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6" r:id="rId2"/>
    <p:sldId id="263" r:id="rId3"/>
    <p:sldId id="280" r:id="rId4"/>
    <p:sldId id="286" r:id="rId5"/>
    <p:sldId id="287" r:id="rId6"/>
    <p:sldId id="288" r:id="rId7"/>
    <p:sldId id="289" r:id="rId8"/>
    <p:sldId id="284" r:id="rId9"/>
    <p:sldId id="285" r:id="rId10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eematyyli 1 - Korostu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Normaali tyyli 3 - Korostu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45" autoAdjust="0"/>
    <p:restoredTop sz="94706" autoAdjust="0"/>
  </p:normalViewPr>
  <p:slideViewPr>
    <p:cSldViewPr>
      <p:cViewPr varScale="1">
        <p:scale>
          <a:sx n="81" d="100"/>
          <a:sy n="81" d="100"/>
        </p:scale>
        <p:origin x="-9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10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7DB6E-A788-482F-81BB-04FBAE3A4E30}" type="datetimeFigureOut">
              <a:rPr lang="fi-FI" smtClean="0"/>
              <a:pPr/>
              <a:t>27.8.2014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EE84F-E086-4C44-8E4A-D387CC88F44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61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878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9AB9B72-89D8-4F79-A13D-3243585DF1EB}" type="datetime1">
              <a:rPr lang="fi-FI" smtClean="0"/>
              <a:t>27.8.2014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9"/>
            <a:ext cx="4320058" cy="260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0145C2-EC58-434F-8BF3-2AC81029B292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9C2CE8-75D8-44CE-A9A6-A0E06D98419C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16238" y="6237288"/>
            <a:ext cx="4248050" cy="331787"/>
          </a:xfrm>
        </p:spPr>
        <p:txBody>
          <a:bodyPr/>
          <a:lstStyle>
            <a:lvl1pPr>
              <a:defRPr sz="1000" baseline="0"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3A6E4-A0BF-42E2-B098-8DD76A3FD7FC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E91531-0C97-4D89-906D-C907FD5DA491}" type="datetime1">
              <a:rPr lang="fi-FI" smtClean="0"/>
              <a:t>27.8.2014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B3B09-157D-4D13-908D-62C1550B92A7}" type="datetime1">
              <a:rPr lang="fi-FI" smtClean="0"/>
              <a:t>27.8.2014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921569-3DAF-44A1-B456-9B3BC78B6252}" type="datetime1">
              <a:rPr lang="fi-FI" smtClean="0"/>
              <a:t>27.8.2014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D745D-A1E6-4D08-A848-DF320C4F8510}" type="datetime1">
              <a:rPr lang="fi-FI" smtClean="0"/>
              <a:t>27.8.2014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6BE681-54A6-49EE-96B7-674580350C06}" type="datetime1">
              <a:rPr lang="fi-FI" smtClean="0"/>
              <a:t>27.8.2014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B4154C-4579-4347-A5A8-9BDD182FA519}" type="datetime1">
              <a:rPr lang="fi-FI" smtClean="0"/>
              <a:t>27.8.2014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Koulutuksen tutkimuslaitos - Finnish Institute for Educational Research</a:t>
            </a:r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6F311E1A-685F-4BD8-B216-965FEDA58D2B}" type="datetime1">
              <a:rPr lang="fi-FI" smtClean="0"/>
              <a:t>27.8.2014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9"/>
            <a:ext cx="4392066" cy="21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r>
              <a:rPr lang="en-US" dirty="0" err="1" smtClean="0"/>
              <a:t>Koulutuksen</a:t>
            </a:r>
            <a:r>
              <a:rPr lang="en-US" dirty="0" smtClean="0"/>
              <a:t> </a:t>
            </a:r>
            <a:r>
              <a:rPr lang="en-US" dirty="0" err="1" smtClean="0"/>
              <a:t>tutkimuslaitos</a:t>
            </a:r>
            <a:r>
              <a:rPr lang="en-US" dirty="0" smtClean="0"/>
              <a:t> - Finnish Institute for Educational Research</a:t>
            </a:r>
            <a:endParaRPr lang="en-US" dirty="0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tl.jyu.fi/diplomitutkimus" TargetMode="External"/><Relationship Id="rId2" Type="http://schemas.openxmlformats.org/officeDocument/2006/relationships/hyperlink" Target="mailto:helena.s.aittola@jyu.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475656" y="1052736"/>
            <a:ext cx="7344816" cy="3456384"/>
          </a:xfrm>
        </p:spPr>
        <p:txBody>
          <a:bodyPr/>
          <a:lstStyle/>
          <a:p>
            <a:pPr algn="l"/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Korkeakouludiplomikokeilun seuranta- ja arviointitutkimus</a:t>
            </a:r>
            <a:b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i-FI" sz="2400" b="1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6985000" cy="1224136"/>
          </a:xfrm>
        </p:spPr>
        <p:txBody>
          <a:bodyPr/>
          <a:lstStyle/>
          <a:p>
            <a:pPr algn="l"/>
            <a:r>
              <a:rPr lang="fi-FI" b="1" dirty="0" smtClean="0"/>
              <a:t>Professori Jussi Välimaa</a:t>
            </a:r>
          </a:p>
          <a:p>
            <a:pPr algn="l"/>
            <a:r>
              <a:rPr lang="fi-FI" sz="2400" dirty="0" smtClean="0"/>
              <a:t>Jyväskylän yliopisto, Koulutuksen tutkimuslaitos</a:t>
            </a:r>
            <a:endParaRPr lang="fi-FI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5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BDA4-27FB-4341-B48B-DF40015D097C}" type="datetime1">
              <a:rPr lang="fi-FI" smtClean="0"/>
              <a:t>27.8.2014</a:t>
            </a:fld>
            <a:endParaRPr lang="en-US"/>
          </a:p>
        </p:txBody>
      </p:sp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Koulutuksen </a:t>
            </a:r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tutkimuslaitos (KTL)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7272808" cy="3815779"/>
          </a:xfrm>
        </p:spPr>
        <p:txBody>
          <a:bodyPr/>
          <a:lstStyle/>
          <a:p>
            <a:r>
              <a:rPr lang="fi-FI" dirty="0"/>
              <a:t>Valtakunnallinen koulutustutkimuksen keskus</a:t>
            </a:r>
          </a:p>
          <a:p>
            <a:r>
              <a:rPr lang="fi-FI" dirty="0"/>
              <a:t>Jyväskylän yliopiston monitieteellinen erillislaitos</a:t>
            </a:r>
          </a:p>
          <a:p>
            <a:r>
              <a:rPr lang="fi-FI" dirty="0"/>
              <a:t>Perustettu vuonna 1968</a:t>
            </a:r>
          </a:p>
          <a:p>
            <a:r>
              <a:rPr lang="fi-FI" dirty="0"/>
              <a:t>Henkilöstömäärä n. 80, joista tutkijoita n. 50 ja tutkimuksen tukihenkilöstöä n. 30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858125" cy="936203"/>
          </a:xfrm>
        </p:spPr>
        <p:txBody>
          <a:bodyPr/>
          <a:lstStyle/>
          <a:p>
            <a:pPr algn="l"/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Seuranta- ja arviointitutkimuksen  tutkimushenkilöstö: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0588" y="2204864"/>
            <a:ext cx="7858125" cy="3600624"/>
          </a:xfrm>
        </p:spPr>
        <p:txBody>
          <a:bodyPr/>
          <a:lstStyle/>
          <a:p>
            <a:r>
              <a:rPr lang="fi-FI" dirty="0" smtClean="0"/>
              <a:t>Professori </a:t>
            </a:r>
            <a:r>
              <a:rPr lang="fi-FI" b="1" i="1" dirty="0" smtClean="0"/>
              <a:t>Jussi Välimaa </a:t>
            </a:r>
            <a:r>
              <a:rPr lang="fi-FI" dirty="0" smtClean="0"/>
              <a:t>(tutkimuksen johtaja)</a:t>
            </a:r>
          </a:p>
          <a:p>
            <a:r>
              <a:rPr lang="fi-FI" dirty="0" smtClean="0"/>
              <a:t>Erikoistutkija KT, </a:t>
            </a:r>
            <a:r>
              <a:rPr lang="fi-FI" b="1" i="1" dirty="0" smtClean="0"/>
              <a:t>Helena Aittola </a:t>
            </a:r>
            <a:r>
              <a:rPr lang="fi-FI" dirty="0" smtClean="0"/>
              <a:t>(vastuullinen tutkija)</a:t>
            </a:r>
          </a:p>
          <a:p>
            <a:r>
              <a:rPr lang="fi-FI" dirty="0" smtClean="0"/>
              <a:t>Erikoistutkija KT, </a:t>
            </a:r>
            <a:r>
              <a:rPr lang="fi-FI" b="1" i="1" dirty="0" smtClean="0"/>
              <a:t>Jani Ursin</a:t>
            </a:r>
          </a:p>
          <a:p>
            <a:r>
              <a:rPr lang="fi-FI" dirty="0" smtClean="0"/>
              <a:t>Projektitutkija YTM, </a:t>
            </a:r>
            <a:r>
              <a:rPr lang="fi-FI" b="1" i="1" dirty="0" smtClean="0"/>
              <a:t>Taru Siekkinen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Seuranta- </a:t>
            </a:r>
            <a:r>
              <a:rPr lang="fi-FI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</a:t>
            </a:r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arviointitutkimuksen tavoitteet: </a:t>
            </a:r>
            <a:endParaRPr lang="fi-FI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628800"/>
            <a:ext cx="8074149" cy="4090417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Selvittää näkemyksiä, kokemuksia ja havaintoja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Korkeakouludiplomikoulutuskokeilusta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(1) koulutuksen </a:t>
            </a:r>
            <a:r>
              <a:rPr lang="fi-FI" sz="2400" dirty="0">
                <a:latin typeface="Helvetica" panose="020B0604020202020204" pitchFamily="34" charset="0"/>
                <a:cs typeface="Helvetica" panose="020B0604020202020204" pitchFamily="34" charset="0"/>
              </a:rPr>
              <a:t>järjestäjien</a:t>
            </a: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(2) opiskelijoiden</a:t>
            </a:r>
            <a:r>
              <a:rPr lang="fi-FI" sz="24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endParaRPr lang="fi-FI" sz="2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(3) opettajien</a:t>
            </a:r>
            <a:r>
              <a:rPr lang="fi-FI" sz="24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endParaRPr lang="fi-FI" sz="2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(4) työnantajien ja eri sidosryhmien edustajien  näkökulmasta</a:t>
            </a:r>
            <a:r>
              <a:rPr lang="fi-FI" sz="2400" dirty="0" smtClean="0">
                <a:latin typeface="Calibri" panose="020F0502020204030204" pitchFamily="34" charset="0"/>
              </a:rPr>
              <a:t>.</a:t>
            </a:r>
            <a:endParaRPr lang="fi-FI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i-FI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fi-FI" sz="2400" u="sng" dirty="0" smtClean="0"/>
              <a:t>Tutkimuksen aineistot</a:t>
            </a:r>
            <a:r>
              <a:rPr lang="fi-FI" sz="2400" dirty="0" smtClean="0"/>
              <a:t>: kirjalliset materiaalit, suulliset tiedonannot, haastattelut, kysely, havainnointi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41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08912" cy="1143000"/>
          </a:xfrm>
        </p:spPr>
        <p:txBody>
          <a:bodyPr/>
          <a:lstStyle/>
          <a:p>
            <a:pPr algn="l"/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Opiskelijahaastattelujen ja –kyselyn pääteemat:</a:t>
            </a:r>
            <a:endParaRPr lang="fi-FI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700808"/>
            <a:ext cx="8208912" cy="4320479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 koulutukseen hakeutumisen syyt, motiivit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 koulutukseen kohdistuvat odotukset, toiveet 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 koulutus-, opetus- ja oppimisprosessit: arvioinnit  opetussisällöistä ja opetuksen toteutustavoista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 opiskelua edistävät ja vaikeuttavat tekijät (esim. työ-</a:t>
            </a:r>
          </a:p>
          <a:p>
            <a:pPr marL="0" indent="0">
              <a:buNone/>
            </a:pPr>
            <a:r>
              <a:rPr lang="fi-FI" sz="2400" dirty="0">
                <a:latin typeface="Helvetica" panose="020B0604020202020204" pitchFamily="34" charset="0"/>
                <a:cs typeface="Helvetica" panose="020B0604020202020204" pitchFamily="34" charset="0"/>
              </a:rPr>
              <a:t>j</a:t>
            </a: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 elämäntilannetekijät)</a:t>
            </a:r>
          </a:p>
          <a:p>
            <a:pPr marL="0" indent="0">
              <a:buNone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 arvioinnit koulutuksen vaikutuksista omaan työllistymiseen </a:t>
            </a:r>
            <a:r>
              <a:rPr lang="fi-FI" sz="2400" dirty="0">
                <a:latin typeface="Helvetica" panose="020B0604020202020204" pitchFamily="34" charset="0"/>
                <a:cs typeface="Helvetica" panose="020B0604020202020204" pitchFamily="34" charset="0"/>
              </a:rPr>
              <a:t>ja </a:t>
            </a: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työmarkkina-asemaan</a:t>
            </a:r>
          </a:p>
          <a:p>
            <a:pPr>
              <a:buFontTx/>
              <a:buChar char="-"/>
            </a:pPr>
            <a:r>
              <a:rPr lang="fi-FI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muut opiskelijoiden esiin tuomat kokemukset koulutuksesta ja opiskelusta</a:t>
            </a:r>
            <a:endParaRPr lang="fi-FI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None/>
            </a:pPr>
            <a:r>
              <a:rPr lang="fi-FI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42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858125" cy="1008112"/>
          </a:xfrm>
        </p:spPr>
        <p:txBody>
          <a:bodyPr/>
          <a:lstStyle/>
          <a:p>
            <a:r>
              <a:rPr lang="fi-F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Haastattelujen toteutus</a:t>
            </a:r>
            <a:r>
              <a:rPr lang="fi-FI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i-FI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0588" y="1916832"/>
            <a:ext cx="7858125" cy="3888657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2400" dirty="0" smtClean="0"/>
              <a:t>haastattelujen aloitus loppuvuodesta 2014, jatkuvat vuoden 2015 alkupuolelle</a:t>
            </a:r>
          </a:p>
          <a:p>
            <a:pPr>
              <a:buFontTx/>
              <a:buChar char="-"/>
            </a:pPr>
            <a:r>
              <a:rPr lang="fi-FI" sz="2400" dirty="0" smtClean="0"/>
              <a:t>ryhmähaastatteluja: 1 ryhmä / koulutus</a:t>
            </a:r>
          </a:p>
          <a:p>
            <a:pPr>
              <a:buFontTx/>
              <a:buChar char="-"/>
            </a:pPr>
            <a:r>
              <a:rPr lang="fi-FI" sz="2400" dirty="0" smtClean="0"/>
              <a:t>haastattelijoina </a:t>
            </a:r>
            <a:r>
              <a:rPr lang="fi-FI" sz="2400" dirty="0" err="1" smtClean="0"/>
              <a:t>KTL:n</a:t>
            </a:r>
            <a:r>
              <a:rPr lang="fi-FI" sz="2400" dirty="0" smtClean="0"/>
              <a:t> tutkijoita</a:t>
            </a:r>
          </a:p>
          <a:p>
            <a:pPr>
              <a:buFontTx/>
              <a:buChar char="-"/>
            </a:pPr>
            <a:r>
              <a:rPr lang="fi-FI" sz="2400" dirty="0" smtClean="0"/>
              <a:t>mahdollisuuksien mukaan lähipäivien yhteydessä</a:t>
            </a:r>
          </a:p>
          <a:p>
            <a:pPr>
              <a:buFontTx/>
              <a:buChar char="-"/>
            </a:pPr>
            <a:r>
              <a:rPr lang="fi-FI" sz="2400" dirty="0" smtClean="0"/>
              <a:t>kesto 30-60 min.</a:t>
            </a:r>
          </a:p>
          <a:p>
            <a:pPr>
              <a:buFontTx/>
              <a:buChar char="-"/>
            </a:pPr>
            <a:r>
              <a:rPr lang="fi-FI" sz="2400" dirty="0" smtClean="0"/>
              <a:t>luottamuksellisia, raportoinnissa vastaajia ei voi  tunnistaa</a:t>
            </a:r>
          </a:p>
          <a:p>
            <a:pPr>
              <a:buFontTx/>
              <a:buChar char="-"/>
            </a:pPr>
            <a:endParaRPr lang="fi-FI" sz="2400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07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332655"/>
            <a:ext cx="7858125" cy="1080219"/>
          </a:xfrm>
        </p:spPr>
        <p:txBody>
          <a:bodyPr/>
          <a:lstStyle/>
          <a:p>
            <a:pPr algn="l"/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Opiskelijoilta ja opettajilta kerättävä muu aineisto</a:t>
            </a:r>
            <a:r>
              <a:rPr lang="fi-FI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i-FI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988840"/>
            <a:ext cx="7858125" cy="3816648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2400" dirty="0" smtClean="0"/>
              <a:t>kaikille opiskelijoille sähköinen kysely talvella 2015</a:t>
            </a:r>
          </a:p>
          <a:p>
            <a:pPr>
              <a:buFontTx/>
              <a:buChar char="-"/>
            </a:pPr>
            <a:r>
              <a:rPr lang="fi-FI" sz="2400" dirty="0" smtClean="0"/>
              <a:t>opintojaksopalautteet</a:t>
            </a:r>
          </a:p>
          <a:p>
            <a:pPr>
              <a:buFontTx/>
              <a:buChar char="-"/>
            </a:pPr>
            <a:r>
              <a:rPr lang="fi-FI" sz="2400" dirty="0" smtClean="0"/>
              <a:t>yhteydet työnantajiin, sidosryhmiin</a:t>
            </a:r>
          </a:p>
          <a:p>
            <a:pPr>
              <a:buFontTx/>
              <a:buChar char="-"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b="1" i="1" dirty="0" smtClean="0"/>
              <a:t>=&gt; Opiskelijoiden kokemuksiin ja näkemyksiin perustuva kuva korkeakouludiplomikokeilusta   </a:t>
            </a:r>
          </a:p>
          <a:p>
            <a:pPr>
              <a:buFontTx/>
              <a:buChar char="-"/>
            </a:pPr>
            <a:endParaRPr lang="fi-FI" sz="2400" dirty="0" smtClean="0"/>
          </a:p>
          <a:p>
            <a:pPr>
              <a:buFontTx/>
              <a:buChar char="-"/>
            </a:pPr>
            <a:endParaRPr lang="fi-FI" sz="2400" dirty="0" smtClean="0"/>
          </a:p>
          <a:p>
            <a:pPr>
              <a:buFontTx/>
              <a:buChar char="-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5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269875"/>
            <a:ext cx="7858125" cy="926877"/>
          </a:xfrm>
        </p:spPr>
        <p:txBody>
          <a:bodyPr/>
          <a:lstStyle/>
          <a:p>
            <a:pPr algn="l"/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Tutkimustulosten raportointi:</a:t>
            </a:r>
            <a:endParaRPr lang="fi-FI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628800"/>
            <a:ext cx="7993137" cy="4176688"/>
          </a:xfrm>
        </p:spPr>
        <p:txBody>
          <a:bodyPr/>
          <a:lstStyle/>
          <a:p>
            <a:r>
              <a:rPr lang="fi-FI" dirty="0" smtClean="0"/>
              <a:t>Väli- ja loppuraportit </a:t>
            </a:r>
            <a:r>
              <a:rPr lang="fi-FI" dirty="0" err="1" smtClean="0"/>
              <a:t>JAMKille</a:t>
            </a:r>
            <a:r>
              <a:rPr lang="fi-FI" dirty="0" smtClean="0"/>
              <a:t> (rahoittajalle) /  tammikuu 2014 &amp; elokuu 2015</a:t>
            </a:r>
          </a:p>
          <a:p>
            <a:r>
              <a:rPr lang="fi-FI" dirty="0" smtClean="0"/>
              <a:t>Tulosten esittely paikallisesti ja valtakunnallisesti (seminaarit, tiedotteet, jne.)</a:t>
            </a:r>
          </a:p>
          <a:p>
            <a:r>
              <a:rPr lang="fi-FI" dirty="0" smtClean="0"/>
              <a:t>Palautetilaisuus hanketoimijoille </a:t>
            </a:r>
          </a:p>
          <a:p>
            <a:r>
              <a:rPr lang="fi-FI" dirty="0" smtClean="0"/>
              <a:t>Tieteelliset esitelmät ja julkaisut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858125" cy="1143000"/>
          </a:xfrm>
        </p:spPr>
        <p:txBody>
          <a:bodyPr/>
          <a:lstStyle/>
          <a:p>
            <a:pPr algn="l"/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Lisätietoja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844824"/>
            <a:ext cx="7921129" cy="3960664"/>
          </a:xfrm>
        </p:spPr>
        <p:txBody>
          <a:bodyPr/>
          <a:lstStyle/>
          <a:p>
            <a:r>
              <a:rPr lang="fi-FI" dirty="0" smtClean="0"/>
              <a:t>Erikoistutkija Helena Aittola, </a:t>
            </a:r>
            <a:r>
              <a:rPr lang="fi-FI" dirty="0" err="1" smtClean="0">
                <a:hlinkClick r:id="rId2"/>
              </a:rPr>
              <a:t>helena.s.aittola@jyu.fi</a:t>
            </a:r>
            <a:r>
              <a:rPr lang="fi-FI" dirty="0" smtClean="0"/>
              <a:t>, p. 040 805 4243</a:t>
            </a:r>
          </a:p>
          <a:p>
            <a:r>
              <a:rPr lang="fi-FI" dirty="0" smtClean="0"/>
              <a:t>Seuranta- ja arviointihankkeen www-sivut</a:t>
            </a:r>
            <a:r>
              <a:rPr lang="fi-FI" dirty="0"/>
              <a:t>: </a:t>
            </a:r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ktl.jyu.fi/diplomitutkimus</a:t>
            </a:r>
            <a:r>
              <a:rPr lang="fi-FI" dirty="0" smtClean="0"/>
              <a:t>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9978-B7D2-4C79-821A-4076CFF4CF38}" type="datetime1">
              <a:rPr lang="fi-FI" smtClean="0"/>
              <a:t>27.8.2014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0CD8-22CB-4EB1-9BD2-3678B1BC309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ahtera_mallis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vaahtera_mallista</Template>
  <TotalTime>462</TotalTime>
  <Words>383</Words>
  <Application>Microsoft Office PowerPoint</Application>
  <PresentationFormat>Näytössä katseltava diaesitys (4:3)</PresentationFormat>
  <Paragraphs>79</Paragraphs>
  <Slides>9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vaahtera_mallista</vt:lpstr>
      <vt:lpstr>Korkeakouludiplomikokeilun seuranta- ja arviointitutkimus </vt:lpstr>
      <vt:lpstr>Koulutuksen tutkimuslaitos (KTL)</vt:lpstr>
      <vt:lpstr>Seuranta- ja arviointitutkimuksen  tutkimushenkilöstö:</vt:lpstr>
      <vt:lpstr>Seuranta- ja arviointitutkimuksen tavoitteet: </vt:lpstr>
      <vt:lpstr>Opiskelijahaastattelujen ja –kyselyn pääteemat:</vt:lpstr>
      <vt:lpstr>Haastattelujen toteutus:</vt:lpstr>
      <vt:lpstr>Opiskelijoilta ja opettajilta kerättävä muu aineisto:</vt:lpstr>
      <vt:lpstr>Tutkimustulosten raportointi:</vt:lpstr>
      <vt:lpstr>Lisätietoja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Koulutuksen tutkimuslaitos</dc:title>
  <dc:creator>Kirsi Häkämies</dc:creator>
  <cp:lastModifiedBy>Aittola Helena</cp:lastModifiedBy>
  <cp:revision>60</cp:revision>
  <dcterms:created xsi:type="dcterms:W3CDTF">2011-08-11T11:02:15Z</dcterms:created>
  <dcterms:modified xsi:type="dcterms:W3CDTF">2014-08-27T05:24:21Z</dcterms:modified>
</cp:coreProperties>
</file>