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76" r:id="rId2"/>
    <p:sldId id="281" r:id="rId3"/>
    <p:sldId id="263" r:id="rId4"/>
    <p:sldId id="270" r:id="rId5"/>
    <p:sldId id="282" r:id="rId6"/>
    <p:sldId id="280" r:id="rId7"/>
    <p:sldId id="277" r:id="rId8"/>
    <p:sldId id="283" r:id="rId9"/>
    <p:sldId id="279" r:id="rId10"/>
    <p:sldId id="284" r:id="rId11"/>
    <p:sldId id="285" r:id="rId12"/>
  </p:sldIdLst>
  <p:sldSz cx="9144000" cy="6858000" type="screen4x3"/>
  <p:notesSz cx="6794500" cy="9931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33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Normaali tyyli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Normaali tyyli 2 - Korostu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Ei tyyliä, ei ruudukko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Teematyyli 1 - Korostu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EB344D84-9AFB-497E-A393-DC336BA19D2E}" styleName="Normaali tyyli 3 - Korostus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5BE263C-DBD7-4A20-BB59-AAB30ACAA65A}" styleName="Normaali tyyli 3 - Korostus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EC20E35-A176-4012-BC5E-935CFFF8708E}" styleName="Normaali tyyli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45" autoAdjust="0"/>
    <p:restoredTop sz="94706" autoAdjust="0"/>
  </p:normalViewPr>
  <p:slideViewPr>
    <p:cSldViewPr>
      <p:cViewPr varScale="1">
        <p:scale>
          <a:sx n="67" d="100"/>
          <a:sy n="67" d="100"/>
        </p:scale>
        <p:origin x="-114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3282" y="-108"/>
      </p:cViewPr>
      <p:guideLst>
        <p:guide orient="horz" pos="3128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810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07DB6E-A788-482F-81BB-04FBAE3A4E30}" type="datetimeFigureOut">
              <a:rPr lang="fi-FI" smtClean="0"/>
              <a:pPr/>
              <a:t>11.3.2014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810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4EE84F-E086-4C44-8E4A-D387CC88F44A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561047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283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8645" y="0"/>
            <a:ext cx="2944283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4400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7415"/>
            <a:ext cx="5435600" cy="44691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3106"/>
            <a:ext cx="2944283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645" y="9433106"/>
            <a:ext cx="2944283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D11F71A-4787-45F6-BE7A-034800ABA7F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28782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11F71A-4787-45F6-BE7A-034800ABA7FC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kulma_oranssi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84" name="Rectangle 12"/>
          <p:cNvSpPr>
            <a:spLocks noGrp="1" noChangeArrowheads="1"/>
          </p:cNvSpPr>
          <p:nvPr>
            <p:ph type="dt" sz="half" idx="2"/>
          </p:nvPr>
        </p:nvSpPr>
        <p:spPr>
          <a:xfrm>
            <a:off x="493713" y="6192838"/>
            <a:ext cx="2133600" cy="331787"/>
          </a:xfrm>
        </p:spPr>
        <p:txBody>
          <a:bodyPr/>
          <a:lstStyle>
            <a:lvl1pPr>
              <a:defRPr/>
            </a:lvl1pPr>
          </a:lstStyle>
          <a:p>
            <a:fld id="{B9AB9B72-89D8-4F79-A13D-3243585DF1EB}" type="datetime1">
              <a:rPr lang="fi-FI" smtClean="0"/>
              <a:t>11.3.2014</a:t>
            </a:fld>
            <a:endParaRPr lang="en-US"/>
          </a:p>
        </p:txBody>
      </p:sp>
      <p:sp>
        <p:nvSpPr>
          <p:cNvPr id="3085" name="Rectangle 13"/>
          <p:cNvSpPr>
            <a:spLocks noGrp="1" noChangeArrowheads="1"/>
          </p:cNvSpPr>
          <p:nvPr>
            <p:ph type="ftr" sz="quarter" idx="3"/>
          </p:nvPr>
        </p:nvSpPr>
        <p:spPr>
          <a:xfrm>
            <a:off x="2916238" y="6192839"/>
            <a:ext cx="4320058" cy="260498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err="1" smtClean="0"/>
              <a:t>Koulutuksen</a:t>
            </a:r>
            <a:r>
              <a:rPr lang="en-US" dirty="0" smtClean="0"/>
              <a:t> </a:t>
            </a:r>
            <a:r>
              <a:rPr lang="en-US" dirty="0" err="1" smtClean="0"/>
              <a:t>tutkimuslaitos</a:t>
            </a:r>
            <a:r>
              <a:rPr lang="en-US" dirty="0" smtClean="0"/>
              <a:t> - Finnish Institute for Educational Research</a:t>
            </a:r>
            <a:endParaRPr lang="en-US" dirty="0"/>
          </a:p>
        </p:txBody>
      </p:sp>
      <p:sp>
        <p:nvSpPr>
          <p:cNvPr id="3086" name="Rectangle 14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61DB47D5-9924-43CE-937C-3B6EEDF76F67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092" name="Rectangle 20"/>
          <p:cNvSpPr>
            <a:spLocks noGrp="1" noChangeArrowheads="1"/>
          </p:cNvSpPr>
          <p:nvPr>
            <p:ph type="ctrTitle"/>
          </p:nvPr>
        </p:nvSpPr>
        <p:spPr>
          <a:xfrm>
            <a:off x="1547813" y="2130425"/>
            <a:ext cx="6911975" cy="1470025"/>
          </a:xfrm>
        </p:spPr>
        <p:txBody>
          <a:bodyPr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93" name="Rectangle 21"/>
          <p:cNvSpPr>
            <a:spLocks noGrp="1" noChangeArrowheads="1"/>
          </p:cNvSpPr>
          <p:nvPr>
            <p:ph type="subTitle" idx="1"/>
          </p:nvPr>
        </p:nvSpPr>
        <p:spPr>
          <a:xfrm>
            <a:off x="1547813" y="4149725"/>
            <a:ext cx="6985000" cy="1008063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pic>
        <p:nvPicPr>
          <p:cNvPr id="11" name="Kuva 10" descr="kaksikielinensjae.jp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7290000" y="5346000"/>
            <a:ext cx="1800000" cy="119549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0145C2-EC58-434F-8BF3-2AC81029B292}" type="datetime1">
              <a:rPr lang="fi-FI" smtClean="0"/>
              <a:t>11.3.2014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Koulutuksen tutkimuslaitos - Finnish Institute for Educational Research</a:t>
            </a:r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F0F0B8-DA64-4C69-A87E-8C15A3ED0F1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784975" y="269875"/>
            <a:ext cx="1963738" cy="55356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90588" y="269875"/>
            <a:ext cx="5741987" cy="55356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49C2CE8-75D8-44CE-A9A6-A0E06D98419C}" type="datetime1">
              <a:rPr lang="fi-FI" smtClean="0"/>
              <a:t>11.3.2014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Koulutuksen tutkimuslaitos - Finnish Institute for Educational Research</a:t>
            </a:r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0A846C-4A82-4F5C-8C31-4637B2601A5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4BC9978-B7D2-4C79-821A-4076CFF4CF38}" type="datetime1">
              <a:rPr lang="fi-FI" smtClean="0"/>
              <a:t>11.3.2014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2916238" y="6237288"/>
            <a:ext cx="4248050" cy="331787"/>
          </a:xfrm>
        </p:spPr>
        <p:txBody>
          <a:bodyPr/>
          <a:lstStyle>
            <a:lvl1pPr>
              <a:defRPr sz="1000" baseline="0"/>
            </a:lvl1pPr>
          </a:lstStyle>
          <a:p>
            <a:r>
              <a:rPr lang="en-US" smtClean="0"/>
              <a:t>Koulutuksen tutkimuslaitos - Finnish Institute for Educational Research</a:t>
            </a:r>
            <a:endParaRPr lang="en-US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4B0CD8-22CB-4EB1-9BD2-3678B1BC30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9A3A6E4-A0BF-42E2-B098-8DD76A3FD7FC}" type="datetime1">
              <a:rPr lang="fi-FI" smtClean="0"/>
              <a:t>11.3.2014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Koulutuksen tutkimuslaitos - Finnish Institute for Educational Research</a:t>
            </a:r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6DD52C-4A2A-46DF-BD3B-8848596CF5F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90588" y="1643063"/>
            <a:ext cx="3852862" cy="4162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895850" y="1643063"/>
            <a:ext cx="3852863" cy="4162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AE91531-0C97-4D89-906D-C907FD5DA491}" type="datetime1">
              <a:rPr lang="fi-FI" smtClean="0"/>
              <a:t>11.3.2014</a:t>
            </a:fld>
            <a:endParaRPr lang="en-US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err="1" smtClean="0"/>
              <a:t>Koulutuksen</a:t>
            </a:r>
            <a:r>
              <a:rPr lang="en-US" dirty="0" smtClean="0"/>
              <a:t> </a:t>
            </a:r>
            <a:r>
              <a:rPr lang="en-US" dirty="0" err="1" smtClean="0"/>
              <a:t>tutkimuslaitos</a:t>
            </a:r>
            <a:r>
              <a:rPr lang="en-US" dirty="0" smtClean="0"/>
              <a:t> - Finnish Institute for Educational Research</a:t>
            </a:r>
            <a:endParaRPr lang="en-US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39ECBC-5D25-41DB-B863-0DD70FB2FB0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1EB3B09-157D-4D13-908D-62C1550B92A7}" type="datetime1">
              <a:rPr lang="fi-FI" smtClean="0"/>
              <a:t>11.3.2014</a:t>
            </a:fld>
            <a:endParaRPr lang="en-US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Koulutuksen tutkimuslaitos - Finnish Institute for Educational Research</a:t>
            </a:r>
            <a:endParaRPr lang="en-US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EF321D-EC7E-4399-94E1-37EB1B3911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D921569-3DAF-44A1-B456-9B3BC78B6252}" type="datetime1">
              <a:rPr lang="fi-FI" smtClean="0"/>
              <a:t>11.3.2014</a:t>
            </a:fld>
            <a:endParaRPr lang="en-US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Koulutuksen tutkimuslaitos - Finnish Institute for Educational Research</a:t>
            </a:r>
            <a:endParaRPr lang="en-US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3D87B7-899E-480D-AA60-BE15E3FD63D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FDD745D-A1E6-4D08-A848-DF320C4F8510}" type="datetime1">
              <a:rPr lang="fi-FI" smtClean="0"/>
              <a:t>11.3.2014</a:t>
            </a:fld>
            <a:endParaRPr lang="en-US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Koulutuksen tutkimuslaitos - Finnish Institute for Educational Research</a:t>
            </a:r>
            <a:endParaRPr lang="en-US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79158A-F357-46E3-A262-D69F7FD827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F6BE681-54A6-49EE-96B7-674580350C06}" type="datetime1">
              <a:rPr lang="fi-FI" smtClean="0"/>
              <a:t>11.3.2014</a:t>
            </a:fld>
            <a:endParaRPr lang="en-US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Koulutuksen tutkimuslaitos - Finnish Institute for Educational Research</a:t>
            </a:r>
            <a:endParaRPr lang="en-US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EA5C06-90F0-48B5-A8DB-806E392B62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7B4154C-4579-4347-A5A8-9BDD182FA519}" type="datetime1">
              <a:rPr lang="fi-FI" smtClean="0"/>
              <a:t>11.3.2014</a:t>
            </a:fld>
            <a:endParaRPr lang="en-US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Koulutuksen tutkimuslaitos - Finnish Institute for Educational Research</a:t>
            </a:r>
            <a:endParaRPr lang="en-US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68CD22-7E22-48B8-8FA7-E88AD754E91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 descr="Pystypalkki_oranssi.jp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36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3713" y="6237288"/>
            <a:ext cx="2133600" cy="331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fld id="{6F311E1A-685F-4BD8-B216-965FEDA58D2B}" type="datetime1">
              <a:rPr lang="fi-FI" smtClean="0"/>
              <a:t>11.3.2014</a:t>
            </a:fld>
            <a:endParaRPr lang="en-US"/>
          </a:p>
        </p:txBody>
      </p:sp>
      <p:sp>
        <p:nvSpPr>
          <p:cNvPr id="1037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16238" y="6237289"/>
            <a:ext cx="4392066" cy="216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+mn-lt"/>
              </a:defRPr>
            </a:lvl1pPr>
          </a:lstStyle>
          <a:p>
            <a:r>
              <a:rPr lang="en-US" dirty="0" err="1" smtClean="0"/>
              <a:t>Koulutuksen</a:t>
            </a:r>
            <a:r>
              <a:rPr lang="en-US" dirty="0" smtClean="0"/>
              <a:t> </a:t>
            </a:r>
            <a:r>
              <a:rPr lang="en-US" dirty="0" err="1" smtClean="0"/>
              <a:t>tutkimuslaitos</a:t>
            </a:r>
            <a:r>
              <a:rPr lang="en-US" dirty="0" smtClean="0"/>
              <a:t> - Finnish Institute for Educational Research</a:t>
            </a:r>
            <a:endParaRPr lang="en-US" dirty="0"/>
          </a:p>
        </p:txBody>
      </p:sp>
      <p:sp>
        <p:nvSpPr>
          <p:cNvPr id="1038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02675" y="44450"/>
            <a:ext cx="406400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09FD273A-8285-4A9F-B12F-0FBCAE29B29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41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890588" y="269875"/>
            <a:ext cx="78581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perustyyl. napsautt.</a:t>
            </a:r>
            <a:endParaRPr lang="en-US" smtClean="0"/>
          </a:p>
        </p:txBody>
      </p:sp>
      <p:pic>
        <p:nvPicPr>
          <p:cNvPr id="13" name="Kuva 12" descr="kaksikielinensjae.jp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7290000" y="5346000"/>
            <a:ext cx="1800000" cy="1195497"/>
          </a:xfrm>
          <a:prstGeom prst="rect">
            <a:avLst/>
          </a:prstGeom>
        </p:spPr>
      </p:pic>
      <p:sp>
        <p:nvSpPr>
          <p:cNvPr id="1042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890588" y="1643063"/>
            <a:ext cx="7858125" cy="416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0"/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Helvetica" pitchFamily="34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Helvetica" pitchFamily="34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Helvetica" pitchFamily="34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Helvetica" pitchFamily="34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Helvetica" pitchFamily="34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Helvetica" pitchFamily="34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Helvetica" pitchFamily="34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Helvetica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0099"/>
        </a:buClr>
        <a:buSzPct val="85000"/>
        <a:buFont typeface="Wingdings" pitchFamily="2" charset="2"/>
        <a:buBlip>
          <a:blip r:embed="rId15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mailto:helena.s.aittola@jyu.fi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1547813" y="1124744"/>
            <a:ext cx="6911975" cy="3456384"/>
          </a:xfrm>
        </p:spPr>
        <p:txBody>
          <a:bodyPr/>
          <a:lstStyle/>
          <a:p>
            <a:r>
              <a:rPr lang="fi-FI" sz="3600" dirty="0" smtClean="0"/>
              <a:t>Korkeakouludiplomi-kokeiluhankkeen</a:t>
            </a:r>
            <a:br>
              <a:rPr lang="fi-FI" sz="3600" dirty="0" smtClean="0"/>
            </a:br>
            <a:r>
              <a:rPr lang="fi-FI" sz="3600" dirty="0" smtClean="0"/>
              <a:t>seuranta- ja arviointitutkimuksen esittely</a:t>
            </a:r>
            <a:endParaRPr lang="fi-FI" sz="3600" dirty="0"/>
          </a:p>
        </p:txBody>
      </p:sp>
      <p:sp>
        <p:nvSpPr>
          <p:cNvPr id="13" name="Subtitle 12"/>
          <p:cNvSpPr>
            <a:spLocks noGrp="1"/>
          </p:cNvSpPr>
          <p:nvPr>
            <p:ph type="subTitle" idx="1"/>
          </p:nvPr>
        </p:nvSpPr>
        <p:spPr>
          <a:xfrm>
            <a:off x="1331640" y="4653136"/>
            <a:ext cx="6985000" cy="1224136"/>
          </a:xfrm>
        </p:spPr>
        <p:txBody>
          <a:bodyPr/>
          <a:lstStyle/>
          <a:p>
            <a:r>
              <a:rPr lang="fi-FI" dirty="0" smtClean="0"/>
              <a:t>KT Jani Ursin, erikoistutkija</a:t>
            </a:r>
            <a:endParaRPr lang="fi-FI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 err="1" smtClean="0"/>
              <a:t>Koulutuksen</a:t>
            </a:r>
            <a:r>
              <a:rPr lang="en-US" dirty="0" smtClean="0"/>
              <a:t> </a:t>
            </a:r>
            <a:r>
              <a:rPr lang="en-US" dirty="0" err="1" smtClean="0"/>
              <a:t>tutkimuslaitos</a:t>
            </a:r>
            <a:r>
              <a:rPr lang="en-US" dirty="0" smtClean="0"/>
              <a:t> - Finnish Institute for Educational Research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8750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Tuotokset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Väli- ja loppuraportit</a:t>
            </a:r>
          </a:p>
          <a:p>
            <a:r>
              <a:rPr lang="fi-FI" dirty="0" smtClean="0"/>
              <a:t>Tulosten esittely paikallisesti ja valtakunnallisesti (seminaarit, tiedotteet, jne.)</a:t>
            </a:r>
          </a:p>
          <a:p>
            <a:r>
              <a:rPr lang="fi-FI" dirty="0" smtClean="0"/>
              <a:t>Palautetilaisuus hanketoimijoille</a:t>
            </a:r>
          </a:p>
          <a:p>
            <a:r>
              <a:rPr lang="fi-FI" dirty="0" smtClean="0"/>
              <a:t>Tieteelliset esitykset ja julkaisut</a:t>
            </a:r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C9978-B7D2-4C79-821A-4076CFF4CF38}" type="datetime1">
              <a:rPr lang="fi-FI" smtClean="0"/>
              <a:t>11.3.2014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Koulutuksen tutkimuslaitos - Finnish Institute for Educational Research</a:t>
            </a:r>
            <a:endParaRPr lang="en-US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B0CD8-22CB-4EB1-9BD2-3678B1BC3098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490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Lisätietoja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Erikoistutkija Helena Aittola, </a:t>
            </a:r>
            <a:r>
              <a:rPr lang="fi-FI" dirty="0" err="1" smtClean="0">
                <a:hlinkClick r:id="rId2"/>
              </a:rPr>
              <a:t>helena.s.aittola@jyu.fi</a:t>
            </a:r>
            <a:r>
              <a:rPr lang="fi-FI" dirty="0" smtClean="0"/>
              <a:t>, p. 040 805 4243</a:t>
            </a:r>
          </a:p>
          <a:p>
            <a:r>
              <a:rPr lang="fi-FI" dirty="0" smtClean="0"/>
              <a:t>Seuranta- ja arviointihankkeen www-sivut</a:t>
            </a:r>
            <a:r>
              <a:rPr lang="fi-FI" dirty="0"/>
              <a:t>: https://ktl.jyu.fi/diplomitutkimus</a:t>
            </a:r>
            <a:endParaRPr lang="fi-FI" dirty="0" smtClean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C9978-B7D2-4C79-821A-4076CFF4CF38}" type="datetime1">
              <a:rPr lang="fi-FI" smtClean="0"/>
              <a:t>11.3.2014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Koulutuksen tutkimuslaitos - Finnish Institute for Educational Research</a:t>
            </a:r>
            <a:endParaRPr lang="en-US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B0CD8-22CB-4EB1-9BD2-3678B1BC3098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578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/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r>
              <a:rPr lang="fi-FI" b="1" dirty="0" smtClean="0"/>
              <a:t>Jyväskylän yliopiston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b="1" dirty="0" smtClean="0"/>
              <a:t>Koulutuksen tutkimuslaitos (KTL)</a:t>
            </a:r>
            <a:endParaRPr lang="fi-FI" b="1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C9978-B7D2-4C79-821A-4076CFF4CF38}" type="datetime1">
              <a:rPr lang="fi-FI" smtClean="0"/>
              <a:t>11.3.2014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Koulutuksen tutkimuslaitos - Finnish Institute for Educational Research</a:t>
            </a:r>
            <a:endParaRPr lang="en-US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B0CD8-22CB-4EB1-9BD2-3678B1BC3098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286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3BDA4-27FB-4341-B48B-DF40015D097C}" type="datetime1">
              <a:rPr lang="fi-FI" smtClean="0"/>
              <a:t>11.3.2014</a:t>
            </a:fld>
            <a:endParaRPr lang="en-US"/>
          </a:p>
        </p:txBody>
      </p:sp>
      <p:sp>
        <p:nvSpPr>
          <p:cNvPr id="64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Koulutuksen tutkimuslaitos</a:t>
            </a:r>
            <a:endParaRPr lang="en-US" dirty="0"/>
          </a:p>
        </p:txBody>
      </p:sp>
      <p:sp>
        <p:nvSpPr>
          <p:cNvPr id="64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9592" y="1628800"/>
            <a:ext cx="6985000" cy="3815779"/>
          </a:xfrm>
        </p:spPr>
        <p:txBody>
          <a:bodyPr/>
          <a:lstStyle/>
          <a:p>
            <a:r>
              <a:rPr lang="fi-FI" dirty="0"/>
              <a:t>Valtakunnallinen koulutustutkimuksen keskus</a:t>
            </a:r>
          </a:p>
          <a:p>
            <a:r>
              <a:rPr lang="fi-FI" dirty="0"/>
              <a:t>Jyväskylän yliopiston monitieteellinen erillislaitos</a:t>
            </a:r>
          </a:p>
          <a:p>
            <a:r>
              <a:rPr lang="fi-FI" dirty="0"/>
              <a:t>Perustettu vuonna 1968</a:t>
            </a:r>
          </a:p>
          <a:p>
            <a:r>
              <a:rPr lang="fi-FI" dirty="0"/>
              <a:t>Henkilöstömäärä n. 80, joista tutkijoita n. 50 ja tutkimuksen tukihenkilöstöä n. 30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Koulutuksen tutkimuslaitos - Finnish Institute for Educational Research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B0CD8-22CB-4EB1-9BD2-3678B1BC3098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2415C-6F54-4844-931D-2FA2D54747D8}" type="datetime1">
              <a:rPr lang="fi-FI" smtClean="0"/>
              <a:t>11.3.2014</a:t>
            </a:fld>
            <a:endParaRPr lang="en-US"/>
          </a:p>
        </p:txBody>
      </p:sp>
      <p:sp>
        <p:nvSpPr>
          <p:cNvPr id="628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Organisaatio</a:t>
            </a:r>
          </a:p>
        </p:txBody>
      </p:sp>
      <p:pic>
        <p:nvPicPr>
          <p:cNvPr id="628739" name="Picture 3" descr="KTL-organisaatio powerpointii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36713" y="1433513"/>
            <a:ext cx="5826125" cy="4511675"/>
          </a:xfrm>
          <a:prstGeom prst="rect">
            <a:avLst/>
          </a:prstGeom>
          <a:noFill/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Koulutuksen tutkimuslaitos - Finnish Institute for Educational Research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B0CD8-22CB-4EB1-9BD2-3678B1BC3098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/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>Korkeakouludiplomi-kokeiluhankkeen </a:t>
            </a:r>
            <a:br>
              <a:rPr lang="fi-FI" dirty="0" smtClean="0"/>
            </a:br>
            <a:r>
              <a:rPr lang="fi-FI" dirty="0" smtClean="0"/>
              <a:t>seuranta- ja arviointitutkimus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C9978-B7D2-4C79-821A-4076CFF4CF38}" type="datetime1">
              <a:rPr lang="fi-FI" smtClean="0">
                <a:solidFill>
                  <a:srgbClr val="000000"/>
                </a:solidFill>
              </a:rPr>
              <a:pPr/>
              <a:t>11.3.2014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Koulutuksen tutkimuslaitos - Finnish Institute for Educational Research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B0CD8-22CB-4EB1-9BD2-3678B1BC3098}" type="slidenum">
              <a:rPr lang="en-US" smtClean="0">
                <a:solidFill>
                  <a:srgbClr val="000000"/>
                </a:solidFill>
              </a:rPr>
              <a:pPr/>
              <a:t>5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8722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Tutkimushenkilöstö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Professori Jussi Välimaa (tutkimuksen johtaja)</a:t>
            </a:r>
          </a:p>
          <a:p>
            <a:r>
              <a:rPr lang="fi-FI" dirty="0" smtClean="0"/>
              <a:t>Erikoistutkija KT, Helena Aittola (vastuullinen tutkija)</a:t>
            </a:r>
          </a:p>
          <a:p>
            <a:r>
              <a:rPr lang="fi-FI" dirty="0" smtClean="0"/>
              <a:t>Erikoistutkija KT, Jani Ursin</a:t>
            </a:r>
          </a:p>
          <a:p>
            <a:r>
              <a:rPr lang="fi-FI" dirty="0" smtClean="0"/>
              <a:t>Projektitutkija YTM, Taru Siekkinen</a:t>
            </a:r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C9978-B7D2-4C79-821A-4076CFF4CF38}" type="datetime1">
              <a:rPr lang="fi-FI" smtClean="0"/>
              <a:t>11.3.2014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Koulutuksen tutkimuslaitos - Finnish Institute for Educational Research</a:t>
            </a:r>
            <a:endParaRPr lang="en-US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B0CD8-22CB-4EB1-9BD2-3678B1BC3098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426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Tavoitteet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99592" y="1268760"/>
            <a:ext cx="7858125" cy="4162425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fi-FI" dirty="0" smtClean="0"/>
              <a:t>Mikä on korkeakouludiplomin asema </a:t>
            </a:r>
            <a:r>
              <a:rPr lang="fi-FI" dirty="0"/>
              <a:t>S</a:t>
            </a:r>
            <a:r>
              <a:rPr lang="fi-FI" dirty="0" smtClean="0"/>
              <a:t>uomen korkeakoulutusjärjestelmässä? 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 smtClean="0"/>
              <a:t>Millaisia oppimisprosessit ovat eri piloteissa?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 smtClean="0"/>
              <a:t>Mikä </a:t>
            </a:r>
            <a:r>
              <a:rPr lang="fi-FI" dirty="0"/>
              <a:t>on korkeakouludiplomin merkitys osaamisen kehittymiselle?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 smtClean="0"/>
              <a:t>Miten </a:t>
            </a:r>
            <a:r>
              <a:rPr lang="fi-FI" dirty="0"/>
              <a:t>koulutus vaikuttaa opiskelijoiden työllistymiseen ja </a:t>
            </a:r>
            <a:r>
              <a:rPr lang="fi-FI" dirty="0" smtClean="0"/>
              <a:t>työmarkkina-asemaan?</a:t>
            </a:r>
          </a:p>
          <a:p>
            <a:pPr marL="0" indent="0" algn="ctr">
              <a:buNone/>
            </a:pPr>
            <a:endParaRPr lang="fi-FI" b="1" dirty="0" smtClean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C9978-B7D2-4C79-821A-4076CFF4CF38}" type="datetime1">
              <a:rPr lang="fi-FI" smtClean="0"/>
              <a:t>11.3.2014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Koulutuksen tutkimuslaitos - Finnish Institute for Educational Research</a:t>
            </a:r>
            <a:endParaRPr lang="en-US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B0CD8-22CB-4EB1-9BD2-3678B1BC3098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901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Toteutus</a:t>
            </a:r>
            <a:endParaRPr lang="fi-FI" dirty="0"/>
          </a:p>
        </p:txBody>
      </p:sp>
      <p:graphicFrame>
        <p:nvGraphicFramePr>
          <p:cNvPr id="7" name="Sisällön paikkamerkki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26557902"/>
              </p:ext>
            </p:extLst>
          </p:nvPr>
        </p:nvGraphicFramePr>
        <p:xfrm>
          <a:off x="890588" y="1643063"/>
          <a:ext cx="7858124" cy="357124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1964531"/>
                <a:gridCol w="1964531"/>
                <a:gridCol w="1964531"/>
                <a:gridCol w="1964531"/>
              </a:tblGrid>
              <a:tr h="370840">
                <a:tc rowSpan="2">
                  <a:txBody>
                    <a:bodyPr/>
                    <a:lstStyle/>
                    <a:p>
                      <a:r>
                        <a:rPr lang="fi-FI" dirty="0" smtClean="0"/>
                        <a:t>Kohderyhmä</a:t>
                      </a:r>
                      <a:endParaRPr lang="fi-FI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fi-FI" dirty="0" smtClean="0"/>
                        <a:t>Aineistot</a:t>
                      </a:r>
                      <a:endParaRPr lang="fi-FI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Kirjalliset materiaalit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Haastattelut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Kyselyt</a:t>
                      </a:r>
                      <a:endParaRPr lang="fi-FI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dirty="0" smtClean="0"/>
                        <a:t>Koulutuksen järjestäjä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x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x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 smtClean="0"/>
                    </a:p>
                    <a:p>
                      <a:endParaRPr lang="fi-FI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 smtClean="0"/>
                        <a:t>Opiskelijat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x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x</a:t>
                      </a:r>
                    </a:p>
                    <a:p>
                      <a:endParaRPr lang="fi-FI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 smtClean="0"/>
                        <a:t>Työelämän edustajat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x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 smtClean="0"/>
                    </a:p>
                    <a:p>
                      <a:endParaRPr lang="fi-FI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sisällönanalyysi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sisällönanalyysi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tilastollinen</a:t>
                      </a:r>
                      <a:r>
                        <a:rPr lang="fi-FI" baseline="0" dirty="0" smtClean="0"/>
                        <a:t> analyysi</a:t>
                      </a:r>
                      <a:endParaRPr lang="fi-FI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C9978-B7D2-4C79-821A-4076CFF4CF38}" type="datetime1">
              <a:rPr lang="fi-FI" smtClean="0"/>
              <a:t>11.3.2014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Koulutuksen tutkimuslaitos - Finnish Institute for Educational Research</a:t>
            </a:r>
            <a:endParaRPr lang="en-US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B0CD8-22CB-4EB1-9BD2-3678B1BC3098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336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Aikataulu</a:t>
            </a:r>
            <a:endParaRPr lang="fi-FI" dirty="0"/>
          </a:p>
        </p:txBody>
      </p:sp>
      <p:graphicFrame>
        <p:nvGraphicFramePr>
          <p:cNvPr id="7" name="Sisällön paikkamerkki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0580825"/>
              </p:ext>
            </p:extLst>
          </p:nvPr>
        </p:nvGraphicFramePr>
        <p:xfrm>
          <a:off x="890588" y="1643063"/>
          <a:ext cx="7858125" cy="35712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089124"/>
                <a:gridCol w="3240360"/>
                <a:gridCol w="3528641"/>
              </a:tblGrid>
              <a:tr h="370840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2014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2015</a:t>
                      </a:r>
                      <a:endParaRPr lang="fi-FI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 smtClean="0"/>
                        <a:t>Kevät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dirty="0" smtClean="0"/>
                        <a:t>Hankesuunnitelman</a:t>
                      </a:r>
                      <a:r>
                        <a:rPr lang="fi-FI" baseline="0" dirty="0" smtClean="0"/>
                        <a:t> </a:t>
                      </a:r>
                      <a:r>
                        <a:rPr lang="fi-FI" dirty="0" smtClean="0"/>
                        <a:t>viimeistely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dirty="0" smtClean="0"/>
                        <a:t>Kirjallisten</a:t>
                      </a:r>
                      <a:r>
                        <a:rPr lang="fi-FI" baseline="0" dirty="0" smtClean="0"/>
                        <a:t> materiaalien kokoaminen ja analysointi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i-FI" dirty="0" smtClean="0"/>
                        <a:t>Väliraportti (31.1.)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dirty="0" smtClean="0"/>
                        <a:t>Kyselylomakkeen laadinta ja esitestaus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dirty="0" smtClean="0"/>
                        <a:t>Kyselyn toteuttaminen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dirty="0" smtClean="0"/>
                        <a:t>Kyselyaineiston</a:t>
                      </a:r>
                      <a:r>
                        <a:rPr lang="fi-FI" baseline="0" dirty="0" smtClean="0"/>
                        <a:t> analyysi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fi-FI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 smtClean="0"/>
                        <a:t>Syksy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dirty="0" smtClean="0"/>
                        <a:t>Haastattelurungon laadinta ja esitestaus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dirty="0" smtClean="0"/>
                        <a:t>Haastateltavien valinta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dirty="0" smtClean="0"/>
                        <a:t>Haastattelujen</a:t>
                      </a:r>
                      <a:r>
                        <a:rPr lang="fi-FI" baseline="0" dirty="0" smtClean="0"/>
                        <a:t> toteutus, litterointi &amp; analyysi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dirty="0" smtClean="0"/>
                        <a:t>Loppuraportti</a:t>
                      </a:r>
                      <a:r>
                        <a:rPr lang="fi-FI" baseline="0" dirty="0" smtClean="0"/>
                        <a:t> (31.8.)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baseline="0" smtClean="0"/>
                        <a:t>Palautetilaisuus hanketoimijoille</a:t>
                      </a:r>
                      <a:endParaRPr lang="fi-FI" baseline="0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C9978-B7D2-4C79-821A-4076CFF4CF38}" type="datetime1">
              <a:rPr lang="fi-FI" smtClean="0"/>
              <a:t>11.3.2014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Koulutuksen tutkimuslaitos - Finnish Institute for Educational Research</a:t>
            </a:r>
            <a:endParaRPr lang="en-US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B0CD8-22CB-4EB1-9BD2-3678B1BC3098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824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aahtera_mallista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Helvetica"/>
        <a:ea typeface=""/>
        <a:cs typeface="Arial"/>
      </a:majorFont>
      <a:minorFont>
        <a:latin typeface="Helvetic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vaahtera_mallista</Template>
  <TotalTime>185</TotalTime>
  <Words>305</Words>
  <Application>Microsoft Office PowerPoint</Application>
  <PresentationFormat>Näytössä katseltava diaesitys (4:3)</PresentationFormat>
  <Paragraphs>93</Paragraphs>
  <Slides>11</Slides>
  <Notes>1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2" baseType="lpstr">
      <vt:lpstr>vaahtera_mallista</vt:lpstr>
      <vt:lpstr>Korkeakouludiplomi-kokeiluhankkeen seuranta- ja arviointitutkimuksen esittely</vt:lpstr>
      <vt:lpstr>        Jyväskylän yliopiston Koulutuksen tutkimuslaitos (KTL)</vt:lpstr>
      <vt:lpstr>Koulutuksen tutkimuslaitos</vt:lpstr>
      <vt:lpstr>Organisaatio</vt:lpstr>
      <vt:lpstr>       Korkeakouludiplomi-kokeiluhankkeen  seuranta- ja arviointitutkimus</vt:lpstr>
      <vt:lpstr>Tutkimushenkilöstö</vt:lpstr>
      <vt:lpstr>Tavoitteet</vt:lpstr>
      <vt:lpstr>Toteutus</vt:lpstr>
      <vt:lpstr>Aikataulu</vt:lpstr>
      <vt:lpstr>Tuotokset</vt:lpstr>
      <vt:lpstr>Lisätietoja</vt:lpstr>
    </vt:vector>
  </TitlesOfParts>
  <Company>University of Jyväskylä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Koulutuksen tutkimuslaitos</dc:title>
  <dc:creator>Kirsi Häkämies</dc:creator>
  <cp:lastModifiedBy>Aittola Helena</cp:lastModifiedBy>
  <cp:revision>41</cp:revision>
  <dcterms:created xsi:type="dcterms:W3CDTF">2011-08-11T11:02:15Z</dcterms:created>
  <dcterms:modified xsi:type="dcterms:W3CDTF">2014-03-11T13:05:05Z</dcterms:modified>
</cp:coreProperties>
</file>