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98" r:id="rId2"/>
    <p:sldId id="307" r:id="rId3"/>
    <p:sldId id="306" r:id="rId4"/>
    <p:sldId id="308" r:id="rId5"/>
    <p:sldId id="309" r:id="rId6"/>
    <p:sldId id="325" r:id="rId7"/>
    <p:sldId id="346" r:id="rId8"/>
    <p:sldId id="347" r:id="rId9"/>
    <p:sldId id="348" r:id="rId10"/>
    <p:sldId id="321" r:id="rId11"/>
    <p:sldId id="349" r:id="rId12"/>
    <p:sldId id="350" r:id="rId13"/>
    <p:sldId id="335" r:id="rId14"/>
    <p:sldId id="336" r:id="rId15"/>
    <p:sldId id="328" r:id="rId16"/>
    <p:sldId id="326" r:id="rId17"/>
    <p:sldId id="351" r:id="rId18"/>
    <p:sldId id="327" r:id="rId19"/>
    <p:sldId id="352" r:id="rId20"/>
    <p:sldId id="329" r:id="rId21"/>
    <p:sldId id="353" r:id="rId22"/>
    <p:sldId id="330" r:id="rId23"/>
    <p:sldId id="354" r:id="rId24"/>
    <p:sldId id="315" r:id="rId25"/>
    <p:sldId id="355" r:id="rId26"/>
    <p:sldId id="344" r:id="rId27"/>
    <p:sldId id="294" r:id="rId28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0099"/>
    <a:srgbClr val="8D8E8C"/>
    <a:srgbClr val="7EC8E4"/>
    <a:srgbClr val="4E95AF"/>
    <a:srgbClr val="8EBD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743" autoAdjust="0"/>
  </p:normalViewPr>
  <p:slideViewPr>
    <p:cSldViewPr>
      <p:cViewPr varScale="1">
        <p:scale>
          <a:sx n="73" d="100"/>
          <a:sy n="73" d="100"/>
        </p:scale>
        <p:origin x="112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7DB6E-A788-482F-81BB-04FBAE3A4E30}" type="datetimeFigureOut">
              <a:rPr lang="fi-FI" smtClean="0"/>
              <a:pPr/>
              <a:t>7.11.2017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EE84F-E086-4C44-8E4A-D387CC88F44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29812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415"/>
            <a:ext cx="5435600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106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33106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D11F71A-4787-45F6-BE7A-034800ABA7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562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92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899593" y="620688"/>
            <a:ext cx="7344816" cy="1470025"/>
          </a:xfrm>
        </p:spPr>
        <p:txBody>
          <a:bodyPr anchor="b"/>
          <a:lstStyle>
            <a:lvl1pPr algn="ctr">
              <a:defRPr sz="3200" b="1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899593" y="2348880"/>
            <a:ext cx="7344816" cy="93610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i="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ktl_vari.eps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98805" y="3429000"/>
            <a:ext cx="1946393" cy="15121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93713" y="6237288"/>
            <a:ext cx="2133600" cy="3317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2916238" y="6237288"/>
            <a:ext cx="4248050" cy="331787"/>
          </a:xfrm>
          <a:prstGeom prst="rect">
            <a:avLst/>
          </a:prstGeom>
        </p:spPr>
        <p:txBody>
          <a:bodyPr/>
          <a:lstStyle>
            <a:lvl1pPr>
              <a:defRPr sz="1000" baseline="0"/>
            </a:lvl1pPr>
          </a:lstStyle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TL-pohja 2015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41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476672"/>
            <a:ext cx="8136905" cy="638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Oman </a:t>
            </a:r>
            <a:r>
              <a:rPr lang="en-US" dirty="0" err="1"/>
              <a:t>esityksesi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104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8760"/>
            <a:ext cx="8136904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 rot="16200000">
            <a:off x="6526417" y="3604702"/>
            <a:ext cx="47826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dirty="0">
                <a:solidFill>
                  <a:srgbClr val="8D8E8C"/>
                </a:solidFill>
              </a:rPr>
              <a:t>Koulutuksen tutkimuslaitos</a:t>
            </a:r>
            <a:endParaRPr lang="en-US" sz="1600" dirty="0">
              <a:solidFill>
                <a:srgbClr val="8D8E8C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FF66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85000"/>
        <a:buFont typeface="Wingdings" charset="2"/>
        <a:buChar char="²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160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2000" i="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ktl.jyu.fi/iccs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3" y="1268760"/>
            <a:ext cx="7344816" cy="1728192"/>
          </a:xfrm>
        </p:spPr>
        <p:txBody>
          <a:bodyPr/>
          <a:lstStyle/>
          <a:p>
            <a:r>
              <a:rPr lang="fi-FI" dirty="0"/>
              <a:t>Nuorten yhteiskunnalliset tiedot, osallistuminen ja asenteet </a:t>
            </a:r>
            <a:br>
              <a:rPr lang="fi-FI" dirty="0"/>
            </a:br>
            <a:r>
              <a:rPr lang="fi-FI" dirty="0"/>
              <a:t>(ICCS 2016</a:t>
            </a:r>
            <a:r>
              <a:rPr lang="en-US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899593" y="3428999"/>
            <a:ext cx="7344816" cy="45719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1658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DB6EC9-1D67-48D9-B604-598FDD656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2800" b="1" dirty="0">
                <a:latin typeface="Comic Sans MS" pitchFamily="66" charset="0"/>
              </a:rPr>
              <a:t>   </a:t>
            </a:r>
            <a:r>
              <a:rPr lang="fi-FI" altLang="fi-FI" sz="2800" b="1" dirty="0"/>
              <a:t>ICCS 2016: aihealue </a:t>
            </a: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7BD9C0-5BF9-4555-B930-D1EF023EB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fi-FI" altLang="fi-FI" dirty="0">
              <a:solidFill>
                <a:srgbClr val="0000CC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fi-FI" altLang="zh-CN" sz="2400" dirty="0">
                <a:ea typeface="SimSun" pitchFamily="2" charset="-122"/>
              </a:rPr>
              <a:t>ICCS 2016 -tutkimuksen aihealue: yhteiskunnan rakenteista ekologisuuteen ja moraaliin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fi-FI" altLang="fi-FI" sz="2400" dirty="0">
                <a:cs typeface="Times New Roman" pitchFamily="18" charset="0"/>
              </a:rPr>
              <a:t>Opetussuunnitelman perusteiden mukaan tutkimuksen aihealuetta kattavat etenkin seuraavat oppiaineet: </a:t>
            </a:r>
            <a:r>
              <a:rPr lang="fi-FI" altLang="fi-FI" sz="2400" dirty="0">
                <a:solidFill>
                  <a:srgbClr val="C00000"/>
                </a:solidFill>
                <a:cs typeface="Times New Roman" pitchFamily="18" charset="0"/>
              </a:rPr>
              <a:t>historia, yhteiskuntaoppi, maantieto, uskonto, elämänkatsomustieto, terveystieto, kotitalous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fi-FI" altLang="zh-CN" sz="2400" dirty="0">
                <a:ea typeface="SimSun" pitchFamily="2" charset="-122"/>
              </a:rPr>
              <a:t>Koko koulun toiminta oli sitten kysymys oppiainesisältöjen opettamista tai kasvatuksesta yleensä.</a:t>
            </a:r>
          </a:p>
          <a:p>
            <a:pPr marL="0" indent="0">
              <a:lnSpc>
                <a:spcPct val="80000"/>
              </a:lnSpc>
              <a:spcBef>
                <a:spcPct val="50000"/>
              </a:spcBef>
              <a:buNone/>
            </a:pPr>
            <a:endParaRPr lang="en-US" altLang="fi-FI" sz="2400" dirty="0">
              <a:solidFill>
                <a:srgbClr val="800000"/>
              </a:solidFill>
            </a:endParaRP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1EC6B2E-E8E8-4564-84E4-FFF94035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63BDF8-A4C2-4B67-86C1-2B63E99C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9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941745-D26C-4775-A59B-0850D7155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136905" cy="666328"/>
          </a:xfrm>
        </p:spPr>
        <p:txBody>
          <a:bodyPr/>
          <a:lstStyle/>
          <a:p>
            <a:r>
              <a:rPr lang="fi-FI" altLang="fi-FI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ICCS 2016: Osallistuneet maat tai alueet (24)</a:t>
            </a:r>
            <a:endParaRPr lang="fi-FI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05BA97-BFE0-4295-BC49-E071D639C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pPr marL="0" indent="0">
              <a:buNone/>
            </a:pPr>
            <a:r>
              <a:rPr lang="fi-FI" altLang="zh-CN" sz="2400" b="1" dirty="0">
                <a:ea typeface="SimSun" pitchFamily="2" charset="-122"/>
              </a:rPr>
              <a:t>Alankomaat, Belgia (Fl), Bulgaria, Chile, Dominikaaninen tasavalta</a:t>
            </a:r>
            <a:r>
              <a:rPr lang="de-DE" altLang="zh-CN" sz="2400" b="1" dirty="0">
                <a:ea typeface="SimSun" pitchFamily="2" charset="-122"/>
              </a:rPr>
              <a:t>, </a:t>
            </a:r>
            <a:r>
              <a:rPr lang="fi-FI" altLang="zh-CN" sz="2400" b="1" dirty="0">
                <a:ea typeface="SimSun" pitchFamily="2" charset="-122"/>
              </a:rPr>
              <a:t>Etelä-Korea, Hongkong, Italia, Kolumbia, Kroatia, Latvia, Liettua, </a:t>
            </a:r>
            <a:r>
              <a:rPr lang="de-DE" altLang="zh-CN" sz="2400" b="1" dirty="0">
                <a:ea typeface="SimSun" pitchFamily="2" charset="-122"/>
              </a:rPr>
              <a:t>Malta, </a:t>
            </a:r>
            <a:r>
              <a:rPr lang="fi-FI" altLang="zh-CN" sz="2400" b="1" dirty="0">
                <a:ea typeface="SimSun" pitchFamily="2" charset="-122"/>
              </a:rPr>
              <a:t>Meksiko, Norja, Peru, Ruotsi, Saksa </a:t>
            </a:r>
            <a:r>
              <a:rPr lang="de-DE" altLang="zh-CN" sz="2400" b="1" dirty="0">
                <a:ea typeface="SimSun" pitchFamily="2" charset="-122"/>
              </a:rPr>
              <a:t>(Pohjois-Rein ja Westfalen), </a:t>
            </a:r>
            <a:r>
              <a:rPr lang="fi-FI" altLang="zh-CN" sz="2400" b="1" dirty="0">
                <a:ea typeface="SimSun" pitchFamily="2" charset="-122"/>
              </a:rPr>
              <a:t>Slovenia, </a:t>
            </a:r>
            <a:r>
              <a:rPr lang="fi-FI" altLang="zh-CN" sz="2400" b="1" dirty="0">
                <a:solidFill>
                  <a:srgbClr val="333399"/>
                </a:solidFill>
                <a:ea typeface="SimSun" pitchFamily="2" charset="-122"/>
              </a:rPr>
              <a:t>Suomi</a:t>
            </a:r>
            <a:r>
              <a:rPr lang="fi-FI" altLang="zh-CN" sz="2400" b="1" dirty="0">
                <a:ea typeface="SimSun" pitchFamily="2" charset="-122"/>
              </a:rPr>
              <a:t>, Taiwan, Tanska, Venäjä, Viro</a:t>
            </a:r>
          </a:p>
          <a:p>
            <a:pPr marL="0" indent="0">
              <a:buNone/>
            </a:pPr>
            <a:endParaRPr lang="fi-FI" sz="2400" b="1" dirty="0">
              <a:ea typeface="SimSun" pitchFamily="2" charset="-122"/>
            </a:endParaRPr>
          </a:p>
          <a:p>
            <a:pPr marL="0" indent="0">
              <a:buNone/>
            </a:pPr>
            <a:r>
              <a:rPr lang="fi-FI" sz="2400" b="1" dirty="0">
                <a:ea typeface="SimSun" pitchFamily="2" charset="-122"/>
              </a:rPr>
              <a:t>Suomi: 179 yläkoulua, noin 3200 oppilasta, 2200 opettajaa</a:t>
            </a:r>
            <a:endParaRPr lang="fi-FI" sz="2400" b="1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0CE23D-123F-4F1C-9D69-363E1F4E6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CCD6ED-B19F-4382-BCEE-8600CFE3C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43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F78F81-F630-49D3-B2EA-CD4A83CF8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2800" b="1" dirty="0">
                <a:latin typeface="Comic Sans MS" pitchFamily="66" charset="0"/>
              </a:rPr>
              <a:t>   </a:t>
            </a:r>
            <a:r>
              <a:rPr lang="fi-FI" altLang="fi-FI" sz="2800" b="1" dirty="0"/>
              <a:t>ICCS 2016: mittarit / I</a:t>
            </a: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6EB59E-A35D-43A4-9412-71304D3F6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fi-FI" altLang="fi-FI" sz="2400" b="1" dirty="0">
                <a:ea typeface="SimSun" pitchFamily="2" charset="-122"/>
                <a:cs typeface="Times New Roman" pitchFamily="18" charset="0"/>
              </a:rPr>
              <a:t>8. luokan oppilaat</a:t>
            </a:r>
          </a:p>
          <a:p>
            <a:pPr marL="838200" lvl="1" indent="-381000"/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Yhteiskunnallisten ilmiöiden ja käsitteiden ymmärtämistä mittaava </a:t>
            </a:r>
            <a:r>
              <a:rPr lang="fi-FI" altLang="zh-CN" sz="2400" dirty="0">
                <a:solidFill>
                  <a:srgbClr val="0000CC"/>
                </a:solidFill>
                <a:ea typeface="SimSun" pitchFamily="2" charset="-122"/>
                <a:cs typeface="Times New Roman" pitchFamily="18" charset="0"/>
              </a:rPr>
              <a:t>tiedollinen koe</a:t>
            </a:r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 </a:t>
            </a:r>
          </a:p>
          <a:p>
            <a:pPr marL="838200" lvl="1" indent="-381000"/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Oppilaiden taustaa, osallistumista ja  yhteiskunnallisiin kysymyksiin liittyviä asenteita kartoittava kysely (</a:t>
            </a:r>
            <a:r>
              <a:rPr lang="fi-FI" altLang="zh-CN" sz="2400" dirty="0">
                <a:solidFill>
                  <a:srgbClr val="0000CC"/>
                </a:solidFill>
                <a:ea typeface="SimSun" pitchFamily="2" charset="-122"/>
                <a:cs typeface="Times New Roman" pitchFamily="18" charset="0"/>
              </a:rPr>
              <a:t>Oppilaskysely</a:t>
            </a:r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)</a:t>
            </a:r>
          </a:p>
          <a:p>
            <a:pPr marL="838200" lvl="1" indent="-381000"/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Euroopassa Eurooppaa ja eurooppalaisuutta koskevia näkemyksiä ja asenteita kartoittava kysely (</a:t>
            </a:r>
            <a:r>
              <a:rPr lang="fi-FI" altLang="zh-CN" sz="2400" dirty="0">
                <a:solidFill>
                  <a:srgbClr val="0000CC"/>
                </a:solidFill>
                <a:ea typeface="SimSun" pitchFamily="2" charset="-122"/>
                <a:cs typeface="Times New Roman" pitchFamily="18" charset="0"/>
              </a:rPr>
              <a:t>Eurooppa-kysely</a:t>
            </a:r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)</a:t>
            </a:r>
            <a:endParaRPr lang="fi-FI" altLang="fi-FI" sz="2400" dirty="0">
              <a:ea typeface="SimSun" pitchFamily="2" charset="-122"/>
              <a:cs typeface="Times New Roman" pitchFamily="18" charset="0"/>
            </a:endParaRP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2993D5D-E7FB-4B77-A9C6-2C902913B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03E6B7-CC60-465B-9964-3BA7A6B3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03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111DB1-FDCA-4AA0-B064-2E608EC8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2800" b="1" dirty="0"/>
              <a:t>ICCS 2016: mittarit / II</a:t>
            </a: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B0C72D-D958-4C0A-89EA-778BF412A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Bef>
                <a:spcPct val="0"/>
              </a:spcBef>
              <a:buFontTx/>
              <a:buNone/>
              <a:defRPr/>
            </a:pPr>
            <a:r>
              <a:rPr lang="fi-FI" altLang="zh-CN" sz="2400" b="1" dirty="0">
                <a:ea typeface="SimSun" pitchFamily="2" charset="-122"/>
                <a:cs typeface="Times New Roman" pitchFamily="18" charset="0"/>
              </a:rPr>
              <a:t>8. luokkien opettajat</a:t>
            </a:r>
          </a:p>
          <a:p>
            <a:pPr marL="457200" lvl="1" indent="0">
              <a:buFontTx/>
              <a:buNone/>
              <a:defRPr/>
            </a:pPr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Yhteiskunnallista opetusta ja kasvatusta sekä sosiaalista vuorovaikutusta koulussa kartoittava kysely </a:t>
            </a:r>
            <a:r>
              <a:rPr lang="fi-FI" altLang="zh-CN" sz="2400" dirty="0">
                <a:solidFill>
                  <a:srgbClr val="3333CC"/>
                </a:solidFill>
                <a:ea typeface="SimSun" pitchFamily="2" charset="-122"/>
                <a:cs typeface="Times New Roman" pitchFamily="18" charset="0"/>
              </a:rPr>
              <a:t>(Opettajakysely)</a:t>
            </a:r>
          </a:p>
          <a:p>
            <a:pPr marL="457200" lvl="1" indent="0">
              <a:buFontTx/>
              <a:buNone/>
              <a:defRPr/>
            </a:pPr>
            <a:endParaRPr lang="fi-FI" altLang="zh-CN" sz="2400" dirty="0">
              <a:ea typeface="SimSun" pitchFamily="2" charset="-122"/>
              <a:cs typeface="Times New Roman" pitchFamily="18" charset="0"/>
            </a:endParaRPr>
          </a:p>
          <a:p>
            <a:pPr marL="0" lvl="1" indent="0">
              <a:buFontTx/>
              <a:buNone/>
              <a:defRPr/>
            </a:pPr>
            <a:r>
              <a:rPr lang="fi-FI" altLang="zh-CN" sz="2400" b="1" dirty="0">
                <a:ea typeface="SimSun" pitchFamily="2" charset="-122"/>
                <a:cs typeface="Times New Roman" pitchFamily="18" charset="0"/>
              </a:rPr>
              <a:t>Yläkoulujen rehtorit</a:t>
            </a:r>
          </a:p>
          <a:p>
            <a:pPr marL="457200" lvl="1" indent="0">
              <a:buFontTx/>
              <a:buNone/>
              <a:defRPr/>
            </a:pPr>
            <a:r>
              <a:rPr lang="fi-FI" altLang="zh-CN" sz="2400" dirty="0">
                <a:ea typeface="SimSun" pitchFamily="2" charset="-122"/>
                <a:cs typeface="Times New Roman" pitchFamily="18" charset="0"/>
              </a:rPr>
              <a:t>Yhteiskunnallista opetusta ja kasvatusta, koulun opiskeluolosuhteita sekä koulua ja koulun sijaintipaikkaa koskevia taustatietoja kartoittava kysely </a:t>
            </a:r>
            <a:r>
              <a:rPr lang="fi-FI" altLang="zh-CN" sz="2400" dirty="0">
                <a:solidFill>
                  <a:srgbClr val="3333CC"/>
                </a:solidFill>
                <a:ea typeface="SimSun" pitchFamily="2" charset="-122"/>
                <a:cs typeface="Times New Roman" pitchFamily="18" charset="0"/>
              </a:rPr>
              <a:t>(Koulukysely)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BBCB84-2DAF-4480-9E00-88691B8E2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92964F-D295-4D3B-B416-C5B8AAA61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6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76177E9-7CA7-43BE-8054-BCD0C7A2F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55164"/>
            <a:ext cx="6192688" cy="65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BD565A-CAE5-43E5-B752-7E1291721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504056"/>
          </a:xfrm>
        </p:spPr>
        <p:txBody>
          <a:bodyPr/>
          <a:lstStyle/>
          <a:p>
            <a:r>
              <a:rPr lang="fi-FI" dirty="0"/>
              <a:t>                  </a:t>
            </a:r>
            <a:r>
              <a:rPr lang="fi-FI" sz="2000" dirty="0"/>
              <a:t>Yhteiskunnalliset tiedot ja sukupuoli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3E4938-29D8-4C52-932E-436067957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D77F6A-7AB6-4918-97E5-7DA4D0EDB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7E607F0F-7B93-4242-B103-38A4B1EC2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764706"/>
            <a:ext cx="5256584" cy="597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68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6C287D-A55E-4465-AF6C-4B7440C22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432048"/>
          </a:xfrm>
        </p:spPr>
        <p:txBody>
          <a:bodyPr/>
          <a:lstStyle/>
          <a:p>
            <a:r>
              <a:rPr lang="fi-FI" sz="2000" dirty="0"/>
              <a:t>        Yhteiskunnalliset tiedot ja sosioekonominen tausta (SEI)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31CF22-15EE-4C10-8A2F-49D384DAC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AD5B05E-7E2E-4470-9B3A-127440FEF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5E762989-A93B-432A-9F5C-FCEAA7DA1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764704"/>
            <a:ext cx="5400600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8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204E5-6407-46D3-98F3-AB300BFD5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62657"/>
            <a:ext cx="8136905" cy="518072"/>
          </a:xfrm>
        </p:spPr>
        <p:txBody>
          <a:bodyPr/>
          <a:lstStyle/>
          <a:p>
            <a:r>
              <a:rPr lang="fi-FI" sz="2000" dirty="0"/>
              <a:t>                      Yhteiskunnalliset tiedot otanta-alueittain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7C00C01-2EDE-4CDA-AB06-39A3732D3C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556792"/>
            <a:ext cx="7128792" cy="374441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7C8519-AE97-4EFD-9F13-72B5674BC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5B3C3E-A0BF-48E1-AA11-507D0D4C2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53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4B1BD4-4D0A-4BA8-A3DC-272E8AFAE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1"/>
            <a:ext cx="8136905" cy="432047"/>
          </a:xfrm>
        </p:spPr>
        <p:txBody>
          <a:bodyPr/>
          <a:lstStyle/>
          <a:p>
            <a:r>
              <a:rPr lang="fi-FI" sz="2000" dirty="0">
                <a:latin typeface="+mn-lt"/>
              </a:rPr>
              <a:t>      Oppilaiden käsitys kyvyistään yhteiskunnallisena toimijana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72F4067-6D7C-417E-89FA-558321E920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13" y="6309320"/>
            <a:ext cx="837927" cy="25975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8902107-C5DC-4E55-8D72-EF3CE7466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V="1">
            <a:off x="2916238" y="6669359"/>
            <a:ext cx="4248050" cy="18864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A3C0C2B8-2043-432E-B0A0-39FAA7005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692697"/>
            <a:ext cx="5472608" cy="616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71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2E95F7-09FB-4352-85C0-8C8C6DCE2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576064"/>
          </a:xfrm>
        </p:spPr>
        <p:txBody>
          <a:bodyPr/>
          <a:lstStyle/>
          <a:p>
            <a:r>
              <a:rPr lang="fi-FI" sz="2000" dirty="0"/>
              <a:t>Suomalaisnuorten käsitys kyvyistään yhteiskunnallisena toimijana (%)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FF7B757D-FCCA-4303-8B1A-6D2057C3B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14" y="836713"/>
            <a:ext cx="8038726" cy="54005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CCF37B-F990-4E10-AAE1-31EEC18E6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938B7AD-99E1-44A7-B717-346346C3D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1049542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1FF8E0-F701-4EEB-B83B-2D514007F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136905" cy="748009"/>
          </a:xfrm>
        </p:spPr>
        <p:txBody>
          <a:bodyPr/>
          <a:lstStyle/>
          <a:p>
            <a:r>
              <a:rPr lang="fi-FI" sz="2000" dirty="0"/>
              <a:t>Suomalaisnuorten osallistuminen yhteiskunnallisten järjestöjen, kerhojen tai ryhmien toimintaan (%)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5FC572-2400-483E-BFB0-D15955C59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78A11B-54E4-4D82-8D24-226CEB5D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17FBD7DD-9AD8-40A3-BFD1-B240DB643B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13" y="1268413"/>
            <a:ext cx="7822703" cy="511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33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AFA1DC-3856-47D4-BF12-AB6D58CE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604340"/>
          </a:xfrm>
        </p:spPr>
        <p:txBody>
          <a:bodyPr/>
          <a:lstStyle/>
          <a:p>
            <a:r>
              <a:rPr lang="fi-FI" dirty="0"/>
              <a:t>           </a:t>
            </a:r>
            <a:r>
              <a:rPr lang="fi-FI" sz="2000" dirty="0"/>
              <a:t>Suomalaisnuorten poliittinen aktiivisuus aikuisena (%)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DD8F0CB-2573-434F-9996-DB4CB6127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3" y="980728"/>
            <a:ext cx="8136905" cy="5472608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85D8D76-59CA-43FE-A2BB-655EDD29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13" y="6453336"/>
            <a:ext cx="2133600" cy="115739"/>
          </a:xfrm>
        </p:spPr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B15FA4D-CF22-4D12-83E7-A0262D7CF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5"/>
            <a:ext cx="4248050" cy="172292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2618372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E92AE8-F028-489F-A06E-DD3FF5FCB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260648"/>
            <a:ext cx="8254750" cy="648073"/>
          </a:xfrm>
        </p:spPr>
        <p:txBody>
          <a:bodyPr/>
          <a:lstStyle/>
          <a:p>
            <a:r>
              <a:rPr lang="fi-FI" sz="2000" dirty="0"/>
              <a:t>Suomalaisnuorten valmius osallistua laillisiin tai laittomiin mielenilmauksiin (%)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E9239B-6929-44A1-8BBE-AC022B42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F2C006-7C20-4221-A44D-0A3230B7D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669360"/>
            <a:ext cx="4248050" cy="188640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12" name="Sisällön paikkamerkki 11">
            <a:extLst>
              <a:ext uri="{FF2B5EF4-FFF2-40B4-BE49-F238E27FC236}">
                <a16:creationId xmlns:a16="http://schemas.microsoft.com/office/drawing/2014/main" id="{28A634D3-AB59-4A15-9E3E-1905C4982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980727"/>
            <a:ext cx="8496943" cy="558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49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3CC01E-E952-45CC-B95B-4756C9E2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504056"/>
          </a:xfrm>
        </p:spPr>
        <p:txBody>
          <a:bodyPr/>
          <a:lstStyle/>
          <a:p>
            <a:r>
              <a:rPr lang="fi-FI" dirty="0"/>
              <a:t>    </a:t>
            </a:r>
            <a:r>
              <a:rPr lang="fi-FI" sz="2000" dirty="0"/>
              <a:t>Suomalaisnuorten luottamus yhteiskunnallisiin instituutioihin (%)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B7257E-C6E8-4097-A629-7AADE95AC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C428C98-1110-4538-B971-5DE49F376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3851920" y="6569075"/>
            <a:ext cx="3888432" cy="388316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3635B4F-CD9D-43B0-A28F-1379D8A07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836712"/>
            <a:ext cx="8568951" cy="590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50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50B4A6-173D-422C-A8B9-20815EBC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388318"/>
          </a:xfrm>
        </p:spPr>
        <p:txBody>
          <a:bodyPr/>
          <a:lstStyle/>
          <a:p>
            <a:r>
              <a:rPr lang="fi-FI" sz="2000" dirty="0"/>
              <a:t>                     Asenne sukupuolten tasa-arvoa kohtaan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2BCA46A-3B41-4180-ABE3-0B8AD910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F43B171-FD1D-4D9D-AA16-3314DB27A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796C19E3-AD35-4253-8969-9FDA2017B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764703"/>
            <a:ext cx="5112568" cy="609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21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CE5FD8-EECE-4F34-9BF4-E4FE66E99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504056"/>
          </a:xfrm>
        </p:spPr>
        <p:txBody>
          <a:bodyPr/>
          <a:lstStyle/>
          <a:p>
            <a:r>
              <a:rPr lang="fi-FI" sz="2000" dirty="0"/>
              <a:t>Suomalaisnuorten asenne sukupuolten tasa-arvoa kohtaan (%)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9507DBAE-1CB7-4B72-9B89-3B072D71D5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908720"/>
            <a:ext cx="7776864" cy="4752527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C3ECB1-459E-4D20-9001-08F75E60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A0FF75-40F4-4A1F-843B-52D9270AF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017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272BFA-0D3A-41C9-99CC-0F38B1E90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1"/>
            <a:ext cx="8136905" cy="576064"/>
          </a:xfrm>
        </p:spPr>
        <p:txBody>
          <a:bodyPr/>
          <a:lstStyle/>
          <a:p>
            <a:r>
              <a:rPr lang="fi-FI" dirty="0"/>
              <a:t>                  </a:t>
            </a:r>
            <a:r>
              <a:rPr lang="fi-FI" sz="2000" dirty="0"/>
              <a:t>Asenne etnistä tasa-arvoa kohtaan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6604D20-744F-4CA7-9205-4F6F2DB32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345198-501C-47D6-A534-0ED4B6E94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476FEDBB-A6A4-4904-BD66-DDB4D3719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764705"/>
            <a:ext cx="5040560" cy="580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00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ABF68A-364F-4F27-8E16-2B500CDDB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504056"/>
          </a:xfrm>
        </p:spPr>
        <p:txBody>
          <a:bodyPr/>
          <a:lstStyle/>
          <a:p>
            <a:r>
              <a:rPr lang="fi-FI" sz="2000" dirty="0"/>
              <a:t>         Suomalaisnuorten asenne etnistä tasa-arvoa kohtaan (%)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1B8E48F-7A38-461A-B89E-303513F3B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268760"/>
            <a:ext cx="7920880" cy="4320480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A0CDF2-4846-4AB1-8087-F70681011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482C23-35BF-4FCF-BF8A-ED9A8A76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0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1A20F7-A4D3-4904-8353-312C0018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136905" cy="360041"/>
          </a:xfrm>
        </p:spPr>
        <p:txBody>
          <a:bodyPr/>
          <a:lstStyle/>
          <a:p>
            <a:r>
              <a:rPr lang="fi-FI" dirty="0"/>
              <a:t>                   </a:t>
            </a:r>
            <a:r>
              <a:rPr lang="fi-FI" sz="2000" dirty="0"/>
              <a:t>Opettajien ja oppilaiden väliset suhteet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72A0437-2D0E-41A0-8217-2A6C64408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80E27C-E44E-4526-8534-84868398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941F0ED7-33DF-46BB-B1AB-37AC186B0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672" y="908719"/>
            <a:ext cx="5544616" cy="594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F0C394-93D5-4679-BD24-4A3794239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720080"/>
          </a:xfrm>
        </p:spPr>
        <p:txBody>
          <a:bodyPr/>
          <a:lstStyle/>
          <a:p>
            <a:r>
              <a:rPr lang="fi-FI" sz="2000" dirty="0"/>
              <a:t>Suomalaisnuorten kokemus opettajien ja oppilaiden välisestä sekä oppilaiden keskinäisestä suhteesta (%)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85EC611-F7C4-4E76-B4FE-FC7634AFA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052736"/>
            <a:ext cx="8352927" cy="532859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782B45A-AE87-47E4-AE73-50C3A8446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C98EE45-890F-4C97-8B20-ABB1FD07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1619063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507556-03AC-4428-8C68-754C030D6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7"/>
            <a:ext cx="8136905" cy="431156"/>
          </a:xfrm>
        </p:spPr>
        <p:txBody>
          <a:bodyPr/>
          <a:lstStyle/>
          <a:p>
            <a:r>
              <a:rPr lang="fi-FI" dirty="0"/>
              <a:t>                           </a:t>
            </a:r>
            <a:r>
              <a:rPr lang="fi-FI" sz="2000" dirty="0"/>
              <a:t>Eurooppalainen identiteetti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B20365-7C55-446F-8835-FAF02FFA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01A49A-DEB8-455A-B400-5B1959A1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288925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A1260B8A-FE4C-4F5C-AA19-027D6C140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908720"/>
            <a:ext cx="5400600" cy="594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51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B85193-5797-41B2-83C2-362691B7F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136905" cy="504055"/>
          </a:xfrm>
        </p:spPr>
        <p:txBody>
          <a:bodyPr/>
          <a:lstStyle/>
          <a:p>
            <a:r>
              <a:rPr lang="fi-FI" sz="2000" dirty="0"/>
              <a:t>           Suomalaisnuoret ja eurooppalainen identiteetti (%)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9EA0DB3-C0CB-4A05-8E00-ACB062DEE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13" y="1124744"/>
            <a:ext cx="8110736" cy="4176464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58015A-720C-4C4B-B514-E667F044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DD09D2-DFAF-49CC-B61B-D71A0044D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111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DF1850-50F4-4689-8FBE-BDBB4174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0178"/>
            <a:ext cx="8136905" cy="562518"/>
          </a:xfrm>
        </p:spPr>
        <p:txBody>
          <a:bodyPr/>
          <a:lstStyle/>
          <a:p>
            <a:r>
              <a:rPr lang="fi-FI" dirty="0"/>
              <a:t>              </a:t>
            </a:r>
            <a:r>
              <a:rPr lang="fi-FI" sz="2000" dirty="0"/>
              <a:t>Asenne maahanmuuttajien oikeuksia kohtaan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DF0057D-7817-4822-A7A4-CC266B80C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D371D4-B019-49A2-A906-B5CC4D8E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6238" y="6569074"/>
            <a:ext cx="4248050" cy="388317"/>
          </a:xfrm>
        </p:spPr>
        <p:txBody>
          <a:bodyPr/>
          <a:lstStyle/>
          <a:p>
            <a:r>
              <a:rPr lang="en-US" dirty="0" err="1"/>
              <a:t>Koulutuksen</a:t>
            </a:r>
            <a:r>
              <a:rPr lang="en-US" dirty="0"/>
              <a:t> </a:t>
            </a:r>
            <a:r>
              <a:rPr lang="en-US" dirty="0" err="1"/>
              <a:t>tutkimuslaitos</a:t>
            </a:r>
            <a:r>
              <a:rPr lang="en-US" dirty="0"/>
              <a:t> - Finnish Institute for Educational Research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232E08DC-F621-484B-B370-CB9C8CF07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778174"/>
            <a:ext cx="5112568" cy="57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56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DF4176-481D-4E34-A27D-22ED004C6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9"/>
            <a:ext cx="8136905" cy="504056"/>
          </a:xfrm>
        </p:spPr>
        <p:txBody>
          <a:bodyPr/>
          <a:lstStyle/>
          <a:p>
            <a:r>
              <a:rPr lang="fi-FI" sz="2000" dirty="0"/>
              <a:t>Suomalaisnuorten asenne maahanmuuttajien oikeuksia kohtaan (%)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70E6589-9652-4488-9D3A-E0F87C920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13" y="1196751"/>
            <a:ext cx="8110735" cy="4104457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CCAE1C7-6E1D-442C-9AD9-D75BC0010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215433-9998-4A8A-A8E9-36469BA2C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321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D506F9-96D3-4129-8614-64D4338EF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136905" cy="3528392"/>
          </a:xfrm>
        </p:spPr>
        <p:txBody>
          <a:bodyPr/>
          <a:lstStyle/>
          <a:p>
            <a:r>
              <a:rPr lang="fi-FI" dirty="0"/>
              <a:t>Raportit: </a:t>
            </a:r>
            <a:br>
              <a:rPr lang="fi-FI" dirty="0"/>
            </a:br>
            <a:r>
              <a:rPr lang="fi-FI" dirty="0">
                <a:solidFill>
                  <a:schemeClr val="tx1"/>
                </a:solidFill>
              </a:rPr>
              <a:t>Mehtäläinen, J., Niilo-Rämä, M. &amp; Nissinen, V. 2017. Nuorten yhteiskunnalliset tiedot, osallistuminen ja asenteet. Jyväskylän yliopisto. Koulutuksen tutkimuslaitos.</a:t>
            </a:r>
            <a:br>
              <a:rPr lang="fi-FI" dirty="0">
                <a:solidFill>
                  <a:schemeClr val="tx1"/>
                </a:solidFill>
              </a:rPr>
            </a:br>
            <a:r>
              <a:rPr lang="fi-FI" dirty="0">
                <a:solidFill>
                  <a:schemeClr val="tx1"/>
                </a:solidFill>
              </a:rPr>
              <a:t/>
            </a:r>
            <a:br>
              <a:rPr lang="fi-FI" dirty="0">
                <a:solidFill>
                  <a:schemeClr val="tx1"/>
                </a:solidFill>
              </a:rPr>
            </a:br>
            <a:r>
              <a:rPr lang="fi-FI" dirty="0">
                <a:solidFill>
                  <a:schemeClr val="tx1"/>
                </a:solidFill>
              </a:rPr>
              <a:t>Mehtäläinen, J. Niilo-Rämä, M. &amp; Nissinen, V. 2017. Nuorten näkemys Euroopasta nyt ja lähitulevaisuudessa. Kansainvälisen ICCS 2016 -tutkimuksen alueellinen raportti. Jyväskylän yliopisto. Koulutuksen tutkimuslaitos.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6F0267-3186-426A-91BE-58BD26908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149080"/>
            <a:ext cx="8136904" cy="1728192"/>
          </a:xfrm>
        </p:spPr>
        <p:txBody>
          <a:bodyPr/>
          <a:lstStyle/>
          <a:p>
            <a:pPr marL="0" indent="0">
              <a:buNone/>
            </a:pPr>
            <a:r>
              <a:rPr lang="fi-FI" sz="2800" b="1" dirty="0">
                <a:solidFill>
                  <a:srgbClr val="FF6600"/>
                </a:solidFill>
                <a:ea typeface="+mj-ea"/>
              </a:rPr>
              <a:t>Raportit löytyvät ICCS-tutkimuksen nettisivulta </a:t>
            </a:r>
            <a:r>
              <a:rPr lang="fi-FI" sz="3200" b="1" u="sng" dirty="0">
                <a:solidFill>
                  <a:srgbClr val="FF6600"/>
                </a:solidFill>
                <a:ea typeface="+mj-ea"/>
                <a:hlinkClick r:id="rId2"/>
              </a:rPr>
              <a:t>https://ktl.jyu.fi/iccs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764F9B3-D15A-4602-BB60-3D2DE214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8C986-E2EC-4828-92FA-A28A7667C20D}" type="datetime1">
              <a:rPr lang="fi-FI" smtClean="0"/>
              <a:t>7.11.2017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655861A-F0AF-414F-8C24-C0FB6595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Koulutuksen tutkimuslaitos - Finnish Institute for Educational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98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0" i="1" dirty="0"/>
              <a:t>Kiitos </a:t>
            </a:r>
            <a:br>
              <a:rPr lang="fi-FI" b="0" i="1" dirty="0"/>
            </a:br>
            <a:r>
              <a:rPr lang="fi-FI" b="0" i="1" dirty="0"/>
              <a:t>mielenkiinnostasi!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3" y="2348880"/>
            <a:ext cx="7344816" cy="936104"/>
          </a:xfrm>
        </p:spPr>
        <p:txBody>
          <a:bodyPr/>
          <a:lstStyle/>
          <a:p>
            <a:r>
              <a:rPr lang="en-US" dirty="0" err="1"/>
              <a:t>ktl.jyu.fi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37357"/>
      </p:ext>
    </p:extLst>
  </p:cSld>
  <p:clrMapOvr>
    <a:masterClrMapping/>
  </p:clrMapOvr>
</p:sld>
</file>

<file path=ppt/theme/theme1.xml><?xml version="1.0" encoding="utf-8"?>
<a:theme xmlns:a="http://schemas.openxmlformats.org/drawingml/2006/main" name="vaahtera_mallista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Helvetica"/>
        <a:ea typeface=""/>
        <a:cs typeface="Arial"/>
      </a:majorFont>
      <a:minorFont>
        <a:latin typeface="Helvetic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vaahtera_mallista</Template>
  <TotalTime>2053</TotalTime>
  <Words>561</Words>
  <Application>Microsoft Office PowerPoint</Application>
  <PresentationFormat>On-screen Show (4:3)</PresentationFormat>
  <Paragraphs>91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SimSun</vt:lpstr>
      <vt:lpstr>Arial</vt:lpstr>
      <vt:lpstr>Comic Sans MS</vt:lpstr>
      <vt:lpstr>Helvetica</vt:lpstr>
      <vt:lpstr>Times New Roman</vt:lpstr>
      <vt:lpstr>Wingdings</vt:lpstr>
      <vt:lpstr>vaahtera_mallista</vt:lpstr>
      <vt:lpstr>Nuorten yhteiskunnalliset tiedot, osallistuminen ja asenteet  (ICCS 2016)</vt:lpstr>
      <vt:lpstr>   ICCS 2016: aihealue </vt:lpstr>
      <vt:lpstr>ICCS 2016: Osallistuneet maat tai alueet (24)</vt:lpstr>
      <vt:lpstr>   ICCS 2016: mittarit / I</vt:lpstr>
      <vt:lpstr>ICCS 2016: mittarit / II</vt:lpstr>
      <vt:lpstr>PowerPoint Presentation</vt:lpstr>
      <vt:lpstr>                  Yhteiskunnalliset tiedot ja sukupuoli</vt:lpstr>
      <vt:lpstr>        Yhteiskunnalliset tiedot ja sosioekonominen tausta (SEI)</vt:lpstr>
      <vt:lpstr>                      Yhteiskunnalliset tiedot otanta-alueittain</vt:lpstr>
      <vt:lpstr>      Oppilaiden käsitys kyvyistään yhteiskunnallisena toimijana</vt:lpstr>
      <vt:lpstr>Suomalaisnuorten käsitys kyvyistään yhteiskunnallisena toimijana (%)</vt:lpstr>
      <vt:lpstr>Suomalaisnuorten osallistuminen yhteiskunnallisten järjestöjen, kerhojen tai ryhmien toimintaan (%)</vt:lpstr>
      <vt:lpstr>           Suomalaisnuorten poliittinen aktiivisuus aikuisena (%)</vt:lpstr>
      <vt:lpstr>Suomalaisnuorten valmius osallistua laillisiin tai laittomiin mielenilmauksiin (%)</vt:lpstr>
      <vt:lpstr>    Suomalaisnuorten luottamus yhteiskunnallisiin instituutioihin (%)</vt:lpstr>
      <vt:lpstr>                     Asenne sukupuolten tasa-arvoa kohtaan</vt:lpstr>
      <vt:lpstr>Suomalaisnuorten asenne sukupuolten tasa-arvoa kohtaan (%)</vt:lpstr>
      <vt:lpstr>                  Asenne etnistä tasa-arvoa kohtaan</vt:lpstr>
      <vt:lpstr>         Suomalaisnuorten asenne etnistä tasa-arvoa kohtaan (%)</vt:lpstr>
      <vt:lpstr>                   Opettajien ja oppilaiden väliset suhteet</vt:lpstr>
      <vt:lpstr>Suomalaisnuorten kokemus opettajien ja oppilaiden välisestä sekä oppilaiden keskinäisestä suhteesta (%)</vt:lpstr>
      <vt:lpstr>                           Eurooppalainen identiteetti</vt:lpstr>
      <vt:lpstr>           Suomalaisnuoret ja eurooppalainen identiteetti (%)</vt:lpstr>
      <vt:lpstr>              Asenne maahanmuuttajien oikeuksia kohtaan</vt:lpstr>
      <vt:lpstr>Suomalaisnuorten asenne maahanmuuttajien oikeuksia kohtaan (%)</vt:lpstr>
      <vt:lpstr>Raportit:  Mehtäläinen, J., Niilo-Rämä, M. &amp; Nissinen, V. 2017. Nuorten yhteiskunnalliset tiedot, osallistuminen ja asenteet. Jyväskylän yliopisto. Koulutuksen tutkimuslaitos.  Mehtäläinen, J. Niilo-Rämä, M. &amp; Nissinen, V. 2017. Nuorten näkemys Euroopasta nyt ja lähitulevaisuudessa. Kansainvälisen ICCS 2016 -tutkimuksen alueellinen raportti. Jyväskylän yliopisto. Koulutuksen tutkimuslaitos.</vt:lpstr>
      <vt:lpstr>Kiitos  mielenkiinnostasi!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Finnish Institute for Educational Research, FIER</dc:title>
  <dc:creator>Kirsi Häkämies</dc:creator>
  <cp:lastModifiedBy>Häkämies, Kirsi</cp:lastModifiedBy>
  <cp:revision>198</cp:revision>
  <dcterms:created xsi:type="dcterms:W3CDTF">2011-08-11T07:33:19Z</dcterms:created>
  <dcterms:modified xsi:type="dcterms:W3CDTF">2017-11-07T11:32:29Z</dcterms:modified>
</cp:coreProperties>
</file>