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 (KA: 1.414, Hajonta: 1.115)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T1!$A$2:$A$3</c:f>
              <c:strCache>
                <c:ptCount val="2"/>
                <c:pt idx="0">
                  <c:v>Nainen</c:v>
                </c:pt>
                <c:pt idx="1">
                  <c:v>Mies</c:v>
                </c:pt>
              </c:strCache>
            </c:strRef>
          </c:cat>
          <c:val>
            <c:numRef>
              <c:f>T1!$B$2:$B$3</c:f>
              <c:numCache>
                <c:formatCode>0%</c:formatCode>
                <c:ptCount val="2"/>
                <c:pt idx="0">
                  <c:v>0.59</c:v>
                </c:pt>
                <c:pt idx="1">
                  <c:v>0.41000000000000009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 (KA: 1.422, Hajonta: 1.115)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T1!$A$2:$A$3</c:f>
              <c:strCache>
                <c:ptCount val="2"/>
                <c:pt idx="0">
                  <c:v>Nainen</c:v>
                </c:pt>
                <c:pt idx="1">
                  <c:v>Mies</c:v>
                </c:pt>
              </c:strCache>
            </c:strRef>
          </c:cat>
          <c:val>
            <c:numRef>
              <c:f>T1!$C$2:$C$3</c:f>
              <c:numCache>
                <c:formatCode>0%</c:formatCode>
                <c:ptCount val="2"/>
                <c:pt idx="0">
                  <c:v>0.58000000000000007</c:v>
                </c:pt>
                <c:pt idx="1">
                  <c:v>0.4200000000000001</c:v>
                </c:pt>
              </c:numCache>
            </c:numRef>
          </c:val>
        </c:ser>
        <c:gapWidth val="58"/>
        <c:axId val="65413120"/>
        <c:axId val="65415040"/>
      </c:barChart>
      <c:catAx>
        <c:axId val="6541312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65415040"/>
        <c:crosses val="autoZero"/>
        <c:auto val="1"/>
        <c:lblAlgn val="ctr"/>
        <c:lblOffset val="100"/>
        <c:noMultiLvlLbl val="1"/>
      </c:catAx>
      <c:valAx>
        <c:axId val="65415040"/>
        <c:scaling>
          <c:orientation val="minMax"/>
          <c:max val="1"/>
          <c:min val="0"/>
        </c:scaling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65413120"/>
        <c:crosses val="autoZero"/>
        <c:crossBetween val="between"/>
        <c:majorUnit val="0.2"/>
      </c:valAx>
    </c:plotArea>
    <c:legend>
      <c:legendPos val="b"/>
      <c:layout/>
      <c:txPr>
        <a:bodyPr/>
        <a:lstStyle/>
        <a:p>
          <a:pPr algn="l">
            <a:defRPr sz="12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16. Esimieheni varmistaa, että tavoitteet ja tehtävät ovat selkeät</c:v>
                </c:pt>
                <c:pt idx="1">
                  <c:v>17. Esimieheni käy kehityskeskusteluja kanssani säännöllisesti</c:v>
                </c:pt>
                <c:pt idx="2">
                  <c:v>18. Saan riittävästi rakentavaa palautetta esimieheltäni</c:v>
                </c:pt>
                <c:pt idx="3">
                  <c:v>19. Esimieheni luottaa minuun</c:v>
                </c:pt>
                <c:pt idx="4">
                  <c:v>20. Uskallan olla eri mieltä esimieheni kanssa</c:v>
                </c:pt>
                <c:pt idx="5">
                  <c:v>21. Esimieheni toimii tasapuolisesti ja oikeudenmukaisesti</c:v>
                </c:pt>
                <c:pt idx="6">
                  <c:v>22. Esimieheni osaa ottaa huomioon ihmisten erilaisuuden (esim. osaamiseen ja kokemukseen tai toimintakykyyn liittyvät tekijät)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3.7</c:v>
                </c:pt>
                <c:pt idx="1">
                  <c:v>4.2</c:v>
                </c:pt>
                <c:pt idx="2">
                  <c:v>3.7</c:v>
                </c:pt>
                <c:pt idx="3">
                  <c:v>4.4000000000000004</c:v>
                </c:pt>
                <c:pt idx="4">
                  <c:v>4.3</c:v>
                </c:pt>
                <c:pt idx="5">
                  <c:v>4.0999999999999996</c:v>
                </c:pt>
                <c:pt idx="6">
                  <c:v>4.0999999999999996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16. Esimieheni varmistaa, että tavoitteet ja tehtävät ovat selkeät</c:v>
                </c:pt>
                <c:pt idx="1">
                  <c:v>17. Esimieheni käy kehityskeskusteluja kanssani säännöllisesti</c:v>
                </c:pt>
                <c:pt idx="2">
                  <c:v>18. Saan riittävästi rakentavaa palautetta esimieheltäni</c:v>
                </c:pt>
                <c:pt idx="3">
                  <c:v>19. Esimieheni luottaa minuun</c:v>
                </c:pt>
                <c:pt idx="4">
                  <c:v>20. Uskallan olla eri mieltä esimieheni kanssa</c:v>
                </c:pt>
                <c:pt idx="5">
                  <c:v>21. Esimieheni toimii tasapuolisesti ja oikeudenmukaisesti</c:v>
                </c:pt>
                <c:pt idx="6">
                  <c:v>22. Esimieheni osaa ottaa huomioon ihmisten erilaisuuden (esim. osaamiseen ja kokemukseen tai toimintakykyyn liittyvät tekijät)</c:v>
                </c:pt>
              </c:strCache>
            </c:strRef>
          </c:cat>
          <c:val>
            <c:numRef>
              <c:f>T1!$C$2:$C$8</c:f>
              <c:numCache>
                <c:formatCode>General</c:formatCode>
                <c:ptCount val="7"/>
                <c:pt idx="0">
                  <c:v>3.4</c:v>
                </c:pt>
                <c:pt idx="1">
                  <c:v>3.9</c:v>
                </c:pt>
                <c:pt idx="2">
                  <c:v>3.4</c:v>
                </c:pt>
                <c:pt idx="3">
                  <c:v>4.2</c:v>
                </c:pt>
                <c:pt idx="4">
                  <c:v>4.0999999999999996</c:v>
                </c:pt>
                <c:pt idx="5">
                  <c:v>4.0999999999999996</c:v>
                </c:pt>
                <c:pt idx="6">
                  <c:v>3.9</c:v>
                </c:pt>
              </c:numCache>
            </c:numRef>
          </c:val>
        </c:ser>
        <c:gapWidth val="58"/>
        <c:axId val="87977344"/>
        <c:axId val="87983232"/>
      </c:barChart>
      <c:catAx>
        <c:axId val="87977344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983232"/>
        <c:crosses val="autoZero"/>
        <c:auto val="1"/>
        <c:lblAlgn val="ctr"/>
        <c:lblOffset val="100"/>
        <c:noMultiLvlLbl val="1"/>
      </c:catAx>
      <c:valAx>
        <c:axId val="87983232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977344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T1!$A$2:$A$3</c:f>
              <c:strCache>
                <c:ptCount val="2"/>
                <c:pt idx="0">
                  <c:v>23. Kerron esimiehelleni yksikkömme tai työni kehittämiseen liittyvistä ideoistani</c:v>
                </c:pt>
                <c:pt idx="1">
                  <c:v>24. Esimieheni rohkaisee tekemään aloitteita, ottamaan vastuuta sekä kehittämään työtäni</c:v>
                </c:pt>
              </c:strCache>
            </c:strRef>
          </c:cat>
          <c:val>
            <c:numRef>
              <c:f>T1!$B$2:$B$3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T1!$A$2:$A$3</c:f>
              <c:strCache>
                <c:ptCount val="2"/>
                <c:pt idx="0">
                  <c:v>23. Kerron esimiehelleni yksikkömme tai työni kehittämiseen liittyvistä ideoistani</c:v>
                </c:pt>
                <c:pt idx="1">
                  <c:v>24. Esimieheni rohkaisee tekemään aloitteita, ottamaan vastuuta sekä kehittämään työtäni</c:v>
                </c:pt>
              </c:strCache>
            </c:strRef>
          </c:cat>
          <c:val>
            <c:numRef>
              <c:f>T1!$C$2:$C$3</c:f>
              <c:numCache>
                <c:formatCode>General</c:formatCode>
                <c:ptCount val="2"/>
                <c:pt idx="0">
                  <c:v>3.9</c:v>
                </c:pt>
                <c:pt idx="1">
                  <c:v>3.7</c:v>
                </c:pt>
              </c:numCache>
            </c:numRef>
          </c:val>
        </c:ser>
        <c:gapWidth val="58"/>
        <c:axId val="88881408"/>
        <c:axId val="88899584"/>
      </c:barChart>
      <c:catAx>
        <c:axId val="8888140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8899584"/>
        <c:crosses val="autoZero"/>
        <c:auto val="1"/>
        <c:lblAlgn val="ctr"/>
        <c:lblOffset val="100"/>
        <c:noMultiLvlLbl val="1"/>
      </c:catAx>
      <c:valAx>
        <c:axId val="88899584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8881408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25. Yksikkömme on vetovoimainen asiantuntijayhteisö</c:v>
                </c:pt>
                <c:pt idx="1">
                  <c:v>26. Yksikkömme on kehitysmyönteinen</c:v>
                </c:pt>
                <c:pt idx="2">
                  <c:v>27. Yksikkömme tiedotuskäytännöt palvelevat sujuvaa tiedonvälitystä</c:v>
                </c:pt>
                <c:pt idx="3">
                  <c:v>28. Yksikössämme ei ole yksilöiden välistä haitallista kilpailua </c:v>
                </c:pt>
                <c:pt idx="4">
                  <c:v>29. Yksikössämme suhtaudutaan rakentavasti inhimillisiin erehdyksiin</c:v>
                </c:pt>
                <c:pt idx="5">
                  <c:v>30. Meillä on toimivat prosessit vaikeiden asioiden puheeksi ottamiseksi</c:v>
                </c:pt>
                <c:pt idx="6">
                  <c:v>31. Tuemme ja kannustamme toisiamme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3.9</c:v>
                </c:pt>
                <c:pt idx="1">
                  <c:v>3.9</c:v>
                </c:pt>
                <c:pt idx="2">
                  <c:v>3.9</c:v>
                </c:pt>
                <c:pt idx="3">
                  <c:v>3.6</c:v>
                </c:pt>
                <c:pt idx="4">
                  <c:v>3.8</c:v>
                </c:pt>
                <c:pt idx="5">
                  <c:v>2.9</c:v>
                </c:pt>
                <c:pt idx="6">
                  <c:v>3.9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25. Yksikkömme on vetovoimainen asiantuntijayhteisö</c:v>
                </c:pt>
                <c:pt idx="1">
                  <c:v>26. Yksikkömme on kehitysmyönteinen</c:v>
                </c:pt>
                <c:pt idx="2">
                  <c:v>27. Yksikkömme tiedotuskäytännöt palvelevat sujuvaa tiedonvälitystä</c:v>
                </c:pt>
                <c:pt idx="3">
                  <c:v>28. Yksikössämme ei ole yksilöiden välistä haitallista kilpailua </c:v>
                </c:pt>
                <c:pt idx="4">
                  <c:v>29. Yksikössämme suhtaudutaan rakentavasti inhimillisiin erehdyksiin</c:v>
                </c:pt>
                <c:pt idx="5">
                  <c:v>30. Meillä on toimivat prosessit vaikeiden asioiden puheeksi ottamiseksi</c:v>
                </c:pt>
                <c:pt idx="6">
                  <c:v>31. Tuemme ja kannustamme toisiamme</c:v>
                </c:pt>
              </c:strCache>
            </c:strRef>
          </c:cat>
          <c:val>
            <c:numRef>
              <c:f>T1!$C$2:$C$8</c:f>
              <c:numCache>
                <c:formatCode>General</c:formatCode>
                <c:ptCount val="7"/>
                <c:pt idx="0">
                  <c:v>4</c:v>
                </c:pt>
                <c:pt idx="1">
                  <c:v>4</c:v>
                </c:pt>
                <c:pt idx="2">
                  <c:v>3.9</c:v>
                </c:pt>
                <c:pt idx="3">
                  <c:v>3.4</c:v>
                </c:pt>
                <c:pt idx="4">
                  <c:v>3.8</c:v>
                </c:pt>
                <c:pt idx="6">
                  <c:v>3.6</c:v>
                </c:pt>
              </c:numCache>
            </c:numRef>
          </c:val>
        </c:ser>
        <c:gapWidth val="58"/>
        <c:axId val="88962176"/>
        <c:axId val="88963712"/>
      </c:barChart>
      <c:catAx>
        <c:axId val="8896217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8963712"/>
        <c:crosses val="autoZero"/>
        <c:auto val="1"/>
        <c:lblAlgn val="ctr"/>
        <c:lblOffset val="100"/>
        <c:noMultiLvlLbl val="1"/>
      </c:catAx>
      <c:valAx>
        <c:axId val="88963712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8962176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T1!$A$2:$A$4</c:f>
              <c:strCache>
                <c:ptCount val="3"/>
                <c:pt idx="0">
                  <c:v>32. Minun on helppo pyytää apua ja lisätietoa kollegoiltani</c:v>
                </c:pt>
                <c:pt idx="1">
                  <c:v>33. Huhut tai juorut eivät häiritse työntekoa</c:v>
                </c:pt>
                <c:pt idx="2">
                  <c:v>34. En ole itse joutunut työpaikallani kiusaamisen tai häirinnän kohteeksi viimeksi kuluneen vuoden aikana</c:v>
                </c:pt>
              </c:strCache>
            </c:strRef>
          </c:cat>
          <c:val>
            <c:numRef>
              <c:f>T1!$B$2:$B$4</c:f>
              <c:numCache>
                <c:formatCode>General</c:formatCode>
                <c:ptCount val="3"/>
                <c:pt idx="0">
                  <c:v>4.3</c:v>
                </c:pt>
                <c:pt idx="1">
                  <c:v>4.0999999999999996</c:v>
                </c:pt>
                <c:pt idx="2">
                  <c:v>4.5999999999999996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T1!$A$2:$A$4</c:f>
              <c:strCache>
                <c:ptCount val="3"/>
                <c:pt idx="0">
                  <c:v>32. Minun on helppo pyytää apua ja lisätietoa kollegoiltani</c:v>
                </c:pt>
                <c:pt idx="1">
                  <c:v>33. Huhut tai juorut eivät häiritse työntekoa</c:v>
                </c:pt>
                <c:pt idx="2">
                  <c:v>34. En ole itse joutunut työpaikallani kiusaamisen tai häirinnän kohteeksi viimeksi kuluneen vuoden aikana</c:v>
                </c:pt>
              </c:strCache>
            </c:strRef>
          </c:cat>
          <c:val>
            <c:numRef>
              <c:f>T1!$C$2:$C$4</c:f>
              <c:numCache>
                <c:formatCode>General</c:formatCode>
                <c:ptCount val="3"/>
                <c:pt idx="0">
                  <c:v>4.2</c:v>
                </c:pt>
                <c:pt idx="1">
                  <c:v>3.7</c:v>
                </c:pt>
                <c:pt idx="2">
                  <c:v>4.4000000000000004</c:v>
                </c:pt>
              </c:numCache>
            </c:numRef>
          </c:val>
        </c:ser>
        <c:gapWidth val="58"/>
        <c:axId val="89128960"/>
        <c:axId val="89130496"/>
      </c:barChart>
      <c:catAx>
        <c:axId val="8912896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9130496"/>
        <c:crosses val="autoZero"/>
        <c:auto val="1"/>
        <c:lblAlgn val="ctr"/>
        <c:lblOffset val="100"/>
        <c:noMultiLvlLbl val="1"/>
      </c:catAx>
      <c:valAx>
        <c:axId val="89130496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9128960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35. Perehdyttäminen hoidetaan yksikössämme hyvin</c:v>
                </c:pt>
                <c:pt idx="1">
                  <c:v>36. Yksikössäni jaetaan kokemustietoa (osaaminen, verkostot, kontaktit, rahoituksen hankkiminen) systemaattisesti ennen kuin osaaja lähtee yksiköstä</c:v>
                </c:pt>
                <c:pt idx="2">
                  <c:v>37. Osaamiseni vastaa työni vaatimuksia </c:v>
                </c:pt>
                <c:pt idx="3">
                  <c:v>38. Pystyn hyödyntämään osaamistani tehokkaasti työssäni</c:v>
                </c:pt>
                <c:pt idx="4">
                  <c:v>39. Saan riittävästi mahdollisuuksia kehittääkseni osaamistani</c:v>
                </c:pt>
                <c:pt idx="5">
                  <c:v>40. Tiedän minkälaista osaamista minulta vaaditaan lähivuosina</c:v>
                </c:pt>
                <c:pt idx="6">
                  <c:v>41. Osaamista jaetaan eri asiantuntijoiden kesken riittävästi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3.5</c:v>
                </c:pt>
                <c:pt idx="1">
                  <c:v>2.8</c:v>
                </c:pt>
                <c:pt idx="2">
                  <c:v>4.2</c:v>
                </c:pt>
                <c:pt idx="3">
                  <c:v>4</c:v>
                </c:pt>
                <c:pt idx="4">
                  <c:v>3.9</c:v>
                </c:pt>
                <c:pt idx="5">
                  <c:v>3.9</c:v>
                </c:pt>
                <c:pt idx="6">
                  <c:v>3.4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35. Perehdyttäminen hoidetaan yksikössämme hyvin</c:v>
                </c:pt>
                <c:pt idx="1">
                  <c:v>36. Yksikössäni jaetaan kokemustietoa (osaaminen, verkostot, kontaktit, rahoituksen hankkiminen) systemaattisesti ennen kuin osaaja lähtee yksiköstä</c:v>
                </c:pt>
                <c:pt idx="2">
                  <c:v>37. Osaamiseni vastaa työni vaatimuksia </c:v>
                </c:pt>
                <c:pt idx="3">
                  <c:v>38. Pystyn hyödyntämään osaamistani tehokkaasti työssäni</c:v>
                </c:pt>
                <c:pt idx="4">
                  <c:v>39. Saan riittävästi mahdollisuuksia kehittääkseni osaamistani</c:v>
                </c:pt>
                <c:pt idx="5">
                  <c:v>40. Tiedän minkälaista osaamista minulta vaaditaan lähivuosina</c:v>
                </c:pt>
                <c:pt idx="6">
                  <c:v>41. Osaamista jaetaan eri asiantuntijoiden kesken riittävästi</c:v>
                </c:pt>
              </c:strCache>
            </c:strRef>
          </c:cat>
          <c:val>
            <c:numRef>
              <c:f>T1!$C$2:$C$8</c:f>
              <c:numCache>
                <c:formatCode>General</c:formatCode>
                <c:ptCount val="7"/>
                <c:pt idx="0">
                  <c:v>3.3</c:v>
                </c:pt>
                <c:pt idx="1">
                  <c:v>2.6</c:v>
                </c:pt>
                <c:pt idx="2">
                  <c:v>4</c:v>
                </c:pt>
                <c:pt idx="3">
                  <c:v>4</c:v>
                </c:pt>
                <c:pt idx="4">
                  <c:v>3.9</c:v>
                </c:pt>
                <c:pt idx="5">
                  <c:v>3.8</c:v>
                </c:pt>
                <c:pt idx="6">
                  <c:v>3.3</c:v>
                </c:pt>
              </c:numCache>
            </c:numRef>
          </c:val>
        </c:ser>
        <c:gapWidth val="58"/>
        <c:axId val="57554048"/>
        <c:axId val="57583872"/>
      </c:barChart>
      <c:catAx>
        <c:axId val="5755404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7583872"/>
        <c:crosses val="autoZero"/>
        <c:auto val="1"/>
        <c:lblAlgn val="ctr"/>
        <c:lblOffset val="100"/>
        <c:noMultiLvlLbl val="1"/>
      </c:catAx>
      <c:valAx>
        <c:axId val="57583872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57554048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42. Työpanokseni on tärkeä oman yksikköni menestymisen kannalta</c:v>
                </c:pt>
                <c:pt idx="1">
                  <c:v>43. Minulla on yliopistossa mahdollisuus edetä urallani</c:v>
                </c:pt>
                <c:pt idx="2">
                  <c:v>44. Palkitseminen ja henkilökohtainen huomioiminen on yksikössäni kannustavaa</c:v>
                </c:pt>
                <c:pt idx="3">
                  <c:v>45. Saan työskennellä itsenäisesti ja vapaasti</c:v>
                </c:pt>
                <c:pt idx="4">
                  <c:v>46. Työtehtäväni ovat mielenkiintoisia ja haastavia</c:v>
                </c:pt>
                <c:pt idx="5">
                  <c:v>47. Minulla on mahdollisuus käyttää kekseliäisyyttä/ luovuutta työssäni</c:v>
                </c:pt>
                <c:pt idx="6">
                  <c:v>48. Saan työssäni rakentavaa palautetta riittävästi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4.0999999999999996</c:v>
                </c:pt>
                <c:pt idx="1">
                  <c:v>3.2</c:v>
                </c:pt>
                <c:pt idx="2">
                  <c:v>3.1</c:v>
                </c:pt>
                <c:pt idx="3">
                  <c:v>4.3</c:v>
                </c:pt>
                <c:pt idx="4">
                  <c:v>4.2</c:v>
                </c:pt>
                <c:pt idx="5">
                  <c:v>4.0999999999999996</c:v>
                </c:pt>
                <c:pt idx="6">
                  <c:v>3.3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42. Työpanokseni on tärkeä oman yksikköni menestymisen kannalta</c:v>
                </c:pt>
                <c:pt idx="1">
                  <c:v>43. Minulla on yliopistossa mahdollisuus edetä urallani</c:v>
                </c:pt>
                <c:pt idx="2">
                  <c:v>44. Palkitseminen ja henkilökohtainen huomioiminen on yksikössäni kannustavaa</c:v>
                </c:pt>
                <c:pt idx="3">
                  <c:v>45. Saan työskennellä itsenäisesti ja vapaasti</c:v>
                </c:pt>
                <c:pt idx="4">
                  <c:v>46. Työtehtäväni ovat mielenkiintoisia ja haastavia</c:v>
                </c:pt>
                <c:pt idx="5">
                  <c:v>47. Minulla on mahdollisuus käyttää kekseliäisyyttä/ luovuutta työssäni</c:v>
                </c:pt>
                <c:pt idx="6">
                  <c:v>48. Saan työssäni rakentavaa palautetta riittävästi</c:v>
                </c:pt>
              </c:strCache>
            </c:strRef>
          </c:cat>
          <c:val>
            <c:numRef>
              <c:f>T1!$C$2:$C$8</c:f>
              <c:numCache>
                <c:formatCode>General</c:formatCode>
                <c:ptCount val="7"/>
                <c:pt idx="0">
                  <c:v>4.2</c:v>
                </c:pt>
                <c:pt idx="1">
                  <c:v>2.9</c:v>
                </c:pt>
                <c:pt idx="2">
                  <c:v>2.6</c:v>
                </c:pt>
                <c:pt idx="3">
                  <c:v>4.2</c:v>
                </c:pt>
                <c:pt idx="4">
                  <c:v>4.2</c:v>
                </c:pt>
                <c:pt idx="5">
                  <c:v>4.2</c:v>
                </c:pt>
                <c:pt idx="6">
                  <c:v>3</c:v>
                </c:pt>
              </c:numCache>
            </c:numRef>
          </c:val>
        </c:ser>
        <c:gapWidth val="58"/>
        <c:axId val="87098496"/>
        <c:axId val="87100032"/>
      </c:barChart>
      <c:catAx>
        <c:axId val="8709849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100032"/>
        <c:crosses val="autoZero"/>
        <c:auto val="1"/>
        <c:lblAlgn val="ctr"/>
        <c:lblOffset val="100"/>
        <c:noMultiLvlLbl val="1"/>
      </c:catAx>
      <c:valAx>
        <c:axId val="87100032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098496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T1!$A$2:$A$3</c:f>
              <c:strCache>
                <c:ptCount val="2"/>
                <c:pt idx="0">
                  <c:v>49. Saan tukea tutkimustulosteni kaupallistamiseen ja liiketoiminnallistamiseen (mikäli väittämä ei koske sinua, valitse vaihtoehto "en osaa sanoa")</c:v>
                </c:pt>
                <c:pt idx="1">
                  <c:v>50. Saan tukea projektirahoituksen hankintaan (mikäli väittämä ei koske sinua, valitse vaihtoehto "en osaa sanoa")</c:v>
                </c:pt>
              </c:strCache>
            </c:strRef>
          </c:cat>
          <c:val>
            <c:numRef>
              <c:f>T1!$B$2:$B$3</c:f>
              <c:numCache>
                <c:formatCode>General</c:formatCode>
                <c:ptCount val="2"/>
                <c:pt idx="0">
                  <c:v>3.6</c:v>
                </c:pt>
                <c:pt idx="1">
                  <c:v>3.6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T1!$A$2:$A$3</c:f>
              <c:strCache>
                <c:ptCount val="2"/>
                <c:pt idx="0">
                  <c:v>49. Saan tukea tutkimustulosteni kaupallistamiseen ja liiketoiminnallistamiseen (mikäli väittämä ei koske sinua, valitse vaihtoehto "en osaa sanoa")</c:v>
                </c:pt>
                <c:pt idx="1">
                  <c:v>50. Saan tukea projektirahoituksen hankintaan (mikäli väittämä ei koske sinua, valitse vaihtoehto "en osaa sanoa")</c:v>
                </c:pt>
              </c:strCache>
            </c:strRef>
          </c:cat>
          <c:val>
            <c:numRef>
              <c:f>T1!$C$2:$C$3</c:f>
              <c:numCache>
                <c:formatCode>General</c:formatCode>
                <c:ptCount val="2"/>
                <c:pt idx="0">
                  <c:v>3.2</c:v>
                </c:pt>
                <c:pt idx="1">
                  <c:v>3.5</c:v>
                </c:pt>
              </c:numCache>
            </c:numRef>
          </c:val>
        </c:ser>
        <c:gapWidth val="58"/>
        <c:axId val="87573248"/>
        <c:axId val="89154688"/>
      </c:barChart>
      <c:catAx>
        <c:axId val="8757324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9154688"/>
        <c:crosses val="autoZero"/>
        <c:auto val="1"/>
        <c:lblAlgn val="ctr"/>
        <c:lblOffset val="100"/>
        <c:noMultiLvlLbl val="1"/>
      </c:catAx>
      <c:valAx>
        <c:axId val="89154688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573248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51. Tunnen, että henkinen työkykyni on hyvä</c:v>
                </c:pt>
                <c:pt idx="1">
                  <c:v>52. Tunnen, että fyysinen työkykyni on hyvä</c:v>
                </c:pt>
                <c:pt idx="2">
                  <c:v>53. Keskustelemme yksikössämme avoimesti henkilöiden eläköitymissuunnitelmista</c:v>
                </c:pt>
                <c:pt idx="3">
                  <c:v>54. Yksikössämme ollaan valmiita soveltamaan erilaisia joustoja (työaika- tai työtehtäväjoustoja), kun työkyky on heikentynyt.</c:v>
                </c:pt>
                <c:pt idx="4">
                  <c:v>55. Yksikössämme ryhdytään tarvittaviin toimenpiteisiin sairauspoissaolojen seuraamisen myötä </c:v>
                </c:pt>
                <c:pt idx="5">
                  <c:v>56. Työterveyshuollon palvelut tukevat henkilöstön työhyvinvointia</c:v>
                </c:pt>
                <c:pt idx="6">
                  <c:v>57. Yhteistyö henkilöstöhallinnon, esimiesten ja työterveyshuollon välillä on toimiva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3.9</c:v>
                </c:pt>
                <c:pt idx="4">
                  <c:v>3.2</c:v>
                </c:pt>
                <c:pt idx="5">
                  <c:v>4.0999999999999996</c:v>
                </c:pt>
                <c:pt idx="6">
                  <c:v>3.6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51. Tunnen, että henkinen työkykyni on hyvä</c:v>
                </c:pt>
                <c:pt idx="1">
                  <c:v>52. Tunnen, että fyysinen työkykyni on hyvä</c:v>
                </c:pt>
                <c:pt idx="2">
                  <c:v>53. Keskustelemme yksikössämme avoimesti henkilöiden eläköitymissuunnitelmista</c:v>
                </c:pt>
                <c:pt idx="3">
                  <c:v>54. Yksikössämme ollaan valmiita soveltamaan erilaisia joustoja (työaika- tai työtehtäväjoustoja), kun työkyky on heikentynyt.</c:v>
                </c:pt>
                <c:pt idx="4">
                  <c:v>55. Yksikössämme ryhdytään tarvittaviin toimenpiteisiin sairauspoissaolojen seuraamisen myötä </c:v>
                </c:pt>
                <c:pt idx="5">
                  <c:v>56. Työterveyshuollon palvelut tukevat henkilöstön työhyvinvointia</c:v>
                </c:pt>
                <c:pt idx="6">
                  <c:v>57. Yhteistyö henkilöstöhallinnon, esimiesten ja työterveyshuollon välillä on toimiva</c:v>
                </c:pt>
              </c:strCache>
            </c:strRef>
          </c:cat>
          <c:val>
            <c:numRef>
              <c:f>T1!$C$2:$C$8</c:f>
              <c:numCache>
                <c:formatCode>General</c:formatCode>
                <c:ptCount val="7"/>
                <c:pt idx="0">
                  <c:v>3.9</c:v>
                </c:pt>
                <c:pt idx="1">
                  <c:v>3.8</c:v>
                </c:pt>
                <c:pt idx="2">
                  <c:v>2.8</c:v>
                </c:pt>
                <c:pt idx="3">
                  <c:v>3.8</c:v>
                </c:pt>
                <c:pt idx="4">
                  <c:v>2.6</c:v>
                </c:pt>
                <c:pt idx="5">
                  <c:v>3.9</c:v>
                </c:pt>
                <c:pt idx="6">
                  <c:v>3</c:v>
                </c:pt>
              </c:numCache>
            </c:numRef>
          </c:val>
        </c:ser>
        <c:gapWidth val="58"/>
        <c:axId val="96011776"/>
        <c:axId val="96013312"/>
      </c:barChart>
      <c:catAx>
        <c:axId val="9601177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013312"/>
        <c:crosses val="autoZero"/>
        <c:auto val="1"/>
        <c:lblAlgn val="ctr"/>
        <c:lblOffset val="100"/>
        <c:noMultiLvlLbl val="1"/>
      </c:catAx>
      <c:valAx>
        <c:axId val="96013312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011776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11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T1!$A$2:$A$6</c:f>
              <c:strCache>
                <c:ptCount val="5"/>
                <c:pt idx="0">
                  <c:v>58. Yksikkömme tutkimuksen taso</c:v>
                </c:pt>
                <c:pt idx="1">
                  <c:v>59. Yksikkömme opetuksen taso</c:v>
                </c:pt>
                <c:pt idx="2">
                  <c:v>60. Yksikkömme onnistuminen ulkopuolisen rahoituksen hankinnassa</c:v>
                </c:pt>
                <c:pt idx="3">
                  <c:v>61. Yliopistomme työnantajakuva</c:v>
                </c:pt>
                <c:pt idx="4">
                  <c:v>62. Yliopistomme opiskelijahoukuttelevuus</c:v>
                </c:pt>
              </c:strCache>
            </c:strRef>
          </c:cat>
          <c:val>
            <c:numRef>
              <c:f>T1!$B$2:$B$6</c:f>
              <c:numCache>
                <c:formatCode>General</c:formatCode>
                <c:ptCount val="5"/>
                <c:pt idx="0">
                  <c:v>4.0999999999999996</c:v>
                </c:pt>
                <c:pt idx="1">
                  <c:v>4.0999999999999996</c:v>
                </c:pt>
                <c:pt idx="2">
                  <c:v>4.0999999999999996</c:v>
                </c:pt>
                <c:pt idx="3">
                  <c:v>3.4</c:v>
                </c:pt>
                <c:pt idx="4">
                  <c:v>4.0999999999999996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11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T1!$A$2:$A$6</c:f>
              <c:strCache>
                <c:ptCount val="5"/>
                <c:pt idx="0">
                  <c:v>58. Yksikkömme tutkimuksen taso</c:v>
                </c:pt>
                <c:pt idx="1">
                  <c:v>59. Yksikkömme opetuksen taso</c:v>
                </c:pt>
                <c:pt idx="2">
                  <c:v>60. Yksikkömme onnistuminen ulkopuolisen rahoituksen hankinnassa</c:v>
                </c:pt>
                <c:pt idx="3">
                  <c:v>61. Yliopistomme työnantajakuva</c:v>
                </c:pt>
                <c:pt idx="4">
                  <c:v>62. Yliopistomme opiskelijahoukuttelevuus</c:v>
                </c:pt>
              </c:strCache>
            </c:strRef>
          </c:cat>
          <c:val>
            <c:numRef>
              <c:f>T1!$C$2:$C$6</c:f>
              <c:numCache>
                <c:formatCode>General</c:formatCode>
                <c:ptCount val="5"/>
                <c:pt idx="0">
                  <c:v>4.4000000000000004</c:v>
                </c:pt>
                <c:pt idx="1">
                  <c:v>4.0999999999999996</c:v>
                </c:pt>
                <c:pt idx="2">
                  <c:v>4.0999999999999996</c:v>
                </c:pt>
                <c:pt idx="3">
                  <c:v>3.2</c:v>
                </c:pt>
                <c:pt idx="4">
                  <c:v>4.0999999999999996</c:v>
                </c:pt>
              </c:numCache>
            </c:numRef>
          </c:val>
        </c:ser>
        <c:gapWidth val="58"/>
        <c:axId val="96059776"/>
        <c:axId val="96061312"/>
      </c:barChart>
      <c:catAx>
        <c:axId val="9605977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11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061312"/>
        <c:crosses val="autoZero"/>
        <c:auto val="1"/>
        <c:lblAlgn val="ctr"/>
        <c:lblOffset val="100"/>
        <c:noMultiLvlLbl val="1"/>
      </c:catAx>
      <c:valAx>
        <c:axId val="96061312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1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059776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11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i-FI"/>
  <c:roundedCorners val="1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T1!$A$2:$A$10</c:f>
              <c:strCache>
                <c:ptCount val="9"/>
                <c:pt idx="0">
                  <c:v>Oma työ</c:v>
                </c:pt>
                <c:pt idx="1">
                  <c:v>Johtaminen</c:v>
                </c:pt>
                <c:pt idx="2">
                  <c:v>Esimiestyö</c:v>
                </c:pt>
                <c:pt idx="3">
                  <c:v>Työyhteisö ja yhteistyö</c:v>
                </c:pt>
                <c:pt idx="4">
                  <c:v>Osaaminen</c:v>
                </c:pt>
                <c:pt idx="5">
                  <c:v>Motivaatio</c:v>
                </c:pt>
                <c:pt idx="6">
                  <c:v>Terveys ja elämäntilanne</c:v>
                </c:pt>
                <c:pt idx="7">
                  <c:v>Yliopiston julkinen kuva</c:v>
                </c:pt>
                <c:pt idx="8">
                  <c:v>KESKIARVOT</c:v>
                </c:pt>
              </c:strCache>
            </c:strRef>
          </c:cat>
          <c:val>
            <c:numRef>
              <c:f>T1!$B$2:$B$10</c:f>
              <c:numCache>
                <c:formatCode>General</c:formatCode>
                <c:ptCount val="9"/>
                <c:pt idx="0">
                  <c:v>4</c:v>
                </c:pt>
                <c:pt idx="1">
                  <c:v>3.3</c:v>
                </c:pt>
                <c:pt idx="2">
                  <c:v>4</c:v>
                </c:pt>
                <c:pt idx="3">
                  <c:v>3.9</c:v>
                </c:pt>
                <c:pt idx="4">
                  <c:v>3.7</c:v>
                </c:pt>
                <c:pt idx="5">
                  <c:v>3.7</c:v>
                </c:pt>
                <c:pt idx="6">
                  <c:v>3.7</c:v>
                </c:pt>
                <c:pt idx="7">
                  <c:v>3.9</c:v>
                </c:pt>
                <c:pt idx="8">
                  <c:v>3.8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T1!$A$2:$A$10</c:f>
              <c:strCache>
                <c:ptCount val="9"/>
                <c:pt idx="0">
                  <c:v>Oma työ</c:v>
                </c:pt>
                <c:pt idx="1">
                  <c:v>Johtaminen</c:v>
                </c:pt>
                <c:pt idx="2">
                  <c:v>Esimiestyö</c:v>
                </c:pt>
                <c:pt idx="3">
                  <c:v>Työyhteisö ja yhteistyö</c:v>
                </c:pt>
                <c:pt idx="4">
                  <c:v>Osaaminen</c:v>
                </c:pt>
                <c:pt idx="5">
                  <c:v>Motivaatio</c:v>
                </c:pt>
                <c:pt idx="6">
                  <c:v>Terveys ja elämäntilanne</c:v>
                </c:pt>
                <c:pt idx="7">
                  <c:v>Yliopiston julkinen kuva</c:v>
                </c:pt>
                <c:pt idx="8">
                  <c:v>KESKIARVOT</c:v>
                </c:pt>
              </c:strCache>
            </c:strRef>
          </c:cat>
          <c:val>
            <c:numRef>
              <c:f>T1!$C$2:$C$10</c:f>
              <c:numCache>
                <c:formatCode>General</c:formatCode>
                <c:ptCount val="9"/>
                <c:pt idx="0">
                  <c:v>3.8</c:v>
                </c:pt>
                <c:pt idx="1">
                  <c:v>3.1</c:v>
                </c:pt>
                <c:pt idx="2">
                  <c:v>3.8</c:v>
                </c:pt>
                <c:pt idx="3">
                  <c:v>3.9</c:v>
                </c:pt>
                <c:pt idx="4">
                  <c:v>3.6</c:v>
                </c:pt>
                <c:pt idx="5">
                  <c:v>3.5</c:v>
                </c:pt>
                <c:pt idx="6">
                  <c:v>3.4</c:v>
                </c:pt>
                <c:pt idx="7">
                  <c:v>4</c:v>
                </c:pt>
                <c:pt idx="8">
                  <c:v>3.6</c:v>
                </c:pt>
              </c:numCache>
            </c:numRef>
          </c:val>
        </c:ser>
        <c:gapWidth val="58"/>
        <c:axId val="96377856"/>
        <c:axId val="96379648"/>
      </c:barChart>
      <c:catAx>
        <c:axId val="9637785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379648"/>
        <c:crosses val="autoZero"/>
        <c:auto val="1"/>
        <c:lblAlgn val="ctr"/>
        <c:lblOffset val="100"/>
        <c:noMultiLvlLbl val="1"/>
      </c:catAx>
      <c:valAx>
        <c:axId val="96379648"/>
        <c:scaling>
          <c:orientation val="minMax"/>
          <c:max val="5"/>
          <c:min val="1"/>
        </c:scaling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377856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 (KA: 3.259, Hajonta: 1.421)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1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T1!$A$2:$A$6</c:f>
              <c:strCache>
                <c:ptCount val="5"/>
                <c:pt idx="0">
                  <c:v> -29 </c:v>
                </c:pt>
                <c:pt idx="1">
                  <c:v> 30-39 </c:v>
                </c:pt>
                <c:pt idx="2">
                  <c:v> 40-49 </c:v>
                </c:pt>
                <c:pt idx="3">
                  <c:v> 50-59 </c:v>
                </c:pt>
                <c:pt idx="4">
                  <c:v> 60-</c:v>
                </c:pt>
              </c:strCache>
            </c:strRef>
          </c:cat>
          <c:val>
            <c:numRef>
              <c:f>T1!$B$2:$B$6</c:f>
              <c:numCache>
                <c:formatCode>0%</c:formatCode>
                <c:ptCount val="5"/>
                <c:pt idx="0">
                  <c:v>2.0000000000000007E-2</c:v>
                </c:pt>
                <c:pt idx="1">
                  <c:v>0.24000000000000005</c:v>
                </c:pt>
                <c:pt idx="2">
                  <c:v>0.33000000000000013</c:v>
                </c:pt>
                <c:pt idx="3">
                  <c:v>0.29000000000000009</c:v>
                </c:pt>
                <c:pt idx="4">
                  <c:v>0.12000000000000002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 (KA: 3.356, Hajonta: 1.44)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1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T1!$A$2:$A$6</c:f>
              <c:strCache>
                <c:ptCount val="5"/>
                <c:pt idx="0">
                  <c:v> -29 </c:v>
                </c:pt>
                <c:pt idx="1">
                  <c:v> 30-39 </c:v>
                </c:pt>
                <c:pt idx="2">
                  <c:v> 40-49 </c:v>
                </c:pt>
                <c:pt idx="3">
                  <c:v> 50-59 </c:v>
                </c:pt>
                <c:pt idx="4">
                  <c:v> 60-</c:v>
                </c:pt>
              </c:strCache>
            </c:strRef>
          </c:cat>
          <c:val>
            <c:numRef>
              <c:f>T1!$C$2:$C$6</c:f>
              <c:numCache>
                <c:formatCode>0%</c:formatCode>
                <c:ptCount val="5"/>
                <c:pt idx="0">
                  <c:v>4.0000000000000015E-2</c:v>
                </c:pt>
                <c:pt idx="1">
                  <c:v>0.16</c:v>
                </c:pt>
                <c:pt idx="2">
                  <c:v>0.33000000000000013</c:v>
                </c:pt>
                <c:pt idx="3">
                  <c:v>0.33000000000000013</c:v>
                </c:pt>
                <c:pt idx="4">
                  <c:v>0.13</c:v>
                </c:pt>
              </c:numCache>
            </c:numRef>
          </c:val>
        </c:ser>
        <c:gapWidth val="58"/>
        <c:axId val="86694912"/>
        <c:axId val="86840064"/>
      </c:barChart>
      <c:catAx>
        <c:axId val="866949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 algn="l">
              <a:defRPr sz="11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6840064"/>
        <c:crosses val="autoZero"/>
        <c:auto val="1"/>
        <c:lblAlgn val="ctr"/>
        <c:lblOffset val="100"/>
        <c:noMultiLvlLbl val="1"/>
      </c:catAx>
      <c:valAx>
        <c:axId val="86840064"/>
        <c:scaling>
          <c:orientation val="minMax"/>
          <c:max val="1"/>
          <c:min val="0"/>
        </c:scaling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11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6694912"/>
        <c:crosses val="autoZero"/>
        <c:crossBetween val="between"/>
        <c:majorUnit val="0.2"/>
      </c:valAx>
    </c:plotArea>
    <c:legend>
      <c:legendPos val="b"/>
      <c:layout/>
      <c:txPr>
        <a:bodyPr/>
        <a:lstStyle/>
        <a:p>
          <a:pPr algn="l">
            <a:defRPr sz="11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T1!$A$2:$A$10</c:f>
              <c:strCache>
                <c:ptCount val="9"/>
                <c:pt idx="0">
                  <c:v>Oma työ</c:v>
                </c:pt>
                <c:pt idx="1">
                  <c:v>Esimiestyö</c:v>
                </c:pt>
                <c:pt idx="2">
                  <c:v>Työyhteisö ja yhteistyö</c:v>
                </c:pt>
                <c:pt idx="3">
                  <c:v>Yliopiston julkinen kuva</c:v>
                </c:pt>
                <c:pt idx="4">
                  <c:v>Osaaminen</c:v>
                </c:pt>
                <c:pt idx="5">
                  <c:v>Motivaatio</c:v>
                </c:pt>
                <c:pt idx="6">
                  <c:v>Terveys ja elämäntilanne</c:v>
                </c:pt>
                <c:pt idx="7">
                  <c:v>Johtaminen</c:v>
                </c:pt>
                <c:pt idx="8">
                  <c:v>KESKIARVOT</c:v>
                </c:pt>
              </c:strCache>
            </c:strRef>
          </c:cat>
          <c:val>
            <c:numRef>
              <c:f>T1!$B$2:$B$10</c:f>
              <c:numCache>
                <c:formatCode>General</c:formatCode>
                <c:ptCount val="9"/>
                <c:pt idx="0">
                  <c:v>4</c:v>
                </c:pt>
                <c:pt idx="1">
                  <c:v>4</c:v>
                </c:pt>
                <c:pt idx="2">
                  <c:v>3.9</c:v>
                </c:pt>
                <c:pt idx="3">
                  <c:v>3.9</c:v>
                </c:pt>
                <c:pt idx="4">
                  <c:v>3.7</c:v>
                </c:pt>
                <c:pt idx="5">
                  <c:v>3.7</c:v>
                </c:pt>
                <c:pt idx="6">
                  <c:v>3.7</c:v>
                </c:pt>
                <c:pt idx="7">
                  <c:v>3.3</c:v>
                </c:pt>
                <c:pt idx="8">
                  <c:v>3.8</c:v>
                </c:pt>
              </c:numCache>
            </c:numRef>
          </c:val>
        </c:ser>
        <c:gapWidth val="58"/>
        <c:axId val="96412416"/>
        <c:axId val="96413952"/>
      </c:barChart>
      <c:catAx>
        <c:axId val="9641241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413952"/>
        <c:crosses val="autoZero"/>
        <c:auto val="1"/>
        <c:lblAlgn val="ctr"/>
        <c:lblOffset val="100"/>
        <c:noMultiLvlLbl val="1"/>
      </c:catAx>
      <c:valAx>
        <c:axId val="96413952"/>
        <c:scaling>
          <c:orientation val="minMax"/>
          <c:max val="5"/>
          <c:min val="1"/>
        </c:scaling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412416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i-FI"/>
  <c:roundedCorners val="1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T1!$A$2:$A$10</c:f>
              <c:strCache>
                <c:ptCount val="9"/>
                <c:pt idx="0">
                  <c:v>Yliopiston julkinen kuva</c:v>
                </c:pt>
                <c:pt idx="1">
                  <c:v>Työyhteisö ja yhteistyö</c:v>
                </c:pt>
                <c:pt idx="2">
                  <c:v>Oma työ</c:v>
                </c:pt>
                <c:pt idx="3">
                  <c:v>Esimiestyö</c:v>
                </c:pt>
                <c:pt idx="4">
                  <c:v>Osaaminen</c:v>
                </c:pt>
                <c:pt idx="5">
                  <c:v>Motivaatio</c:v>
                </c:pt>
                <c:pt idx="6">
                  <c:v>Terveys ja elämäntilanne</c:v>
                </c:pt>
                <c:pt idx="7">
                  <c:v>Johtaminen</c:v>
                </c:pt>
                <c:pt idx="8">
                  <c:v>KESKIARVOT</c:v>
                </c:pt>
              </c:strCache>
            </c:strRef>
          </c:cat>
          <c:val>
            <c:numRef>
              <c:f>T1!$B$2:$B$10</c:f>
              <c:numCache>
                <c:formatCode>General</c:formatCode>
                <c:ptCount val="9"/>
                <c:pt idx="0">
                  <c:v>4</c:v>
                </c:pt>
                <c:pt idx="1">
                  <c:v>3.9</c:v>
                </c:pt>
                <c:pt idx="2">
                  <c:v>3.8</c:v>
                </c:pt>
                <c:pt idx="3">
                  <c:v>3.8</c:v>
                </c:pt>
                <c:pt idx="4">
                  <c:v>3.6</c:v>
                </c:pt>
                <c:pt idx="5">
                  <c:v>3.5</c:v>
                </c:pt>
                <c:pt idx="6">
                  <c:v>3.4</c:v>
                </c:pt>
                <c:pt idx="7">
                  <c:v>3.1</c:v>
                </c:pt>
                <c:pt idx="8">
                  <c:v>3.6</c:v>
                </c:pt>
              </c:numCache>
            </c:numRef>
          </c:val>
        </c:ser>
        <c:gapWidth val="58"/>
        <c:axId val="96430336"/>
        <c:axId val="96600064"/>
      </c:barChart>
      <c:catAx>
        <c:axId val="9643033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600064"/>
        <c:crosses val="autoZero"/>
        <c:auto val="1"/>
        <c:lblAlgn val="ctr"/>
        <c:lblOffset val="100"/>
        <c:noMultiLvlLbl val="1"/>
      </c:catAx>
      <c:valAx>
        <c:axId val="96600064"/>
        <c:scaling>
          <c:orientation val="minMax"/>
          <c:max val="5"/>
          <c:min val="1"/>
        </c:scaling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430336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 (KA: 1.586, Hajonta: 1.115)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T1!$A$2:$A$3</c:f>
              <c:strCache>
                <c:ptCount val="2"/>
                <c:pt idx="0">
                  <c:v>Määräaikainen</c:v>
                </c:pt>
                <c:pt idx="1">
                  <c:v>Toistaiseksi voimassaoleva</c:v>
                </c:pt>
              </c:strCache>
            </c:strRef>
          </c:cat>
          <c:val>
            <c:numRef>
              <c:f>T1!$B$2:$B$3</c:f>
              <c:numCache>
                <c:formatCode>0%</c:formatCode>
                <c:ptCount val="2"/>
                <c:pt idx="0">
                  <c:v>0.41000000000000009</c:v>
                </c:pt>
                <c:pt idx="1">
                  <c:v>0.59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 (KA: 1.689, Hajonta: 1.102)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T1!$A$2:$A$3</c:f>
              <c:strCache>
                <c:ptCount val="2"/>
                <c:pt idx="0">
                  <c:v>Määräaikainen</c:v>
                </c:pt>
                <c:pt idx="1">
                  <c:v>Toistaiseksi voimassaoleva</c:v>
                </c:pt>
              </c:strCache>
            </c:strRef>
          </c:cat>
          <c:val>
            <c:numRef>
              <c:f>T1!$C$2:$C$3</c:f>
              <c:numCache>
                <c:formatCode>0%</c:formatCode>
                <c:ptCount val="2"/>
                <c:pt idx="0">
                  <c:v>0.31000000000000011</c:v>
                </c:pt>
                <c:pt idx="1">
                  <c:v>0.69000000000000017</c:v>
                </c:pt>
              </c:numCache>
            </c:numRef>
          </c:val>
        </c:ser>
        <c:gapWidth val="58"/>
        <c:axId val="87589632"/>
        <c:axId val="87591168"/>
      </c:barChart>
      <c:catAx>
        <c:axId val="87589632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591168"/>
        <c:crosses val="autoZero"/>
        <c:auto val="1"/>
        <c:lblAlgn val="ctr"/>
        <c:lblOffset val="100"/>
        <c:noMultiLvlLbl val="1"/>
      </c:catAx>
      <c:valAx>
        <c:axId val="87591168"/>
        <c:scaling>
          <c:orientation val="minMax"/>
          <c:max val="1"/>
          <c:min val="0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589632"/>
        <c:crosses val="autoZero"/>
        <c:crossBetween val="between"/>
        <c:majorUnit val="0.2"/>
      </c:valAx>
    </c:plotArea>
    <c:legend>
      <c:legendPos val="b"/>
      <c:layout/>
      <c:txPr>
        <a:bodyPr/>
        <a:lstStyle/>
        <a:p>
          <a:pPr algn="l">
            <a:defRPr sz="12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 (KA: 3.793, Hajonta: 1.74)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1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T1!$A$2:$A$6</c:f>
              <c:strCache>
                <c:ptCount val="5"/>
                <c:pt idx="0">
                  <c:v> alle 2 v </c:v>
                </c:pt>
                <c:pt idx="1">
                  <c:v> 2-5 v </c:v>
                </c:pt>
                <c:pt idx="2">
                  <c:v> 6-9 v </c:v>
                </c:pt>
                <c:pt idx="3">
                  <c:v> 10-13 v </c:v>
                </c:pt>
                <c:pt idx="4">
                  <c:v> 14v- </c:v>
                </c:pt>
              </c:strCache>
            </c:strRef>
          </c:cat>
          <c:val>
            <c:numRef>
              <c:f>T1!$B$2:$B$6</c:f>
              <c:numCache>
                <c:formatCode>0%</c:formatCode>
                <c:ptCount val="5"/>
                <c:pt idx="0">
                  <c:v>7.0000000000000021E-2</c:v>
                </c:pt>
                <c:pt idx="1">
                  <c:v>0.21000000000000005</c:v>
                </c:pt>
                <c:pt idx="2">
                  <c:v>0.1</c:v>
                </c:pt>
                <c:pt idx="3">
                  <c:v>0.1</c:v>
                </c:pt>
                <c:pt idx="4">
                  <c:v>0.52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 (KA: 3.933, Hajonta: 1.659)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1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T1!$A$2:$A$6</c:f>
              <c:strCache>
                <c:ptCount val="5"/>
                <c:pt idx="0">
                  <c:v> alle 2 v </c:v>
                </c:pt>
                <c:pt idx="1">
                  <c:v> 2-5 v </c:v>
                </c:pt>
                <c:pt idx="2">
                  <c:v> 6-9 v </c:v>
                </c:pt>
                <c:pt idx="3">
                  <c:v> 10-13 v </c:v>
                </c:pt>
                <c:pt idx="4">
                  <c:v> 14v- </c:v>
                </c:pt>
              </c:strCache>
            </c:strRef>
          </c:cat>
          <c:val>
            <c:numRef>
              <c:f>T1!$C$2:$C$6</c:f>
              <c:numCache>
                <c:formatCode>0%</c:formatCode>
                <c:ptCount val="5"/>
                <c:pt idx="0">
                  <c:v>7.0000000000000021E-2</c:v>
                </c:pt>
                <c:pt idx="1">
                  <c:v>0.13</c:v>
                </c:pt>
                <c:pt idx="2">
                  <c:v>0.11</c:v>
                </c:pt>
                <c:pt idx="3">
                  <c:v>0.18000000000000005</c:v>
                </c:pt>
                <c:pt idx="4">
                  <c:v>0.51</c:v>
                </c:pt>
              </c:numCache>
            </c:numRef>
          </c:val>
        </c:ser>
        <c:gapWidth val="58"/>
        <c:axId val="96102656"/>
        <c:axId val="99959168"/>
      </c:barChart>
      <c:catAx>
        <c:axId val="9610265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11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9959168"/>
        <c:crosses val="autoZero"/>
        <c:auto val="1"/>
        <c:lblAlgn val="ctr"/>
        <c:lblOffset val="100"/>
        <c:noMultiLvlLbl val="1"/>
      </c:catAx>
      <c:valAx>
        <c:axId val="99959168"/>
        <c:scaling>
          <c:orientation val="minMax"/>
          <c:max val="1"/>
          <c:min val="0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1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96102656"/>
        <c:crosses val="autoZero"/>
        <c:crossBetween val="between"/>
        <c:majorUnit val="0.2"/>
      </c:valAx>
    </c:plotArea>
    <c:legend>
      <c:legendPos val="b"/>
      <c:layout/>
      <c:txPr>
        <a:bodyPr/>
        <a:lstStyle/>
        <a:p>
          <a:pPr algn="l">
            <a:defRPr sz="11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 (KA: 1.31, Hajonta: 1.102)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T1!$A$2:$A$3</c:f>
              <c:strCache>
                <c:ptCount val="2"/>
                <c:pt idx="0">
                  <c:v> Opetus- ja tutkimushenkilökunta</c:v>
                </c:pt>
                <c:pt idx="1">
                  <c:v> Muu henkilökunta </c:v>
                </c:pt>
              </c:strCache>
            </c:strRef>
          </c:cat>
          <c:val>
            <c:numRef>
              <c:f>T1!$B$2:$B$3</c:f>
              <c:numCache>
                <c:formatCode>0%</c:formatCode>
                <c:ptCount val="2"/>
                <c:pt idx="0">
                  <c:v>0.69000000000000017</c:v>
                </c:pt>
                <c:pt idx="1">
                  <c:v>0.31000000000000011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 (KA: 1.378, Hajonta: 1.111)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T1!$A$2:$A$3</c:f>
              <c:strCache>
                <c:ptCount val="2"/>
                <c:pt idx="0">
                  <c:v> Opetus- ja tutkimushenkilökunta</c:v>
                </c:pt>
                <c:pt idx="1">
                  <c:v> Muu henkilökunta </c:v>
                </c:pt>
              </c:strCache>
            </c:strRef>
          </c:cat>
          <c:val>
            <c:numRef>
              <c:f>T1!$C$2:$C$3</c:f>
              <c:numCache>
                <c:formatCode>0%</c:formatCode>
                <c:ptCount val="2"/>
                <c:pt idx="0">
                  <c:v>0.62000000000000022</c:v>
                </c:pt>
                <c:pt idx="1">
                  <c:v>0.38000000000000012</c:v>
                </c:pt>
              </c:numCache>
            </c:numRef>
          </c:val>
        </c:ser>
        <c:gapWidth val="58"/>
        <c:axId val="113568000"/>
        <c:axId val="114569216"/>
      </c:barChart>
      <c:catAx>
        <c:axId val="11356800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569216"/>
        <c:crosses val="autoZero"/>
        <c:auto val="1"/>
        <c:lblAlgn val="ctr"/>
        <c:lblOffset val="100"/>
        <c:noMultiLvlLbl val="1"/>
      </c:catAx>
      <c:valAx>
        <c:axId val="114569216"/>
        <c:scaling>
          <c:orientation val="minMax"/>
          <c:max val="1"/>
          <c:min val="0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3568000"/>
        <c:crosses val="autoZero"/>
        <c:crossBetween val="between"/>
        <c:majorUnit val="0.2"/>
      </c:valAx>
    </c:plotArea>
    <c:legend>
      <c:legendPos val="b"/>
      <c:layout/>
      <c:txPr>
        <a:bodyPr/>
        <a:lstStyle/>
        <a:p>
          <a:pPr algn="l">
            <a:defRPr sz="12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 (KA: 1.862, Hajonta: 1.058)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T1!$B$2:$B$3</c:f>
              <c:numCache>
                <c:formatCode>0%</c:formatCode>
                <c:ptCount val="2"/>
                <c:pt idx="0">
                  <c:v>0.14000000000000001</c:v>
                </c:pt>
                <c:pt idx="1">
                  <c:v>0.86000000000000021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 (KA: 1.889, Hajonta: 1.048)</c:v>
                </c:pt>
              </c:strCache>
            </c:strRef>
          </c:tx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  <c:showPercent val="1"/>
          </c:dLbls>
          <c:cat>
            <c:strRef>
              <c:f>T1!$A$2:$A$3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T1!$C$2:$C$3</c:f>
              <c:numCache>
                <c:formatCode>0%</c:formatCode>
                <c:ptCount val="2"/>
                <c:pt idx="0">
                  <c:v>0.11</c:v>
                </c:pt>
                <c:pt idx="1">
                  <c:v>0.89</c:v>
                </c:pt>
              </c:numCache>
            </c:numRef>
          </c:val>
        </c:ser>
        <c:gapWidth val="58"/>
        <c:axId val="69632768"/>
        <c:axId val="69635456"/>
      </c:barChart>
      <c:catAx>
        <c:axId val="6963276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69635456"/>
        <c:crosses val="autoZero"/>
        <c:auto val="1"/>
        <c:lblAlgn val="ctr"/>
        <c:lblOffset val="100"/>
        <c:noMultiLvlLbl val="1"/>
      </c:catAx>
      <c:valAx>
        <c:axId val="69635456"/>
        <c:scaling>
          <c:orientation val="minMax"/>
          <c:max val="1"/>
          <c:min val="0"/>
        </c:scaling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69632768"/>
        <c:crosses val="autoZero"/>
        <c:crossBetween val="between"/>
        <c:majorUnit val="0.2"/>
      </c:valAx>
    </c:plotArea>
    <c:legend>
      <c:legendPos val="b"/>
      <c:layout/>
      <c:txPr>
        <a:bodyPr/>
        <a:lstStyle/>
        <a:p>
          <a:pPr algn="l">
            <a:defRPr sz="12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1. Oma tehtävänkuvani on selkeä ja ymmärrän työni tavoitteet</c:v>
                </c:pt>
                <c:pt idx="1">
                  <c:v>2. Työni on sopivan haastava </c:v>
                </c:pt>
                <c:pt idx="2">
                  <c:v>3. Minulla on riittävästi aikaa selviytyä työtehtävistäni työaikana</c:v>
                </c:pt>
                <c:pt idx="3">
                  <c:v>4. Voin keskittyä työhöni ilman liiallisia häiriöitä </c:v>
                </c:pt>
                <c:pt idx="4">
                  <c:v>5. Voin vaikuttaa riittävästi omiin töihini ja työtehtäviini</c:v>
                </c:pt>
                <c:pt idx="5">
                  <c:v>6. Muutokset työssäni eivät kuormita työssäjaksamistani</c:v>
                </c:pt>
                <c:pt idx="6">
                  <c:v>7. Työvälineet ovat asianmukaiset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4.4000000000000004</c:v>
                </c:pt>
                <c:pt idx="1">
                  <c:v>4.3</c:v>
                </c:pt>
                <c:pt idx="2">
                  <c:v>3.5</c:v>
                </c:pt>
                <c:pt idx="3">
                  <c:v>3.6</c:v>
                </c:pt>
                <c:pt idx="4">
                  <c:v>3.9</c:v>
                </c:pt>
                <c:pt idx="5">
                  <c:v>3.4</c:v>
                </c:pt>
                <c:pt idx="6">
                  <c:v>4.2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T1!$A$2:$A$8</c:f>
              <c:strCache>
                <c:ptCount val="7"/>
                <c:pt idx="0">
                  <c:v>1. Oma tehtävänkuvani on selkeä ja ymmärrän työni tavoitteet</c:v>
                </c:pt>
                <c:pt idx="1">
                  <c:v>2. Työni on sopivan haastava </c:v>
                </c:pt>
                <c:pt idx="2">
                  <c:v>3. Minulla on riittävästi aikaa selviytyä työtehtävistäni työaikana</c:v>
                </c:pt>
                <c:pt idx="3">
                  <c:v>4. Voin keskittyä työhöni ilman liiallisia häiriöitä </c:v>
                </c:pt>
                <c:pt idx="4">
                  <c:v>5. Voin vaikuttaa riittävästi omiin töihini ja työtehtäviini</c:v>
                </c:pt>
                <c:pt idx="5">
                  <c:v>6. Muutokset työssäni eivät kuormita työssäjaksamistani</c:v>
                </c:pt>
                <c:pt idx="6">
                  <c:v>7. Työvälineet ovat asianmukaiset</c:v>
                </c:pt>
              </c:strCache>
            </c:strRef>
          </c:cat>
          <c:val>
            <c:numRef>
              <c:f>T1!$C$2:$C$8</c:f>
              <c:numCache>
                <c:formatCode>General</c:formatCode>
                <c:ptCount val="7"/>
                <c:pt idx="0">
                  <c:v>4.4000000000000004</c:v>
                </c:pt>
                <c:pt idx="1">
                  <c:v>4.0999999999999996</c:v>
                </c:pt>
                <c:pt idx="2">
                  <c:v>3</c:v>
                </c:pt>
                <c:pt idx="3">
                  <c:v>3.2</c:v>
                </c:pt>
                <c:pt idx="4">
                  <c:v>3.6</c:v>
                </c:pt>
                <c:pt idx="5">
                  <c:v>3.2</c:v>
                </c:pt>
                <c:pt idx="6">
                  <c:v>4.2</c:v>
                </c:pt>
              </c:numCache>
            </c:numRef>
          </c:val>
        </c:ser>
        <c:gapWidth val="58"/>
        <c:axId val="87009536"/>
        <c:axId val="87023616"/>
      </c:barChart>
      <c:catAx>
        <c:axId val="8700953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023616"/>
        <c:crosses val="autoZero"/>
        <c:auto val="1"/>
        <c:lblAlgn val="ctr"/>
        <c:lblOffset val="100"/>
        <c:noMultiLvlLbl val="1"/>
      </c:catAx>
      <c:valAx>
        <c:axId val="87023616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009536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T1!$A$2:$A$3</c:f>
              <c:strCache>
                <c:ptCount val="2"/>
                <c:pt idx="0">
                  <c:v>8. Ruokailu- ja muut sosiaalitilat ovat asianmukaiset</c:v>
                </c:pt>
                <c:pt idx="1">
                  <c:v>9. Minulla on sopivassa suhteessa opetustyötä ja tutkimusaikaa </c:v>
                </c:pt>
              </c:strCache>
            </c:strRef>
          </c:cat>
          <c:val>
            <c:numRef>
              <c:f>T1!$B$2:$B$3</c:f>
              <c:numCache>
                <c:formatCode>General</c:formatCode>
                <c:ptCount val="2"/>
                <c:pt idx="0">
                  <c:v>4.3</c:v>
                </c:pt>
                <c:pt idx="1">
                  <c:v>4.2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T1!$A$2:$A$3</c:f>
              <c:strCache>
                <c:ptCount val="2"/>
                <c:pt idx="0">
                  <c:v>8. Ruokailu- ja muut sosiaalitilat ovat asianmukaiset</c:v>
                </c:pt>
                <c:pt idx="1">
                  <c:v>9. Minulla on sopivassa suhteessa opetustyötä ja tutkimusaikaa </c:v>
                </c:pt>
              </c:strCache>
            </c:strRef>
          </c:cat>
          <c:val>
            <c:numRef>
              <c:f>T1!$C$2:$C$3</c:f>
              <c:numCache>
                <c:formatCode>General</c:formatCode>
                <c:ptCount val="2"/>
                <c:pt idx="0">
                  <c:v>4.4000000000000004</c:v>
                </c:pt>
                <c:pt idx="1">
                  <c:v>3.9</c:v>
                </c:pt>
              </c:numCache>
            </c:numRef>
          </c:val>
        </c:ser>
        <c:gapWidth val="58"/>
        <c:axId val="87415808"/>
        <c:axId val="87565056"/>
      </c:barChart>
      <c:catAx>
        <c:axId val="8741580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565056"/>
        <c:crosses val="autoZero"/>
        <c:auto val="1"/>
        <c:lblAlgn val="ctr"/>
        <c:lblOffset val="100"/>
        <c:noMultiLvlLbl val="1"/>
      </c:catAx>
      <c:valAx>
        <c:axId val="87565056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415808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roundedCorners val="1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- Jyväskylän yliopisto 2011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T1!$A$2:$A$7</c:f>
              <c:strCache>
                <c:ptCount val="6"/>
                <c:pt idx="0">
                  <c:v>10. Yliopistomme strategia on selkeä ja ymmärrettävä</c:v>
                </c:pt>
                <c:pt idx="1">
                  <c:v>11. Yliopisto toimii avoimesti päätöksenteossa ja sen valmistelussa</c:v>
                </c:pt>
                <c:pt idx="2">
                  <c:v>12. Henkilöstö voi vaikuttaa yliopiston päätöksentekoon</c:v>
                </c:pt>
                <c:pt idx="3">
                  <c:v>13. Strategia ohjaa yksikkömme toimintaa ja perustehtävää</c:v>
                </c:pt>
                <c:pt idx="4">
                  <c:v>14. Yksikössämme naisilla ja miehillä on samat mahdollisuudet edetä</c:v>
                </c:pt>
                <c:pt idx="5">
                  <c:v>15. Kokouskäytännöt palvelevat yksikkömme tavoitteiden saavuttamista</c:v>
                </c:pt>
              </c:strCache>
            </c:strRef>
          </c:cat>
          <c:val>
            <c:numRef>
              <c:f>T1!$B$2:$B$7</c:f>
              <c:numCache>
                <c:formatCode>General</c:formatCode>
                <c:ptCount val="6"/>
                <c:pt idx="0">
                  <c:v>3.3</c:v>
                </c:pt>
                <c:pt idx="1">
                  <c:v>2.8</c:v>
                </c:pt>
                <c:pt idx="2">
                  <c:v>2.5</c:v>
                </c:pt>
                <c:pt idx="3">
                  <c:v>3.6</c:v>
                </c:pt>
                <c:pt idx="4">
                  <c:v>4.0999999999999996</c:v>
                </c:pt>
                <c:pt idx="5">
                  <c:v>3.4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Tyhy 2010 (Koulutuksen tutkimuslaitos)</c:v>
                </c:pt>
              </c:strCache>
            </c:strRef>
          </c:tx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Val val="1"/>
          </c:dLbls>
          <c:cat>
            <c:strRef>
              <c:f>T1!$A$2:$A$7</c:f>
              <c:strCache>
                <c:ptCount val="6"/>
                <c:pt idx="0">
                  <c:v>10. Yliopistomme strategia on selkeä ja ymmärrettävä</c:v>
                </c:pt>
                <c:pt idx="1">
                  <c:v>11. Yliopisto toimii avoimesti päätöksenteossa ja sen valmistelussa</c:v>
                </c:pt>
                <c:pt idx="2">
                  <c:v>12. Henkilöstö voi vaikuttaa yliopiston päätöksentekoon</c:v>
                </c:pt>
                <c:pt idx="3">
                  <c:v>13. Strategia ohjaa yksikkömme toimintaa ja perustehtävää</c:v>
                </c:pt>
                <c:pt idx="4">
                  <c:v>14. Yksikössämme naisilla ja miehillä on samat mahdollisuudet edetä</c:v>
                </c:pt>
                <c:pt idx="5">
                  <c:v>15. Kokouskäytännöt palvelevat yksikkömme tavoitteiden saavuttamista</c:v>
                </c:pt>
              </c:strCache>
            </c:strRef>
          </c:cat>
          <c:val>
            <c:numRef>
              <c:f>T1!$C$2:$C$7</c:f>
              <c:numCache>
                <c:formatCode>General</c:formatCode>
                <c:ptCount val="6"/>
                <c:pt idx="0">
                  <c:v>3</c:v>
                </c:pt>
                <c:pt idx="1">
                  <c:v>2.5</c:v>
                </c:pt>
                <c:pt idx="2">
                  <c:v>2.2000000000000002</c:v>
                </c:pt>
                <c:pt idx="3">
                  <c:v>3.6</c:v>
                </c:pt>
                <c:pt idx="4">
                  <c:v>4</c:v>
                </c:pt>
                <c:pt idx="5">
                  <c:v>3.3</c:v>
                </c:pt>
              </c:numCache>
            </c:numRef>
          </c:val>
        </c:ser>
        <c:gapWidth val="58"/>
        <c:axId val="87712512"/>
        <c:axId val="87714048"/>
      </c:barChart>
      <c:catAx>
        <c:axId val="87712512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714048"/>
        <c:crosses val="autoZero"/>
        <c:auto val="1"/>
        <c:lblAlgn val="ctr"/>
        <c:lblOffset val="100"/>
        <c:noMultiLvlLbl val="1"/>
      </c:catAx>
      <c:valAx>
        <c:axId val="87714048"/>
        <c:scaling>
          <c:orientation val="minMax"/>
          <c:max val="5"/>
          <c:min val="1"/>
        </c:scaling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7712512"/>
        <c:crosses val="autoZero"/>
        <c:crossBetween val="between"/>
        <c:majorUnit val="0.5"/>
      </c:valAx>
    </c:plotArea>
    <c:legend>
      <c:legendPos val="b"/>
      <c:layout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itle slide">
    <p:bg>
      <p:bgPr>
        <a:blipFill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1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defPPr algn="r">
        <a:defRPr sz="1000" b="0" spc="100">
          <a:latin typeface="Arial"/>
        </a:defRPr>
      </a:defPPr>
    </p:titleStyle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itle slide">
    <p:bg>
      <p:bgPr>
        <a:blipFill>
          <a:blip r:embed="rId7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1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</p:sldLayoutIdLst>
  <p:txStyles>
    <p:titleStyle>
      <a:defPPr algn="r">
        <a:defRPr sz="1000" b="0" spc="100">
          <a:latin typeface="Arial"/>
        </a:defRPr>
      </a:defPPr>
    </p:titleStyle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1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defPPr algn="r">
        <a:defRPr sz="1000" b="0" spc="100">
          <a:latin typeface="Arial"/>
        </a:defRPr>
      </a:defPPr>
    </p:titleStyle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1800000"/>
            <a:ext cx="8168399" cy="1152000"/>
          </a:xfrm>
        </p:spPr>
        <p:txBody>
          <a:bodyPr anchor="ctr"/>
          <a:lstStyle/>
          <a:p>
            <a:pPr algn="ctr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Työhyvinvointikysely - Jyväskylän yliopisto 2011</a:t>
            </a:r>
          </a:p>
        </p:txBody>
      </p:sp>
      <p:sp>
        <p:nvSpPr>
          <p:cNvPr id="3" name="TextShape"/>
          <p:cNvSpPr>
            <a:spLocks noGrp="1"/>
          </p:cNvSpPr>
          <p:nvPr>
            <p:ph type="title" idx="2"/>
          </p:nvPr>
        </p:nvSpPr>
        <p:spPr>
          <a:xfrm>
            <a:off x="615600" y="3429000"/>
            <a:ext cx="8168399" cy="936104"/>
          </a:xfrm>
        </p:spPr>
        <p:txBody>
          <a:bodyPr/>
          <a:lstStyle/>
          <a:p>
            <a:pPr algn="ctr">
              <a:defRPr sz="1400" b="0" spc="100">
                <a:solidFill>
                  <a:srgbClr val="000000"/>
                </a:solidFill>
                <a:latin typeface="Arial"/>
              </a:defRPr>
            </a:pPr>
            <a:r>
              <a:rPr lang="fi-FI" dirty="0" smtClean="0"/>
              <a:t>Koulutuksen tutkimuslaitos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Johtaminen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Esimiestyö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Esimiestyö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Työyhteisö ja yhteistyö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Työyhteisö ja yhteistyö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Osaaminen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Motivaatio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Motivaatio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Terveys ja elämäntilanne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Yliopiston julkinen kuva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Työhyvinvointikysely</a:t>
            </a:r>
          </a:p>
          <a:p>
            <a:pPr algn="l">
              <a:defRPr sz="2000" b="1" spc="100">
                <a:solidFill>
                  <a:srgbClr val="000000"/>
                </a:solidFill>
                <a:latin typeface="Dialog.plain"/>
              </a:defRPr>
            </a:pPr>
            <a:r>
              <a:t>Taustatiedot - Sukupuoli:</a:t>
            </a:r>
          </a:p>
          <a:p>
            <a:pPr algn="l">
              <a:defRPr sz="1400" b="0" spc="100">
                <a:solidFill>
                  <a:srgbClr val="000000"/>
                </a:solidFill>
                <a:latin typeface="Dialog.plain"/>
              </a:defRPr>
            </a:pPr>
            <a:r>
              <a:t>Yksittäisiä vastaajia: 103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Osa-alueiden keskiarvot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Osa-alueiden keskiarvot järjestyksessä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Osa-alueiden keskiarvot järjestyksessä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Työhyvinvointikysely</a:t>
            </a:r>
          </a:p>
          <a:p>
            <a:pPr algn="l">
              <a:defRPr sz="2000" b="1" spc="100">
                <a:solidFill>
                  <a:srgbClr val="000000"/>
                </a:solidFill>
                <a:latin typeface="Dialog.plain"/>
              </a:defRPr>
            </a:pPr>
            <a:r>
              <a:t>Taustatiedot - Ikä:</a:t>
            </a:r>
          </a:p>
          <a:p>
            <a:pPr algn="l">
              <a:defRPr sz="1400" b="0" spc="100">
                <a:solidFill>
                  <a:srgbClr val="000000"/>
                </a:solidFill>
                <a:latin typeface="Dialog.plain"/>
              </a:defRPr>
            </a:pPr>
            <a:r>
              <a:t>Yksittäisiä vastaajia: 103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Työhyvinvointikysely</a:t>
            </a:r>
          </a:p>
          <a:p>
            <a:pPr algn="l">
              <a:defRPr sz="2000" b="1" spc="100">
                <a:solidFill>
                  <a:srgbClr val="000000"/>
                </a:solidFill>
                <a:latin typeface="Dialog.plain"/>
              </a:defRPr>
            </a:pPr>
            <a:r>
              <a:t>Taustatiedot - Palvelussuhde:</a:t>
            </a:r>
          </a:p>
          <a:p>
            <a:pPr algn="l">
              <a:defRPr sz="1400" b="0" spc="100">
                <a:solidFill>
                  <a:srgbClr val="000000"/>
                </a:solidFill>
                <a:latin typeface="Dialog.plain"/>
              </a:defRPr>
            </a:pPr>
            <a:r>
              <a:t>Yksittäisiä vastaajia: 103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Työhyvinvointikysely</a:t>
            </a:r>
          </a:p>
          <a:p>
            <a:pPr algn="l">
              <a:defRPr sz="2000" b="1" spc="100">
                <a:solidFill>
                  <a:srgbClr val="000000"/>
                </a:solidFill>
                <a:latin typeface="Dialog.plain"/>
              </a:defRPr>
            </a:pPr>
            <a:r>
              <a:t>Taustatiedot - Palvelussuhteen kesto yliopistossa:</a:t>
            </a:r>
          </a:p>
          <a:p>
            <a:pPr algn="l">
              <a:defRPr sz="1400" b="0" spc="100">
                <a:solidFill>
                  <a:srgbClr val="000000"/>
                </a:solidFill>
                <a:latin typeface="Dialog.plain"/>
              </a:defRPr>
            </a:pPr>
            <a:r>
              <a:t>Yksittäisiä vastaajia: 103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Työhyvinvointikysely</a:t>
            </a:r>
          </a:p>
          <a:p>
            <a:pPr algn="l">
              <a:defRPr sz="2000" b="1" spc="100">
                <a:solidFill>
                  <a:srgbClr val="000000"/>
                </a:solidFill>
                <a:latin typeface="Dialog.plain"/>
              </a:defRPr>
            </a:pPr>
            <a:r>
              <a:t>Taustatiedot - Henkilöstöryhmä:</a:t>
            </a:r>
          </a:p>
          <a:p>
            <a:pPr algn="l">
              <a:defRPr sz="1400" b="0" spc="100">
                <a:solidFill>
                  <a:srgbClr val="000000"/>
                </a:solidFill>
                <a:latin typeface="Dialog.plain"/>
              </a:defRPr>
            </a:pPr>
            <a:r>
              <a:t>Yksittäisiä vastaajia: 103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Työhyvinvointikysely</a:t>
            </a:r>
          </a:p>
          <a:p>
            <a:pPr algn="l">
              <a:defRPr sz="2000" b="1" spc="100">
                <a:solidFill>
                  <a:srgbClr val="000000"/>
                </a:solidFill>
                <a:latin typeface="Dialog.plain"/>
              </a:defRPr>
            </a:pPr>
            <a:r>
              <a:t>Taustatiedot - Toimitko esimiestehtävissä?</a:t>
            </a:r>
          </a:p>
          <a:p>
            <a:pPr algn="l">
              <a:defRPr sz="1400" b="0" spc="100">
                <a:solidFill>
                  <a:srgbClr val="000000"/>
                </a:solidFill>
                <a:latin typeface="Dialog.plain"/>
              </a:defRPr>
            </a:pPr>
            <a:r>
              <a:t>Yksittäisiä vastaajia: 103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Oma työ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"/>
          <p:cNvSpPr>
            <a:spLocks noGrp="1"/>
          </p:cNvSpPr>
          <p:nvPr>
            <p:ph type="title" idx="1"/>
          </p:nvPr>
        </p:nvSpPr>
        <p:spPr>
          <a:xfrm>
            <a:off x="615600" y="360000"/>
            <a:ext cx="8168399" cy="1152000"/>
          </a:xfrm>
        </p:spPr>
        <p:txBody>
          <a:bodyPr/>
          <a:lstStyle/>
          <a:p>
            <a:pPr algn="l">
              <a:defRPr sz="2800" b="1" spc="100">
                <a:solidFill>
                  <a:srgbClr val="000000"/>
                </a:solidFill>
                <a:latin typeface="Dialog.plain"/>
              </a:defRPr>
            </a:pPr>
            <a:r>
              <a:t>Oma työ</a:t>
            </a:r>
          </a:p>
        </p:txBody>
      </p:sp>
      <p:graphicFrame>
        <p:nvGraphicFramePr>
          <p:cNvPr id="555" name="Content placeholder"/>
          <p:cNvGraphicFramePr/>
          <p:nvPr/>
        </p:nvGraphicFramePr>
        <p:xfrm>
          <a:off x="615600" y="1584000"/>
          <a:ext cx="8168399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0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80000"/>
                <a:satMod val="3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0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80000"/>
                <a:satMod val="3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0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80000"/>
                <a:satMod val="3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94</Words>
  <Application>Microsoft Office PowerPoint</Application>
  <PresentationFormat>Näytössä katseltava diaesitys (4:3)</PresentationFormat>
  <Paragraphs>35</Paragraphs>
  <Slides>22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3</vt:i4>
      </vt:variant>
      <vt:variant>
        <vt:lpstr>Dian otsikot</vt:lpstr>
      </vt:variant>
      <vt:variant>
        <vt:i4>22</vt:i4>
      </vt:variant>
    </vt:vector>
  </HeadingPairs>
  <TitlesOfParts>
    <vt:vector size="25" baseType="lpstr">
      <vt:lpstr>Office Theme</vt:lpstr>
      <vt:lpstr>Office Theme</vt:lpstr>
      <vt:lpstr>Office Theme</vt:lpstr>
      <vt:lpstr>Työhyvinvointikysely - Jyväskylän yliopisto 2011</vt:lpstr>
      <vt:lpstr>Työhyvinvointikysely Taustatiedot - Sukupuoli: Yksittäisiä vastaajia: 103</vt:lpstr>
      <vt:lpstr>Työhyvinvointikysely Taustatiedot - Ikä: Yksittäisiä vastaajia: 103</vt:lpstr>
      <vt:lpstr>Työhyvinvointikysely Taustatiedot - Palvelussuhde: Yksittäisiä vastaajia: 103</vt:lpstr>
      <vt:lpstr>Työhyvinvointikysely Taustatiedot - Palvelussuhteen kesto yliopistossa: Yksittäisiä vastaajia: 103</vt:lpstr>
      <vt:lpstr>Työhyvinvointikysely Taustatiedot - Henkilöstöryhmä: Yksittäisiä vastaajia: 103</vt:lpstr>
      <vt:lpstr>Työhyvinvointikysely Taustatiedot - Toimitko esimiestehtävissä? Yksittäisiä vastaajia: 103</vt:lpstr>
      <vt:lpstr>Oma työ</vt:lpstr>
      <vt:lpstr>Oma työ</vt:lpstr>
      <vt:lpstr>Johtaminen</vt:lpstr>
      <vt:lpstr>Esimiestyö</vt:lpstr>
      <vt:lpstr>Esimiestyö</vt:lpstr>
      <vt:lpstr>Työyhteisö ja yhteistyö</vt:lpstr>
      <vt:lpstr>Työyhteisö ja yhteistyö</vt:lpstr>
      <vt:lpstr>Osaaminen</vt:lpstr>
      <vt:lpstr>Motivaatio</vt:lpstr>
      <vt:lpstr>Motivaatio</vt:lpstr>
      <vt:lpstr>Terveys ja elämäntilanne</vt:lpstr>
      <vt:lpstr>Yliopiston julkinen kuva</vt:lpstr>
      <vt:lpstr>Osa-alueiden keskiarvot</vt:lpstr>
      <vt:lpstr>Osa-alueiden keskiarvot järjestyksessä</vt:lpstr>
      <vt:lpstr>Osa-alueiden keskiarvot järjestyksessä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default</dc:title>
  <dc:creator>name</dc:creator>
  <cp:lastModifiedBy>umhuttun</cp:lastModifiedBy>
  <cp:revision>3</cp:revision>
  <dcterms:modified xsi:type="dcterms:W3CDTF">2012-01-02T08:13:18Z</dcterms:modified>
</cp:coreProperties>
</file>