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1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180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'T1'!$B$1</c:f>
              <c:strCache>
                <c:ptCount val="1"/>
                <c:pt idx="0">
                  <c:v>Koulutuksen tutkimuslaitos (KA: 1.625, Hajonta: 1.111) (Vastauksia: 40 / 1108 (4%))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'T1'!$A$2:$A$3</c:f>
              <c:strCache>
                <c:ptCount val="2"/>
                <c:pt idx="0">
                  <c:v>Määräaikainen</c:v>
                </c:pt>
                <c:pt idx="1">
                  <c:v>Toistaiseksi voimassaoleva</c:v>
                </c:pt>
              </c:strCache>
            </c:strRef>
          </c:cat>
          <c:val>
            <c:numRef>
              <c:f>'T1'!$B$2:$B$3</c:f>
              <c:numCache>
                <c:formatCode>0%</c:formatCode>
                <c:ptCount val="2"/>
                <c:pt idx="0">
                  <c:v>0.38</c:v>
                </c:pt>
                <c:pt idx="1">
                  <c:v>0.63</c:v>
                </c:pt>
              </c:numCache>
            </c:numRef>
          </c:val>
        </c:ser>
        <c:ser>
          <c:idx val="1"/>
          <c:order val="1"/>
          <c:tx>
            <c:strRef>
              <c:f>'T1'!$C$1</c:f>
              <c:strCache>
                <c:ptCount val="1"/>
                <c:pt idx="0">
                  <c:v>KTL 2011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'T1'!$A$2:$A$3</c:f>
              <c:strCache>
                <c:ptCount val="2"/>
                <c:pt idx="0">
                  <c:v>Määräaikainen</c:v>
                </c:pt>
                <c:pt idx="1">
                  <c:v>Toistaiseksi voimassaoleva</c:v>
                </c:pt>
              </c:strCache>
            </c:strRef>
          </c:cat>
          <c:val>
            <c:numRef>
              <c:f>'T1'!$C$2:$C$3</c:f>
              <c:numCache>
                <c:formatCode>0%</c:formatCode>
                <c:ptCount val="2"/>
                <c:pt idx="0">
                  <c:v>0.41</c:v>
                </c:pt>
                <c:pt idx="1">
                  <c:v>0.59</c:v>
                </c:pt>
              </c:numCache>
            </c:numRef>
          </c:val>
        </c:ser>
        <c:ser>
          <c:idx val="2"/>
          <c:order val="2"/>
          <c:tx>
            <c:strRef>
              <c:f>'T1'!$D$1</c:f>
              <c:strCache>
                <c:ptCount val="1"/>
                <c:pt idx="0">
                  <c:v>KTL 2010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'T1'!$A$2:$A$3</c:f>
              <c:strCache>
                <c:ptCount val="2"/>
                <c:pt idx="0">
                  <c:v>Määräaikainen</c:v>
                </c:pt>
                <c:pt idx="1">
                  <c:v>Toistaiseksi voimassaoleva</c:v>
                </c:pt>
              </c:strCache>
            </c:strRef>
          </c:cat>
          <c:val>
            <c:numRef>
              <c:f>'T1'!$D$2:$D$3</c:f>
              <c:numCache>
                <c:formatCode>0%</c:formatCode>
                <c:ptCount val="2"/>
                <c:pt idx="0">
                  <c:v>0.31</c:v>
                </c:pt>
                <c:pt idx="1">
                  <c:v>0.69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4085888"/>
        <c:axId val="34108160"/>
      </c:barChart>
      <c:catAx>
        <c:axId val="3408588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4108160"/>
        <c:crosses val="autoZero"/>
        <c:auto val="1"/>
        <c:lblAlgn val="ctr"/>
        <c:lblOffset val="100"/>
        <c:noMultiLvlLbl val="1"/>
      </c:catAx>
      <c:valAx>
        <c:axId val="34108160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4085888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12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'T1'!$B$1</c:f>
              <c:strCache>
                <c:ptCount val="1"/>
                <c:pt idx="0">
                  <c:v>Koulutuksen tutkimuslaitos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'T1'!$A$2:$A$6</c:f>
              <c:strCache>
                <c:ptCount val="5"/>
                <c:pt idx="0">
                  <c:v>58. Yksikkömme tutkimuksen taso</c:v>
                </c:pt>
                <c:pt idx="1">
                  <c:v>59. Yksikkömme opetuksen taso</c:v>
                </c:pt>
                <c:pt idx="2">
                  <c:v>60. Yksikkömme onnistuminen ulkopuolisen rahoituksen hankinnassa</c:v>
                </c:pt>
                <c:pt idx="3">
                  <c:v>61. Yliopistomme työnantajakuva</c:v>
                </c:pt>
                <c:pt idx="4">
                  <c:v>62. Yliopistomme opiskelijahoukuttelevuus</c:v>
                </c:pt>
              </c:strCache>
            </c:strRef>
          </c:cat>
          <c:val>
            <c:numRef>
              <c:f>'T1'!$B$2:$B$6</c:f>
              <c:numCache>
                <c:formatCode>General</c:formatCode>
                <c:ptCount val="5"/>
                <c:pt idx="0">
                  <c:v>4.0999999999999996</c:v>
                </c:pt>
                <c:pt idx="1">
                  <c:v>3.9</c:v>
                </c:pt>
                <c:pt idx="2">
                  <c:v>3.9</c:v>
                </c:pt>
                <c:pt idx="3">
                  <c:v>3.3</c:v>
                </c:pt>
                <c:pt idx="4">
                  <c:v>4.2</c:v>
                </c:pt>
              </c:numCache>
            </c:numRef>
          </c:val>
        </c:ser>
        <c:ser>
          <c:idx val="1"/>
          <c:order val="1"/>
          <c:tx>
            <c:strRef>
              <c:f>'T1'!$C$1</c:f>
              <c:strCache>
                <c:ptCount val="1"/>
                <c:pt idx="0">
                  <c:v>KTL 2011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'T1'!$A$2:$A$6</c:f>
              <c:strCache>
                <c:ptCount val="5"/>
                <c:pt idx="0">
                  <c:v>58. Yksikkömme tutkimuksen taso</c:v>
                </c:pt>
                <c:pt idx="1">
                  <c:v>59. Yksikkömme opetuksen taso</c:v>
                </c:pt>
                <c:pt idx="2">
                  <c:v>60. Yksikkömme onnistuminen ulkopuolisen rahoituksen hankinnassa</c:v>
                </c:pt>
                <c:pt idx="3">
                  <c:v>61. Yliopistomme työnantajakuva</c:v>
                </c:pt>
                <c:pt idx="4">
                  <c:v>62. Yliopistomme opiskelijahoukuttelevuus</c:v>
                </c:pt>
              </c:strCache>
            </c:strRef>
          </c:cat>
          <c:val>
            <c:numRef>
              <c:f>'T1'!$C$2:$C$6</c:f>
              <c:numCache>
                <c:formatCode>General</c:formatCode>
                <c:ptCount val="5"/>
                <c:pt idx="0">
                  <c:v>4.0999999999999996</c:v>
                </c:pt>
                <c:pt idx="1">
                  <c:v>4.0999999999999996</c:v>
                </c:pt>
                <c:pt idx="2">
                  <c:v>4.0999999999999996</c:v>
                </c:pt>
                <c:pt idx="3">
                  <c:v>3.4</c:v>
                </c:pt>
                <c:pt idx="4">
                  <c:v>4.0999999999999996</c:v>
                </c:pt>
              </c:numCache>
            </c:numRef>
          </c:val>
        </c:ser>
        <c:ser>
          <c:idx val="2"/>
          <c:order val="2"/>
          <c:tx>
            <c:strRef>
              <c:f>'T1'!$D$1</c:f>
              <c:strCache>
                <c:ptCount val="1"/>
                <c:pt idx="0">
                  <c:v>KTL 2010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'T1'!$A$2:$A$6</c:f>
              <c:strCache>
                <c:ptCount val="5"/>
                <c:pt idx="0">
                  <c:v>58. Yksikkömme tutkimuksen taso</c:v>
                </c:pt>
                <c:pt idx="1">
                  <c:v>59. Yksikkömme opetuksen taso</c:v>
                </c:pt>
                <c:pt idx="2">
                  <c:v>60. Yksikkömme onnistuminen ulkopuolisen rahoituksen hankinnassa</c:v>
                </c:pt>
                <c:pt idx="3">
                  <c:v>61. Yliopistomme työnantajakuva</c:v>
                </c:pt>
                <c:pt idx="4">
                  <c:v>62. Yliopistomme opiskelijahoukuttelevuus</c:v>
                </c:pt>
              </c:strCache>
            </c:strRef>
          </c:cat>
          <c:val>
            <c:numRef>
              <c:f>'T1'!$D$2:$D$6</c:f>
              <c:numCache>
                <c:formatCode>General</c:formatCode>
                <c:ptCount val="5"/>
                <c:pt idx="0">
                  <c:v>4.4000000000000004</c:v>
                </c:pt>
                <c:pt idx="1">
                  <c:v>4.0999999999999996</c:v>
                </c:pt>
                <c:pt idx="2">
                  <c:v>4.0999999999999996</c:v>
                </c:pt>
                <c:pt idx="3">
                  <c:v>3.2</c:v>
                </c:pt>
                <c:pt idx="4">
                  <c:v>4.0999999999999996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7345152"/>
        <c:axId val="37346688"/>
      </c:barChart>
      <c:catAx>
        <c:axId val="3734515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346688"/>
        <c:crosses val="autoZero"/>
        <c:auto val="1"/>
        <c:lblAlgn val="ctr"/>
        <c:lblOffset val="100"/>
        <c:noMultiLvlLbl val="1"/>
      </c:catAx>
      <c:valAx>
        <c:axId val="37346688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345152"/>
        <c:crosses val="autoZero"/>
        <c:crossBetween val="between"/>
        <c:majorUnit val="0.5"/>
      </c:valAx>
    </c:plotArea>
    <c:legend>
      <c:legendPos val="b"/>
      <c:overlay val="0"/>
      <c:txPr>
        <a:bodyPr/>
        <a:lstStyle/>
        <a:p>
          <a:pPr algn="l">
            <a:defRPr sz="12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c:style val="18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'T1'!$B$1</c:f>
              <c:strCache>
                <c:ptCount val="1"/>
                <c:pt idx="0">
                  <c:v>Koulutuksen tutkimuslaitos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8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'T1'!$A$2:$A$10</c:f>
              <c:strCache>
                <c:ptCount val="9"/>
                <c:pt idx="0">
                  <c:v>Oma työ</c:v>
                </c:pt>
                <c:pt idx="1">
                  <c:v>Johtaminen</c:v>
                </c:pt>
                <c:pt idx="2">
                  <c:v>Esimiestyö</c:v>
                </c:pt>
                <c:pt idx="3">
                  <c:v>Työyhteisö ja yhteistyö</c:v>
                </c:pt>
                <c:pt idx="4">
                  <c:v>Osaaminen</c:v>
                </c:pt>
                <c:pt idx="5">
                  <c:v>Motivaatio</c:v>
                </c:pt>
                <c:pt idx="6">
                  <c:v>Terveys ja elämäntilanne</c:v>
                </c:pt>
                <c:pt idx="7">
                  <c:v>Yliopiston julkinen kuva</c:v>
                </c:pt>
                <c:pt idx="8">
                  <c:v>KESKIARVOT</c:v>
                </c:pt>
              </c:strCache>
            </c:strRef>
          </c:cat>
          <c:val>
            <c:numRef>
              <c:f>'T1'!$B$2:$B$10</c:f>
              <c:numCache>
                <c:formatCode>General</c:formatCode>
                <c:ptCount val="9"/>
                <c:pt idx="0">
                  <c:v>4</c:v>
                </c:pt>
                <c:pt idx="1">
                  <c:v>3.2</c:v>
                </c:pt>
                <c:pt idx="2">
                  <c:v>3.8</c:v>
                </c:pt>
                <c:pt idx="3">
                  <c:v>3.7</c:v>
                </c:pt>
                <c:pt idx="4">
                  <c:v>3.4</c:v>
                </c:pt>
                <c:pt idx="5">
                  <c:v>3.5</c:v>
                </c:pt>
                <c:pt idx="6">
                  <c:v>3.5</c:v>
                </c:pt>
                <c:pt idx="7">
                  <c:v>3.9</c:v>
                </c:pt>
                <c:pt idx="8">
                  <c:v>3.6</c:v>
                </c:pt>
              </c:numCache>
            </c:numRef>
          </c:val>
        </c:ser>
        <c:ser>
          <c:idx val="1"/>
          <c:order val="1"/>
          <c:tx>
            <c:strRef>
              <c:f>'T1'!$C$1</c:f>
              <c:strCache>
                <c:ptCount val="1"/>
                <c:pt idx="0">
                  <c:v>KTL 2011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'T1'!$A$2:$A$10</c:f>
              <c:strCache>
                <c:ptCount val="9"/>
                <c:pt idx="0">
                  <c:v>Oma työ</c:v>
                </c:pt>
                <c:pt idx="1">
                  <c:v>Johtaminen</c:v>
                </c:pt>
                <c:pt idx="2">
                  <c:v>Esimiestyö</c:v>
                </c:pt>
                <c:pt idx="3">
                  <c:v>Työyhteisö ja yhteistyö</c:v>
                </c:pt>
                <c:pt idx="4">
                  <c:v>Osaaminen</c:v>
                </c:pt>
                <c:pt idx="5">
                  <c:v>Motivaatio</c:v>
                </c:pt>
                <c:pt idx="6">
                  <c:v>Terveys ja elämäntilanne</c:v>
                </c:pt>
                <c:pt idx="7">
                  <c:v>Yliopiston julkinen kuva</c:v>
                </c:pt>
                <c:pt idx="8">
                  <c:v>KESKIARVOT</c:v>
                </c:pt>
              </c:strCache>
            </c:strRef>
          </c:cat>
          <c:val>
            <c:numRef>
              <c:f>'T1'!$C$2:$C$10</c:f>
              <c:numCache>
                <c:formatCode>General</c:formatCode>
                <c:ptCount val="9"/>
                <c:pt idx="0">
                  <c:v>4</c:v>
                </c:pt>
                <c:pt idx="1">
                  <c:v>3.3</c:v>
                </c:pt>
                <c:pt idx="2">
                  <c:v>4</c:v>
                </c:pt>
                <c:pt idx="3">
                  <c:v>3.9</c:v>
                </c:pt>
                <c:pt idx="4">
                  <c:v>3.7</c:v>
                </c:pt>
                <c:pt idx="5">
                  <c:v>3.7</c:v>
                </c:pt>
                <c:pt idx="6">
                  <c:v>3.7</c:v>
                </c:pt>
                <c:pt idx="7">
                  <c:v>3.9</c:v>
                </c:pt>
                <c:pt idx="8">
                  <c:v>3.8</c:v>
                </c:pt>
              </c:numCache>
            </c:numRef>
          </c:val>
        </c:ser>
        <c:ser>
          <c:idx val="2"/>
          <c:order val="2"/>
          <c:tx>
            <c:strRef>
              <c:f>'T1'!$D$1</c:f>
              <c:strCache>
                <c:ptCount val="1"/>
                <c:pt idx="0">
                  <c:v>KTL 2010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'T1'!$A$2:$A$10</c:f>
              <c:strCache>
                <c:ptCount val="9"/>
                <c:pt idx="0">
                  <c:v>Oma työ</c:v>
                </c:pt>
                <c:pt idx="1">
                  <c:v>Johtaminen</c:v>
                </c:pt>
                <c:pt idx="2">
                  <c:v>Esimiestyö</c:v>
                </c:pt>
                <c:pt idx="3">
                  <c:v>Työyhteisö ja yhteistyö</c:v>
                </c:pt>
                <c:pt idx="4">
                  <c:v>Osaaminen</c:v>
                </c:pt>
                <c:pt idx="5">
                  <c:v>Motivaatio</c:v>
                </c:pt>
                <c:pt idx="6">
                  <c:v>Terveys ja elämäntilanne</c:v>
                </c:pt>
                <c:pt idx="7">
                  <c:v>Yliopiston julkinen kuva</c:v>
                </c:pt>
                <c:pt idx="8">
                  <c:v>KESKIARVOT</c:v>
                </c:pt>
              </c:strCache>
            </c:strRef>
          </c:cat>
          <c:val>
            <c:numRef>
              <c:f>'T1'!$D$2:$D$10</c:f>
              <c:numCache>
                <c:formatCode>General</c:formatCode>
                <c:ptCount val="9"/>
                <c:pt idx="0">
                  <c:v>3.8</c:v>
                </c:pt>
                <c:pt idx="2">
                  <c:v>3.6</c:v>
                </c:pt>
                <c:pt idx="3">
                  <c:v>3.8</c:v>
                </c:pt>
                <c:pt idx="4">
                  <c:v>3.6</c:v>
                </c:pt>
                <c:pt idx="5">
                  <c:v>3.5</c:v>
                </c:pt>
                <c:pt idx="6">
                  <c:v>3.4</c:v>
                </c:pt>
                <c:pt idx="7">
                  <c:v>4</c:v>
                </c:pt>
                <c:pt idx="8">
                  <c:v>3.7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3131520"/>
        <c:axId val="33145600"/>
      </c:barChart>
      <c:catAx>
        <c:axId val="3313152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2700000"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3145600"/>
        <c:crosses val="autoZero"/>
        <c:auto val="1"/>
        <c:lblAlgn val="ctr"/>
        <c:lblOffset val="100"/>
        <c:noMultiLvlLbl val="1"/>
      </c:catAx>
      <c:valAx>
        <c:axId val="33145600"/>
        <c:scaling>
          <c:orientation val="minMax"/>
          <c:max val="5"/>
          <c:min val="1"/>
        </c:scaling>
        <c:delete val="0"/>
        <c:axPos val="l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 algn="l">
              <a:defRPr sz="8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3131520"/>
        <c:crosses val="autoZero"/>
        <c:crossBetween val="between"/>
        <c:majorUnit val="0.5"/>
      </c:valAx>
    </c:plotArea>
    <c:legend>
      <c:legendPos val="b"/>
      <c:overlay val="0"/>
      <c:txPr>
        <a:bodyPr/>
        <a:lstStyle/>
        <a:p>
          <a:pPr algn="l">
            <a:defRPr sz="8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'T1'!$B$1</c:f>
              <c:strCache>
                <c:ptCount val="1"/>
                <c:pt idx="0">
                  <c:v>Koulutuksen tutkimuslaitos (KA: 1.375, Hajonta: 1.111) </c:v>
                </c:pt>
              </c:strCache>
            </c:strRef>
          </c:tx>
          <c:invertIfNegative val="1"/>
          <c:dLbls>
            <c:numFmt formatCode="0%" sourceLinked="0"/>
            <c:txPr>
              <a:bodyPr/>
              <a:lstStyle/>
              <a:p>
                <a:pPr algn="l">
                  <a:defRPr sz="12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'T1'!$A$2:$A$3</c:f>
              <c:strCache>
                <c:ptCount val="2"/>
                <c:pt idx="0">
                  <c:v>Opetus- ja tutkimushenkilökunta</c:v>
                </c:pt>
                <c:pt idx="1">
                  <c:v>Muu henkilökunta</c:v>
                </c:pt>
              </c:strCache>
            </c:strRef>
          </c:cat>
          <c:val>
            <c:numRef>
              <c:f>'T1'!$B$2:$B$3</c:f>
              <c:numCache>
                <c:formatCode>0%</c:formatCode>
                <c:ptCount val="2"/>
                <c:pt idx="0">
                  <c:v>0.63</c:v>
                </c:pt>
                <c:pt idx="1">
                  <c:v>0.38</c:v>
                </c:pt>
              </c:numCache>
            </c:numRef>
          </c:val>
        </c:ser>
        <c:ser>
          <c:idx val="1"/>
          <c:order val="1"/>
          <c:tx>
            <c:strRef>
              <c:f>'T1'!$C$1</c:f>
              <c:strCache>
                <c:ptCount val="1"/>
                <c:pt idx="0">
                  <c:v>KTL 2011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'T1'!$A$2:$A$3</c:f>
              <c:strCache>
                <c:ptCount val="2"/>
                <c:pt idx="0">
                  <c:v>Opetus- ja tutkimushenkilökunta</c:v>
                </c:pt>
                <c:pt idx="1">
                  <c:v>Muu henkilökunta</c:v>
                </c:pt>
              </c:strCache>
            </c:strRef>
          </c:cat>
          <c:val>
            <c:numRef>
              <c:f>'T1'!$C$2:$C$3</c:f>
              <c:numCache>
                <c:formatCode>0%</c:formatCode>
                <c:ptCount val="2"/>
                <c:pt idx="0">
                  <c:v>0.69</c:v>
                </c:pt>
                <c:pt idx="1">
                  <c:v>0.31</c:v>
                </c:pt>
              </c:numCache>
            </c:numRef>
          </c:val>
        </c:ser>
        <c:ser>
          <c:idx val="2"/>
          <c:order val="2"/>
          <c:tx>
            <c:strRef>
              <c:f>'T1'!$D$1</c:f>
              <c:strCache>
                <c:ptCount val="1"/>
                <c:pt idx="0">
                  <c:v>KTL 2010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'T1'!$A$2:$A$3</c:f>
              <c:strCache>
                <c:ptCount val="2"/>
                <c:pt idx="0">
                  <c:v>Opetus- ja tutkimushenkilökunta</c:v>
                </c:pt>
                <c:pt idx="1">
                  <c:v>Muu henkilökunta</c:v>
                </c:pt>
              </c:strCache>
            </c:strRef>
          </c:cat>
          <c:val>
            <c:numRef>
              <c:f>'T1'!$D$2:$D$3</c:f>
              <c:numCache>
                <c:formatCode>0%</c:formatCode>
                <c:ptCount val="2"/>
                <c:pt idx="0">
                  <c:v>0.62</c:v>
                </c:pt>
                <c:pt idx="1">
                  <c:v>0.38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4865536"/>
        <c:axId val="34867072"/>
      </c:barChart>
      <c:catAx>
        <c:axId val="34865536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4867072"/>
        <c:crosses val="autoZero"/>
        <c:auto val="1"/>
        <c:lblAlgn val="ctr"/>
        <c:lblOffset val="100"/>
        <c:noMultiLvlLbl val="1"/>
      </c:catAx>
      <c:valAx>
        <c:axId val="34867072"/>
        <c:scaling>
          <c:orientation val="minMax"/>
          <c:max val="1"/>
          <c:min val="0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12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4865536"/>
        <c:crosses val="autoZero"/>
        <c:crossBetween val="between"/>
        <c:majorUnit val="0.2"/>
      </c:valAx>
    </c:plotArea>
    <c:legend>
      <c:legendPos val="b"/>
      <c:layout/>
      <c:overlay val="0"/>
      <c:txPr>
        <a:bodyPr/>
        <a:lstStyle/>
        <a:p>
          <a:pPr algn="l">
            <a:defRPr sz="12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'T1'!$B$1</c:f>
              <c:strCache>
                <c:ptCount val="1"/>
                <c:pt idx="0">
                  <c:v>Koulutuksen tutkimuslaitos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'T1'!$A$2:$A$10</c:f>
              <c:strCache>
                <c:ptCount val="9"/>
                <c:pt idx="0">
                  <c:v>1. Oma tehtävänkuvani on selkeä ja ymmärrän työni tavoitteet</c:v>
                </c:pt>
                <c:pt idx="1">
                  <c:v>2. Työni on sopivan haastava</c:v>
                </c:pt>
                <c:pt idx="2">
                  <c:v>3. Minulla on riittävästi aikaa selviytyä työtehtävistäni työaikana</c:v>
                </c:pt>
                <c:pt idx="3">
                  <c:v>4. Voin keskittyä työhöni ilman liiallisia häiriöitä</c:v>
                </c:pt>
                <c:pt idx="4">
                  <c:v>5. Voin vaikuttaa riittävästi omiin töihini ja työtehtäviini</c:v>
                </c:pt>
                <c:pt idx="5">
                  <c:v>6. Muutokset työssäni eivät kuormita työssäjaksamistani</c:v>
                </c:pt>
                <c:pt idx="6">
                  <c:v>7. Työvälineet ovat asianmukaiset</c:v>
                </c:pt>
                <c:pt idx="7">
                  <c:v>8. Ruokailu- ja muut sosiaalitilat ovat asianmukaiset</c:v>
                </c:pt>
                <c:pt idx="8">
                  <c:v>9. Minulla on sopivassa suhteessa opetustyötä ja tutkimusaikaa</c:v>
                </c:pt>
              </c:strCache>
            </c:strRef>
          </c:cat>
          <c:val>
            <c:numRef>
              <c:f>'T1'!$B$2:$B$10</c:f>
              <c:numCache>
                <c:formatCode>General</c:formatCode>
                <c:ptCount val="9"/>
                <c:pt idx="0">
                  <c:v>4.3</c:v>
                </c:pt>
                <c:pt idx="1">
                  <c:v>4.2</c:v>
                </c:pt>
                <c:pt idx="2">
                  <c:v>3.5</c:v>
                </c:pt>
                <c:pt idx="3">
                  <c:v>4</c:v>
                </c:pt>
                <c:pt idx="4">
                  <c:v>3.8</c:v>
                </c:pt>
                <c:pt idx="5">
                  <c:v>3.5</c:v>
                </c:pt>
                <c:pt idx="6">
                  <c:v>4.2</c:v>
                </c:pt>
                <c:pt idx="7">
                  <c:v>4.3</c:v>
                </c:pt>
                <c:pt idx="8">
                  <c:v>4.0999999999999996</c:v>
                </c:pt>
              </c:numCache>
            </c:numRef>
          </c:val>
        </c:ser>
        <c:ser>
          <c:idx val="1"/>
          <c:order val="1"/>
          <c:tx>
            <c:strRef>
              <c:f>'T1'!$C$1</c:f>
              <c:strCache>
                <c:ptCount val="1"/>
                <c:pt idx="0">
                  <c:v>KTL 2011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'T1'!$A$2:$A$10</c:f>
              <c:strCache>
                <c:ptCount val="9"/>
                <c:pt idx="0">
                  <c:v>1. Oma tehtävänkuvani on selkeä ja ymmärrän työni tavoitteet</c:v>
                </c:pt>
                <c:pt idx="1">
                  <c:v>2. Työni on sopivan haastava</c:v>
                </c:pt>
                <c:pt idx="2">
                  <c:v>3. Minulla on riittävästi aikaa selviytyä työtehtävistäni työaikana</c:v>
                </c:pt>
                <c:pt idx="3">
                  <c:v>4. Voin keskittyä työhöni ilman liiallisia häiriöitä</c:v>
                </c:pt>
                <c:pt idx="4">
                  <c:v>5. Voin vaikuttaa riittävästi omiin töihini ja työtehtäviini</c:v>
                </c:pt>
                <c:pt idx="5">
                  <c:v>6. Muutokset työssäni eivät kuormita työssäjaksamistani</c:v>
                </c:pt>
                <c:pt idx="6">
                  <c:v>7. Työvälineet ovat asianmukaiset</c:v>
                </c:pt>
                <c:pt idx="7">
                  <c:v>8. Ruokailu- ja muut sosiaalitilat ovat asianmukaiset</c:v>
                </c:pt>
                <c:pt idx="8">
                  <c:v>9. Minulla on sopivassa suhteessa opetustyötä ja tutkimusaikaa</c:v>
                </c:pt>
              </c:strCache>
            </c:strRef>
          </c:cat>
          <c:val>
            <c:numRef>
              <c:f>'T1'!$C$2:$C$10</c:f>
              <c:numCache>
                <c:formatCode>General</c:formatCode>
                <c:ptCount val="9"/>
                <c:pt idx="0">
                  <c:v>4.4000000000000004</c:v>
                </c:pt>
                <c:pt idx="1">
                  <c:v>4.3</c:v>
                </c:pt>
                <c:pt idx="2">
                  <c:v>3.5</c:v>
                </c:pt>
                <c:pt idx="3">
                  <c:v>3.6</c:v>
                </c:pt>
                <c:pt idx="4">
                  <c:v>3.9</c:v>
                </c:pt>
                <c:pt idx="5">
                  <c:v>3.4</c:v>
                </c:pt>
                <c:pt idx="6">
                  <c:v>4.2</c:v>
                </c:pt>
                <c:pt idx="7">
                  <c:v>4.3</c:v>
                </c:pt>
                <c:pt idx="8">
                  <c:v>4.2</c:v>
                </c:pt>
              </c:numCache>
            </c:numRef>
          </c:val>
        </c:ser>
        <c:ser>
          <c:idx val="2"/>
          <c:order val="2"/>
          <c:tx>
            <c:strRef>
              <c:f>'T1'!$D$1</c:f>
              <c:strCache>
                <c:ptCount val="1"/>
                <c:pt idx="0">
                  <c:v>KTL 2010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'T1'!$A$2:$A$10</c:f>
              <c:strCache>
                <c:ptCount val="9"/>
                <c:pt idx="0">
                  <c:v>1. Oma tehtävänkuvani on selkeä ja ymmärrän työni tavoitteet</c:v>
                </c:pt>
                <c:pt idx="1">
                  <c:v>2. Työni on sopivan haastava</c:v>
                </c:pt>
                <c:pt idx="2">
                  <c:v>3. Minulla on riittävästi aikaa selviytyä työtehtävistäni työaikana</c:v>
                </c:pt>
                <c:pt idx="3">
                  <c:v>4. Voin keskittyä työhöni ilman liiallisia häiriöitä</c:v>
                </c:pt>
                <c:pt idx="4">
                  <c:v>5. Voin vaikuttaa riittävästi omiin töihini ja työtehtäviini</c:v>
                </c:pt>
                <c:pt idx="5">
                  <c:v>6. Muutokset työssäni eivät kuormita työssäjaksamistani</c:v>
                </c:pt>
                <c:pt idx="6">
                  <c:v>7. Työvälineet ovat asianmukaiset</c:v>
                </c:pt>
                <c:pt idx="7">
                  <c:v>8. Ruokailu- ja muut sosiaalitilat ovat asianmukaiset</c:v>
                </c:pt>
                <c:pt idx="8">
                  <c:v>9. Minulla on sopivassa suhteessa opetustyötä ja tutkimusaikaa</c:v>
                </c:pt>
              </c:strCache>
            </c:strRef>
          </c:cat>
          <c:val>
            <c:numRef>
              <c:f>'T1'!$D$2:$D$10</c:f>
              <c:numCache>
                <c:formatCode>General</c:formatCode>
                <c:ptCount val="9"/>
                <c:pt idx="0">
                  <c:v>4.4000000000000004</c:v>
                </c:pt>
                <c:pt idx="1">
                  <c:v>4.0999999999999996</c:v>
                </c:pt>
                <c:pt idx="2">
                  <c:v>3</c:v>
                </c:pt>
                <c:pt idx="3">
                  <c:v>3.2</c:v>
                </c:pt>
                <c:pt idx="4">
                  <c:v>3.6</c:v>
                </c:pt>
                <c:pt idx="5">
                  <c:v>3.2</c:v>
                </c:pt>
                <c:pt idx="6">
                  <c:v>4.2</c:v>
                </c:pt>
                <c:pt idx="7">
                  <c:v>4.4000000000000004</c:v>
                </c:pt>
                <c:pt idx="8">
                  <c:v>3.9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5026432"/>
        <c:axId val="35027968"/>
      </c:barChart>
      <c:catAx>
        <c:axId val="3502643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5027968"/>
        <c:crosses val="autoZero"/>
        <c:auto val="1"/>
        <c:lblAlgn val="ctr"/>
        <c:lblOffset val="100"/>
        <c:noMultiLvlLbl val="1"/>
      </c:catAx>
      <c:valAx>
        <c:axId val="35027968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5026432"/>
        <c:crosses val="autoZero"/>
        <c:crossBetween val="between"/>
        <c:majorUnit val="0.5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'T1'!$B$1</c:f>
              <c:strCache>
                <c:ptCount val="1"/>
                <c:pt idx="0">
                  <c:v>Koulutuksen tutkimuslaitos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'T1'!$A$2:$A$8</c:f>
              <c:strCache>
                <c:ptCount val="6"/>
                <c:pt idx="0">
                  <c:v>10. Yliopistomme strategia on selkeä ja ymmärrettävä</c:v>
                </c:pt>
                <c:pt idx="1">
                  <c:v>11. Yliopisto toimii avoimesti päätöksenteossa ja sen valmistelussa</c:v>
                </c:pt>
                <c:pt idx="2">
                  <c:v>12. Henkilöstö voi vaikuttaa yliopiston päätöksentekoon</c:v>
                </c:pt>
                <c:pt idx="3">
                  <c:v>13. Strategia ohjaa yksikkömme toimintaa ja perustehtävää</c:v>
                </c:pt>
                <c:pt idx="4">
                  <c:v>14. Yksikössämme naisilla ja miehillä on samat mahdollisuudet edetä</c:v>
                </c:pt>
                <c:pt idx="5">
                  <c:v>15. Kokouskäytännöt palvelevat yksikkömme tavoitteiden saavuttamista</c:v>
                </c:pt>
              </c:strCache>
            </c:strRef>
          </c:cat>
          <c:val>
            <c:numRef>
              <c:f>'T1'!$B$2:$B$8</c:f>
              <c:numCache>
                <c:formatCode>General</c:formatCode>
                <c:ptCount val="7"/>
                <c:pt idx="0">
                  <c:v>3.3</c:v>
                </c:pt>
                <c:pt idx="1">
                  <c:v>2.7</c:v>
                </c:pt>
                <c:pt idx="2">
                  <c:v>2.6</c:v>
                </c:pt>
                <c:pt idx="3">
                  <c:v>3.5</c:v>
                </c:pt>
                <c:pt idx="4">
                  <c:v>3.7</c:v>
                </c:pt>
                <c:pt idx="5">
                  <c:v>3.4</c:v>
                </c:pt>
              </c:numCache>
            </c:numRef>
          </c:val>
        </c:ser>
        <c:ser>
          <c:idx val="1"/>
          <c:order val="1"/>
          <c:tx>
            <c:strRef>
              <c:f>'T1'!$C$1</c:f>
              <c:strCache>
                <c:ptCount val="1"/>
                <c:pt idx="0">
                  <c:v>KTL 2011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'T1'!$A$2:$A$8</c:f>
              <c:strCache>
                <c:ptCount val="6"/>
                <c:pt idx="0">
                  <c:v>10. Yliopistomme strategia on selkeä ja ymmärrettävä</c:v>
                </c:pt>
                <c:pt idx="1">
                  <c:v>11. Yliopisto toimii avoimesti päätöksenteossa ja sen valmistelussa</c:v>
                </c:pt>
                <c:pt idx="2">
                  <c:v>12. Henkilöstö voi vaikuttaa yliopiston päätöksentekoon</c:v>
                </c:pt>
                <c:pt idx="3">
                  <c:v>13. Strategia ohjaa yksikkömme toimintaa ja perustehtävää</c:v>
                </c:pt>
                <c:pt idx="4">
                  <c:v>14. Yksikössämme naisilla ja miehillä on samat mahdollisuudet edetä</c:v>
                </c:pt>
                <c:pt idx="5">
                  <c:v>15. Kokouskäytännöt palvelevat yksikkömme tavoitteiden saavuttamista</c:v>
                </c:pt>
              </c:strCache>
            </c:strRef>
          </c:cat>
          <c:val>
            <c:numRef>
              <c:f>'T1'!$C$2:$C$8</c:f>
              <c:numCache>
                <c:formatCode>General</c:formatCode>
                <c:ptCount val="7"/>
                <c:pt idx="0">
                  <c:v>3.3</c:v>
                </c:pt>
                <c:pt idx="1">
                  <c:v>2.8</c:v>
                </c:pt>
                <c:pt idx="2">
                  <c:v>2.5</c:v>
                </c:pt>
                <c:pt idx="3">
                  <c:v>3.6</c:v>
                </c:pt>
                <c:pt idx="4">
                  <c:v>4.0999999999999996</c:v>
                </c:pt>
                <c:pt idx="5">
                  <c:v>3.4</c:v>
                </c:pt>
              </c:numCache>
            </c:numRef>
          </c:val>
        </c:ser>
        <c:ser>
          <c:idx val="2"/>
          <c:order val="2"/>
          <c:tx>
            <c:strRef>
              <c:f>'T1'!$D$1</c:f>
              <c:strCache>
                <c:ptCount val="1"/>
                <c:pt idx="0">
                  <c:v>KTL 2010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'T1'!$A$2:$A$8</c:f>
              <c:strCache>
                <c:ptCount val="6"/>
                <c:pt idx="0">
                  <c:v>10. Yliopistomme strategia on selkeä ja ymmärrettävä</c:v>
                </c:pt>
                <c:pt idx="1">
                  <c:v>11. Yliopisto toimii avoimesti päätöksenteossa ja sen valmistelussa</c:v>
                </c:pt>
                <c:pt idx="2">
                  <c:v>12. Henkilöstö voi vaikuttaa yliopiston päätöksentekoon</c:v>
                </c:pt>
                <c:pt idx="3">
                  <c:v>13. Strategia ohjaa yksikkömme toimintaa ja perustehtävää</c:v>
                </c:pt>
                <c:pt idx="4">
                  <c:v>14. Yksikössämme naisilla ja miehillä on samat mahdollisuudet edetä</c:v>
                </c:pt>
                <c:pt idx="5">
                  <c:v>15. Kokouskäytännöt palvelevat yksikkömme tavoitteiden saavuttamista</c:v>
                </c:pt>
              </c:strCache>
            </c:strRef>
          </c:cat>
          <c:val>
            <c:numRef>
              <c:f>'T1'!$D$2:$D$8</c:f>
              <c:numCache>
                <c:formatCode>General</c:formatCode>
                <c:ptCount val="7"/>
                <c:pt idx="0">
                  <c:v>3</c:v>
                </c:pt>
                <c:pt idx="1">
                  <c:v>2.5</c:v>
                </c:pt>
                <c:pt idx="2">
                  <c:v>2.2000000000000002</c:v>
                </c:pt>
                <c:pt idx="3">
                  <c:v>3.6</c:v>
                </c:pt>
                <c:pt idx="4">
                  <c:v>4</c:v>
                </c:pt>
                <c:pt idx="5">
                  <c:v>3.3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4937472"/>
        <c:axId val="34947456"/>
      </c:barChart>
      <c:catAx>
        <c:axId val="3493747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4947456"/>
        <c:crosses val="autoZero"/>
        <c:auto val="1"/>
        <c:lblAlgn val="ctr"/>
        <c:lblOffset val="100"/>
        <c:noMultiLvlLbl val="1"/>
      </c:catAx>
      <c:valAx>
        <c:axId val="34947456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4937472"/>
        <c:crosses val="autoZero"/>
        <c:crossBetween val="between"/>
        <c:majorUnit val="0.5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'T1'!$B$1</c:f>
              <c:strCache>
                <c:ptCount val="1"/>
                <c:pt idx="0">
                  <c:v>Koulutuksen tutkimuslaitos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'T1'!$A$2:$A$10</c:f>
              <c:strCache>
                <c:ptCount val="9"/>
                <c:pt idx="0">
                  <c:v>16. Esimieheni varmistaa, että tavoitteet ja tehtävät ovat selkeät</c:v>
                </c:pt>
                <c:pt idx="1">
                  <c:v>17. Esimieheni käy kehityskeskusteluja kanssani säännöllisesti</c:v>
                </c:pt>
                <c:pt idx="2">
                  <c:v>18. Saan riittävästi rakentavaa palautetta esimieheltäni</c:v>
                </c:pt>
                <c:pt idx="3">
                  <c:v>19. Esimieheni luottaa minuun</c:v>
                </c:pt>
                <c:pt idx="4">
                  <c:v>20. Uskallan olla eri mieltä esimieheni kanssa</c:v>
                </c:pt>
                <c:pt idx="5">
                  <c:v>21. Esimieheni toimii tasapuolisesti ja oikeudenmukaisesti</c:v>
                </c:pt>
                <c:pt idx="6">
                  <c:v>22. Esimieheni osaa ottaa huomioon ihmisten erilaisuuden (esim. osaamiseen ja kokemukseen tai toimintakykyyn liittyvät tekijät)</c:v>
                </c:pt>
                <c:pt idx="7">
                  <c:v>23. Kerron esimiehelleni yksikkömme tai työni kehittämiseen liittyvistä ideoistani</c:v>
                </c:pt>
                <c:pt idx="8">
                  <c:v>24. Esimieheni rohkaisee tekemään aloitteita, ottamaan vastuuta sekä kehittämään työtäni</c:v>
                </c:pt>
              </c:strCache>
            </c:strRef>
          </c:cat>
          <c:val>
            <c:numRef>
              <c:f>'T1'!$B$2:$B$10</c:f>
              <c:numCache>
                <c:formatCode>General</c:formatCode>
                <c:ptCount val="9"/>
                <c:pt idx="0">
                  <c:v>3.3</c:v>
                </c:pt>
                <c:pt idx="1">
                  <c:v>4</c:v>
                </c:pt>
                <c:pt idx="2">
                  <c:v>3.4</c:v>
                </c:pt>
                <c:pt idx="3">
                  <c:v>4.2</c:v>
                </c:pt>
                <c:pt idx="4">
                  <c:v>3.8</c:v>
                </c:pt>
                <c:pt idx="5">
                  <c:v>3.9</c:v>
                </c:pt>
                <c:pt idx="6">
                  <c:v>3.9</c:v>
                </c:pt>
                <c:pt idx="7">
                  <c:v>3.7</c:v>
                </c:pt>
                <c:pt idx="8">
                  <c:v>3.6</c:v>
                </c:pt>
              </c:numCache>
            </c:numRef>
          </c:val>
        </c:ser>
        <c:ser>
          <c:idx val="1"/>
          <c:order val="1"/>
          <c:tx>
            <c:strRef>
              <c:f>'T1'!$C$1</c:f>
              <c:strCache>
                <c:ptCount val="1"/>
                <c:pt idx="0">
                  <c:v>KTL 2011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'T1'!$A$2:$A$10</c:f>
              <c:strCache>
                <c:ptCount val="9"/>
                <c:pt idx="0">
                  <c:v>16. Esimieheni varmistaa, että tavoitteet ja tehtävät ovat selkeät</c:v>
                </c:pt>
                <c:pt idx="1">
                  <c:v>17. Esimieheni käy kehityskeskusteluja kanssani säännöllisesti</c:v>
                </c:pt>
                <c:pt idx="2">
                  <c:v>18. Saan riittävästi rakentavaa palautetta esimieheltäni</c:v>
                </c:pt>
                <c:pt idx="3">
                  <c:v>19. Esimieheni luottaa minuun</c:v>
                </c:pt>
                <c:pt idx="4">
                  <c:v>20. Uskallan olla eri mieltä esimieheni kanssa</c:v>
                </c:pt>
                <c:pt idx="5">
                  <c:v>21. Esimieheni toimii tasapuolisesti ja oikeudenmukaisesti</c:v>
                </c:pt>
                <c:pt idx="6">
                  <c:v>22. Esimieheni osaa ottaa huomioon ihmisten erilaisuuden (esim. osaamiseen ja kokemukseen tai toimintakykyyn liittyvät tekijät)</c:v>
                </c:pt>
                <c:pt idx="7">
                  <c:v>23. Kerron esimiehelleni yksikkömme tai työni kehittämiseen liittyvistä ideoistani</c:v>
                </c:pt>
                <c:pt idx="8">
                  <c:v>24. Esimieheni rohkaisee tekemään aloitteita, ottamaan vastuuta sekä kehittämään työtäni</c:v>
                </c:pt>
              </c:strCache>
            </c:strRef>
          </c:cat>
          <c:val>
            <c:numRef>
              <c:f>'T1'!$C$2:$C$10</c:f>
              <c:numCache>
                <c:formatCode>General</c:formatCode>
                <c:ptCount val="9"/>
                <c:pt idx="0">
                  <c:v>3.7</c:v>
                </c:pt>
                <c:pt idx="1">
                  <c:v>4.2</c:v>
                </c:pt>
                <c:pt idx="2">
                  <c:v>3.7</c:v>
                </c:pt>
                <c:pt idx="3">
                  <c:v>4.4000000000000004</c:v>
                </c:pt>
                <c:pt idx="4">
                  <c:v>4.3</c:v>
                </c:pt>
                <c:pt idx="5">
                  <c:v>4.0999999999999996</c:v>
                </c:pt>
                <c:pt idx="6">
                  <c:v>4.0999999999999996</c:v>
                </c:pt>
                <c:pt idx="7">
                  <c:v>4</c:v>
                </c:pt>
                <c:pt idx="8">
                  <c:v>4</c:v>
                </c:pt>
              </c:numCache>
            </c:numRef>
          </c:val>
        </c:ser>
        <c:ser>
          <c:idx val="2"/>
          <c:order val="2"/>
          <c:tx>
            <c:strRef>
              <c:f>'T1'!$D$1</c:f>
              <c:strCache>
                <c:ptCount val="1"/>
                <c:pt idx="0">
                  <c:v>KTL 2010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'T1'!$A$2:$A$10</c:f>
              <c:strCache>
                <c:ptCount val="9"/>
                <c:pt idx="0">
                  <c:v>16. Esimieheni varmistaa, että tavoitteet ja tehtävät ovat selkeät</c:v>
                </c:pt>
                <c:pt idx="1">
                  <c:v>17. Esimieheni käy kehityskeskusteluja kanssani säännöllisesti</c:v>
                </c:pt>
                <c:pt idx="2">
                  <c:v>18. Saan riittävästi rakentavaa palautetta esimieheltäni</c:v>
                </c:pt>
                <c:pt idx="3">
                  <c:v>19. Esimieheni luottaa minuun</c:v>
                </c:pt>
                <c:pt idx="4">
                  <c:v>20. Uskallan olla eri mieltä esimieheni kanssa</c:v>
                </c:pt>
                <c:pt idx="5">
                  <c:v>21. Esimieheni toimii tasapuolisesti ja oikeudenmukaisesti</c:v>
                </c:pt>
                <c:pt idx="6">
                  <c:v>22. Esimieheni osaa ottaa huomioon ihmisten erilaisuuden (esim. osaamiseen ja kokemukseen tai toimintakykyyn liittyvät tekijät)</c:v>
                </c:pt>
                <c:pt idx="7">
                  <c:v>23. Kerron esimiehelleni yksikkömme tai työni kehittämiseen liittyvistä ideoistani</c:v>
                </c:pt>
                <c:pt idx="8">
                  <c:v>24. Esimieheni rohkaisee tekemään aloitteita, ottamaan vastuuta sekä kehittämään työtäni</c:v>
                </c:pt>
              </c:strCache>
            </c:strRef>
          </c:cat>
          <c:val>
            <c:numRef>
              <c:f>'T1'!$D$2:$D$10</c:f>
              <c:numCache>
                <c:formatCode>General</c:formatCode>
                <c:ptCount val="9"/>
                <c:pt idx="0">
                  <c:v>3.4</c:v>
                </c:pt>
                <c:pt idx="1">
                  <c:v>3.9</c:v>
                </c:pt>
                <c:pt idx="2">
                  <c:v>3.4</c:v>
                </c:pt>
                <c:pt idx="3">
                  <c:v>4.2</c:v>
                </c:pt>
                <c:pt idx="4">
                  <c:v>4.0999999999999996</c:v>
                </c:pt>
                <c:pt idx="5">
                  <c:v>4.0999999999999996</c:v>
                </c:pt>
                <c:pt idx="6">
                  <c:v>3.9</c:v>
                </c:pt>
                <c:pt idx="7">
                  <c:v>3.9</c:v>
                </c:pt>
                <c:pt idx="8">
                  <c:v>3.7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5143680"/>
        <c:axId val="35145216"/>
      </c:barChart>
      <c:catAx>
        <c:axId val="3514368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5145216"/>
        <c:crosses val="autoZero"/>
        <c:auto val="1"/>
        <c:lblAlgn val="ctr"/>
        <c:lblOffset val="100"/>
        <c:noMultiLvlLbl val="1"/>
      </c:catAx>
      <c:valAx>
        <c:axId val="35145216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5143680"/>
        <c:crosses val="autoZero"/>
        <c:crossBetween val="between"/>
        <c:majorUnit val="0.5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'T1'!$B$1</c:f>
              <c:strCache>
                <c:ptCount val="1"/>
                <c:pt idx="0">
                  <c:v>Koulutuksen tutkimuslaitos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'T1'!$A$2:$A$11</c:f>
              <c:strCache>
                <c:ptCount val="10"/>
                <c:pt idx="0">
                  <c:v>25. Yksikkömme on vetovoimainen asiantuntijayhteisö</c:v>
                </c:pt>
                <c:pt idx="1">
                  <c:v>26. Yksikkömme on kehitysmyönteinen</c:v>
                </c:pt>
                <c:pt idx="2">
                  <c:v>27. Yksikkömme tiedotuskäytännöt palvelevat sujuvaa tiedonvälitystä</c:v>
                </c:pt>
                <c:pt idx="3">
                  <c:v>28. Yksikössämme ei ole yksilöiden välistä haitallista kilpailua</c:v>
                </c:pt>
                <c:pt idx="4">
                  <c:v>29. Yksikössämme suhtaudutaan rakentavasti inhimillisiin erehdyksiin</c:v>
                </c:pt>
                <c:pt idx="5">
                  <c:v>30. Meillä on toimivat prosessit vaikeiden asioiden puheeksi ottamiseksi</c:v>
                </c:pt>
                <c:pt idx="6">
                  <c:v>31. Tuemme ja kannustamme toisiamme</c:v>
                </c:pt>
                <c:pt idx="7">
                  <c:v>32. Minun on helppo pyytää apua ja lisätietoa kollegoiltani</c:v>
                </c:pt>
                <c:pt idx="8">
                  <c:v>33. Huhut tai juorut eivät häiritse työntekoa</c:v>
                </c:pt>
                <c:pt idx="9">
                  <c:v>34. En ole itse joutunut työpaikallani kiusaamisen tai häirinnän kohteeksi viimeksi kuluneen vuoden aikana</c:v>
                </c:pt>
              </c:strCache>
            </c:strRef>
          </c:cat>
          <c:val>
            <c:numRef>
              <c:f>'T1'!$B$2:$B$11</c:f>
              <c:numCache>
                <c:formatCode>General</c:formatCode>
                <c:ptCount val="10"/>
                <c:pt idx="0">
                  <c:v>3.8</c:v>
                </c:pt>
                <c:pt idx="1">
                  <c:v>3.8</c:v>
                </c:pt>
                <c:pt idx="2">
                  <c:v>3.7</c:v>
                </c:pt>
                <c:pt idx="3">
                  <c:v>3.2</c:v>
                </c:pt>
                <c:pt idx="4">
                  <c:v>3.7</c:v>
                </c:pt>
                <c:pt idx="5">
                  <c:v>2.4</c:v>
                </c:pt>
                <c:pt idx="6">
                  <c:v>3.6</c:v>
                </c:pt>
                <c:pt idx="7">
                  <c:v>4.0999999999999996</c:v>
                </c:pt>
                <c:pt idx="8">
                  <c:v>3.9</c:v>
                </c:pt>
                <c:pt idx="9">
                  <c:v>4.5</c:v>
                </c:pt>
              </c:numCache>
            </c:numRef>
          </c:val>
        </c:ser>
        <c:ser>
          <c:idx val="1"/>
          <c:order val="1"/>
          <c:tx>
            <c:strRef>
              <c:f>'T1'!$C$1</c:f>
              <c:strCache>
                <c:ptCount val="1"/>
                <c:pt idx="0">
                  <c:v>KTL 2011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'T1'!$A$2:$A$11</c:f>
              <c:strCache>
                <c:ptCount val="10"/>
                <c:pt idx="0">
                  <c:v>25. Yksikkömme on vetovoimainen asiantuntijayhteisö</c:v>
                </c:pt>
                <c:pt idx="1">
                  <c:v>26. Yksikkömme on kehitysmyönteinen</c:v>
                </c:pt>
                <c:pt idx="2">
                  <c:v>27. Yksikkömme tiedotuskäytännöt palvelevat sujuvaa tiedonvälitystä</c:v>
                </c:pt>
                <c:pt idx="3">
                  <c:v>28. Yksikössämme ei ole yksilöiden välistä haitallista kilpailua</c:v>
                </c:pt>
                <c:pt idx="4">
                  <c:v>29. Yksikössämme suhtaudutaan rakentavasti inhimillisiin erehdyksiin</c:v>
                </c:pt>
                <c:pt idx="5">
                  <c:v>30. Meillä on toimivat prosessit vaikeiden asioiden puheeksi ottamiseksi</c:v>
                </c:pt>
                <c:pt idx="6">
                  <c:v>31. Tuemme ja kannustamme toisiamme</c:v>
                </c:pt>
                <c:pt idx="7">
                  <c:v>32. Minun on helppo pyytää apua ja lisätietoa kollegoiltani</c:v>
                </c:pt>
                <c:pt idx="8">
                  <c:v>33. Huhut tai juorut eivät häiritse työntekoa</c:v>
                </c:pt>
                <c:pt idx="9">
                  <c:v>34. En ole itse joutunut työpaikallani kiusaamisen tai häirinnän kohteeksi viimeksi kuluneen vuoden aikana</c:v>
                </c:pt>
              </c:strCache>
            </c:strRef>
          </c:cat>
          <c:val>
            <c:numRef>
              <c:f>'T1'!$C$2:$C$11</c:f>
              <c:numCache>
                <c:formatCode>General</c:formatCode>
                <c:ptCount val="10"/>
                <c:pt idx="0">
                  <c:v>3.9</c:v>
                </c:pt>
                <c:pt idx="1">
                  <c:v>3.9</c:v>
                </c:pt>
                <c:pt idx="2">
                  <c:v>3.9</c:v>
                </c:pt>
                <c:pt idx="3">
                  <c:v>3.6</c:v>
                </c:pt>
                <c:pt idx="4">
                  <c:v>3.8</c:v>
                </c:pt>
                <c:pt idx="5">
                  <c:v>2.9</c:v>
                </c:pt>
                <c:pt idx="6">
                  <c:v>3.9</c:v>
                </c:pt>
                <c:pt idx="7">
                  <c:v>4.3</c:v>
                </c:pt>
                <c:pt idx="8">
                  <c:v>4.0999999999999996</c:v>
                </c:pt>
                <c:pt idx="9">
                  <c:v>4.5999999999999996</c:v>
                </c:pt>
              </c:numCache>
            </c:numRef>
          </c:val>
        </c:ser>
        <c:ser>
          <c:idx val="2"/>
          <c:order val="2"/>
          <c:tx>
            <c:strRef>
              <c:f>'T1'!$D$1</c:f>
              <c:strCache>
                <c:ptCount val="1"/>
                <c:pt idx="0">
                  <c:v>KTL 2010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'T1'!$A$2:$A$11</c:f>
              <c:strCache>
                <c:ptCount val="10"/>
                <c:pt idx="0">
                  <c:v>25. Yksikkömme on vetovoimainen asiantuntijayhteisö</c:v>
                </c:pt>
                <c:pt idx="1">
                  <c:v>26. Yksikkömme on kehitysmyönteinen</c:v>
                </c:pt>
                <c:pt idx="2">
                  <c:v>27. Yksikkömme tiedotuskäytännöt palvelevat sujuvaa tiedonvälitystä</c:v>
                </c:pt>
                <c:pt idx="3">
                  <c:v>28. Yksikössämme ei ole yksilöiden välistä haitallista kilpailua</c:v>
                </c:pt>
                <c:pt idx="4">
                  <c:v>29. Yksikössämme suhtaudutaan rakentavasti inhimillisiin erehdyksiin</c:v>
                </c:pt>
                <c:pt idx="5">
                  <c:v>30. Meillä on toimivat prosessit vaikeiden asioiden puheeksi ottamiseksi</c:v>
                </c:pt>
                <c:pt idx="6">
                  <c:v>31. Tuemme ja kannustamme toisiamme</c:v>
                </c:pt>
                <c:pt idx="7">
                  <c:v>32. Minun on helppo pyytää apua ja lisätietoa kollegoiltani</c:v>
                </c:pt>
                <c:pt idx="8">
                  <c:v>33. Huhut tai juorut eivät häiritse työntekoa</c:v>
                </c:pt>
                <c:pt idx="9">
                  <c:v>34. En ole itse joutunut työpaikallani kiusaamisen tai häirinnän kohteeksi viimeksi kuluneen vuoden aikana</c:v>
                </c:pt>
              </c:strCache>
            </c:strRef>
          </c:cat>
          <c:val>
            <c:numRef>
              <c:f>'T1'!$D$2:$D$11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3.9</c:v>
                </c:pt>
                <c:pt idx="3">
                  <c:v>3.4</c:v>
                </c:pt>
                <c:pt idx="4">
                  <c:v>3.8</c:v>
                </c:pt>
                <c:pt idx="5">
                  <c:v>3.1</c:v>
                </c:pt>
                <c:pt idx="6">
                  <c:v>3.6</c:v>
                </c:pt>
                <c:pt idx="7">
                  <c:v>4.2</c:v>
                </c:pt>
                <c:pt idx="8">
                  <c:v>3.7</c:v>
                </c:pt>
                <c:pt idx="9">
                  <c:v>4.4000000000000004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5419264"/>
        <c:axId val="35420800"/>
      </c:barChart>
      <c:catAx>
        <c:axId val="35419264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5420800"/>
        <c:crosses val="autoZero"/>
        <c:auto val="1"/>
        <c:lblAlgn val="ctr"/>
        <c:lblOffset val="100"/>
        <c:noMultiLvlLbl val="1"/>
      </c:catAx>
      <c:valAx>
        <c:axId val="35420800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5419264"/>
        <c:crosses val="autoZero"/>
        <c:crossBetween val="between"/>
        <c:majorUnit val="0.5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'T1'!$B$1</c:f>
              <c:strCache>
                <c:ptCount val="1"/>
                <c:pt idx="0">
                  <c:v>Koulutuksen tutkimuslaitos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'T1'!$A$2:$A$8</c:f>
              <c:strCache>
                <c:ptCount val="7"/>
                <c:pt idx="0">
                  <c:v>35. Perehdyttäminen hoidetaan yksikössämme hyvin</c:v>
                </c:pt>
                <c:pt idx="1">
                  <c:v>36. Yksikössäni jaetaan kokemustietoa (osaaminen, verkostot, kontaktit, rahoituksen hankkiminen) systemaattisesti ennen kuin osaaja lähtee yksiköstä</c:v>
                </c:pt>
                <c:pt idx="2">
                  <c:v>37. Osaamiseni vastaa työni vaatimuksia</c:v>
                </c:pt>
                <c:pt idx="3">
                  <c:v>38. Pystyn hyödyntämään osaamistani tehokkaasti työssäni</c:v>
                </c:pt>
                <c:pt idx="4">
                  <c:v>39. Saan riittävästi mahdollisuuksia kehittääkseni osaamistani</c:v>
                </c:pt>
                <c:pt idx="5">
                  <c:v>40. Tiedän minkälaista osaamista minulta vaaditaan lähivuosina</c:v>
                </c:pt>
                <c:pt idx="6">
                  <c:v>41. Osaamista jaetaan eri asiantuntijoiden kesken riittävästi</c:v>
                </c:pt>
              </c:strCache>
            </c:strRef>
          </c:cat>
          <c:val>
            <c:numRef>
              <c:f>'T1'!$B$2:$B$8</c:f>
              <c:numCache>
                <c:formatCode>General</c:formatCode>
                <c:ptCount val="7"/>
                <c:pt idx="0">
                  <c:v>3.5</c:v>
                </c:pt>
                <c:pt idx="1">
                  <c:v>2.6</c:v>
                </c:pt>
                <c:pt idx="2">
                  <c:v>3.6</c:v>
                </c:pt>
                <c:pt idx="3">
                  <c:v>3.9</c:v>
                </c:pt>
                <c:pt idx="4">
                  <c:v>3.7</c:v>
                </c:pt>
                <c:pt idx="5">
                  <c:v>3.6</c:v>
                </c:pt>
                <c:pt idx="6">
                  <c:v>3</c:v>
                </c:pt>
              </c:numCache>
            </c:numRef>
          </c:val>
        </c:ser>
        <c:ser>
          <c:idx val="1"/>
          <c:order val="1"/>
          <c:tx>
            <c:strRef>
              <c:f>'T1'!$C$1</c:f>
              <c:strCache>
                <c:ptCount val="1"/>
                <c:pt idx="0">
                  <c:v>KTL 2011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'T1'!$A$2:$A$8</c:f>
              <c:strCache>
                <c:ptCount val="7"/>
                <c:pt idx="0">
                  <c:v>35. Perehdyttäminen hoidetaan yksikössämme hyvin</c:v>
                </c:pt>
                <c:pt idx="1">
                  <c:v>36. Yksikössäni jaetaan kokemustietoa (osaaminen, verkostot, kontaktit, rahoituksen hankkiminen) systemaattisesti ennen kuin osaaja lähtee yksiköstä</c:v>
                </c:pt>
                <c:pt idx="2">
                  <c:v>37. Osaamiseni vastaa työni vaatimuksia</c:v>
                </c:pt>
                <c:pt idx="3">
                  <c:v>38. Pystyn hyödyntämään osaamistani tehokkaasti työssäni</c:v>
                </c:pt>
                <c:pt idx="4">
                  <c:v>39. Saan riittävästi mahdollisuuksia kehittääkseni osaamistani</c:v>
                </c:pt>
                <c:pt idx="5">
                  <c:v>40. Tiedän minkälaista osaamista minulta vaaditaan lähivuosina</c:v>
                </c:pt>
                <c:pt idx="6">
                  <c:v>41. Osaamista jaetaan eri asiantuntijoiden kesken riittävästi</c:v>
                </c:pt>
              </c:strCache>
            </c:strRef>
          </c:cat>
          <c:val>
            <c:numRef>
              <c:f>'T1'!$C$2:$C$8</c:f>
              <c:numCache>
                <c:formatCode>General</c:formatCode>
                <c:ptCount val="7"/>
                <c:pt idx="0">
                  <c:v>3.5</c:v>
                </c:pt>
                <c:pt idx="1">
                  <c:v>2.8</c:v>
                </c:pt>
                <c:pt idx="2">
                  <c:v>4.2</c:v>
                </c:pt>
                <c:pt idx="3">
                  <c:v>4</c:v>
                </c:pt>
                <c:pt idx="4">
                  <c:v>3.9</c:v>
                </c:pt>
                <c:pt idx="5">
                  <c:v>3.9</c:v>
                </c:pt>
                <c:pt idx="6">
                  <c:v>3.4</c:v>
                </c:pt>
              </c:numCache>
            </c:numRef>
          </c:val>
        </c:ser>
        <c:ser>
          <c:idx val="2"/>
          <c:order val="2"/>
          <c:tx>
            <c:strRef>
              <c:f>'T1'!$D$1</c:f>
              <c:strCache>
                <c:ptCount val="1"/>
                <c:pt idx="0">
                  <c:v>KTL 2010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'T1'!$A$2:$A$8</c:f>
              <c:strCache>
                <c:ptCount val="7"/>
                <c:pt idx="0">
                  <c:v>35. Perehdyttäminen hoidetaan yksikössämme hyvin</c:v>
                </c:pt>
                <c:pt idx="1">
                  <c:v>36. Yksikössäni jaetaan kokemustietoa (osaaminen, verkostot, kontaktit, rahoituksen hankkiminen) systemaattisesti ennen kuin osaaja lähtee yksiköstä</c:v>
                </c:pt>
                <c:pt idx="2">
                  <c:v>37. Osaamiseni vastaa työni vaatimuksia</c:v>
                </c:pt>
                <c:pt idx="3">
                  <c:v>38. Pystyn hyödyntämään osaamistani tehokkaasti työssäni</c:v>
                </c:pt>
                <c:pt idx="4">
                  <c:v>39. Saan riittävästi mahdollisuuksia kehittääkseni osaamistani</c:v>
                </c:pt>
                <c:pt idx="5">
                  <c:v>40. Tiedän minkälaista osaamista minulta vaaditaan lähivuosina</c:v>
                </c:pt>
                <c:pt idx="6">
                  <c:v>41. Osaamista jaetaan eri asiantuntijoiden kesken riittävästi</c:v>
                </c:pt>
              </c:strCache>
            </c:strRef>
          </c:cat>
          <c:val>
            <c:numRef>
              <c:f>'T1'!$D$2:$D$8</c:f>
              <c:numCache>
                <c:formatCode>General</c:formatCode>
                <c:ptCount val="7"/>
                <c:pt idx="0">
                  <c:v>3.3</c:v>
                </c:pt>
                <c:pt idx="1">
                  <c:v>2.6</c:v>
                </c:pt>
                <c:pt idx="2">
                  <c:v>4</c:v>
                </c:pt>
                <c:pt idx="3">
                  <c:v>3.9</c:v>
                </c:pt>
                <c:pt idx="4">
                  <c:v>3.8</c:v>
                </c:pt>
                <c:pt idx="5">
                  <c:v>3.3</c:v>
                </c:pt>
                <c:pt idx="6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9401728"/>
        <c:axId val="39415808"/>
      </c:barChart>
      <c:catAx>
        <c:axId val="39401728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9415808"/>
        <c:crosses val="autoZero"/>
        <c:auto val="1"/>
        <c:lblAlgn val="ctr"/>
        <c:lblOffset val="100"/>
        <c:noMultiLvlLbl val="1"/>
      </c:catAx>
      <c:valAx>
        <c:axId val="39415808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9401728"/>
        <c:crosses val="autoZero"/>
        <c:crossBetween val="between"/>
        <c:majorUnit val="0.5"/>
      </c:valAx>
    </c:plotArea>
    <c:legend>
      <c:legendPos val="b"/>
      <c:layout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'T1'!$B$1</c:f>
              <c:strCache>
                <c:ptCount val="1"/>
                <c:pt idx="0">
                  <c:v>Koulutuksen tutkimuslaitos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'T1'!$A$2:$A$10</c:f>
              <c:strCache>
                <c:ptCount val="9"/>
                <c:pt idx="0">
                  <c:v>42. Työpanokseni on tärkeä oman yksikköni menestymisen kannalta</c:v>
                </c:pt>
                <c:pt idx="1">
                  <c:v>43. Minulla on yliopistossa mahdollisuus edetä urallani</c:v>
                </c:pt>
                <c:pt idx="2">
                  <c:v>44. Palkitseminen ja henkilökohtainen huomioiminen on yksikössäni kannustavaa</c:v>
                </c:pt>
                <c:pt idx="3">
                  <c:v>45. Saan työskennellä itsenäisesti ja vapaasti</c:v>
                </c:pt>
                <c:pt idx="4">
                  <c:v>46. Työtehtäväni ovat mielenkiintoisia ja haastavia</c:v>
                </c:pt>
                <c:pt idx="5">
                  <c:v>47. Minulla on mahdollisuus käyttää kekseliäisyyttä/ luovuutta työssäni</c:v>
                </c:pt>
                <c:pt idx="6">
                  <c:v>48. Saan työssäni rakentavaa palautetta riittävästi</c:v>
                </c:pt>
                <c:pt idx="7">
                  <c:v>49. Saan tukea tutkimustulosteni kaupallistamiseen ja liiketoiminnallistamiseen (mikäli väittämä ei koske sinua, valitse vaihtoehto "en osaa sanoa")</c:v>
                </c:pt>
                <c:pt idx="8">
                  <c:v>50. Saan tukea projektirahoituksen hankintaan (mikäli väittämä ei koske sinua, valitse vaihtoehto "en osaa sanoa")</c:v>
                </c:pt>
              </c:strCache>
            </c:strRef>
          </c:cat>
          <c:val>
            <c:numRef>
              <c:f>'T1'!$B$2:$B$10</c:f>
              <c:numCache>
                <c:formatCode>General</c:formatCode>
                <c:ptCount val="9"/>
                <c:pt idx="0">
                  <c:v>3.7</c:v>
                </c:pt>
                <c:pt idx="1">
                  <c:v>2.7</c:v>
                </c:pt>
                <c:pt idx="2">
                  <c:v>2.7</c:v>
                </c:pt>
                <c:pt idx="3">
                  <c:v>4.3</c:v>
                </c:pt>
                <c:pt idx="4">
                  <c:v>4.0999999999999996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3.6</c:v>
                </c:pt>
              </c:numCache>
            </c:numRef>
          </c:val>
        </c:ser>
        <c:ser>
          <c:idx val="1"/>
          <c:order val="1"/>
          <c:tx>
            <c:strRef>
              <c:f>'T1'!$C$1</c:f>
              <c:strCache>
                <c:ptCount val="1"/>
                <c:pt idx="0">
                  <c:v>KTL 2011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'T1'!$A$2:$A$10</c:f>
              <c:strCache>
                <c:ptCount val="9"/>
                <c:pt idx="0">
                  <c:v>42. Työpanokseni on tärkeä oman yksikköni menestymisen kannalta</c:v>
                </c:pt>
                <c:pt idx="1">
                  <c:v>43. Minulla on yliopistossa mahdollisuus edetä urallani</c:v>
                </c:pt>
                <c:pt idx="2">
                  <c:v>44. Palkitseminen ja henkilökohtainen huomioiminen on yksikössäni kannustavaa</c:v>
                </c:pt>
                <c:pt idx="3">
                  <c:v>45. Saan työskennellä itsenäisesti ja vapaasti</c:v>
                </c:pt>
                <c:pt idx="4">
                  <c:v>46. Työtehtäväni ovat mielenkiintoisia ja haastavia</c:v>
                </c:pt>
                <c:pt idx="5">
                  <c:v>47. Minulla on mahdollisuus käyttää kekseliäisyyttä/ luovuutta työssäni</c:v>
                </c:pt>
                <c:pt idx="6">
                  <c:v>48. Saan työssäni rakentavaa palautetta riittävästi</c:v>
                </c:pt>
                <c:pt idx="7">
                  <c:v>49. Saan tukea tutkimustulosteni kaupallistamiseen ja liiketoiminnallistamiseen (mikäli väittämä ei koske sinua, valitse vaihtoehto "en osaa sanoa")</c:v>
                </c:pt>
                <c:pt idx="8">
                  <c:v>50. Saan tukea projektirahoituksen hankintaan (mikäli väittämä ei koske sinua, valitse vaihtoehto "en osaa sanoa")</c:v>
                </c:pt>
              </c:strCache>
            </c:strRef>
          </c:cat>
          <c:val>
            <c:numRef>
              <c:f>'T1'!$C$2:$C$10</c:f>
              <c:numCache>
                <c:formatCode>General</c:formatCode>
                <c:ptCount val="9"/>
                <c:pt idx="0">
                  <c:v>4.0999999999999996</c:v>
                </c:pt>
                <c:pt idx="1">
                  <c:v>3.2</c:v>
                </c:pt>
                <c:pt idx="2">
                  <c:v>3.1</c:v>
                </c:pt>
                <c:pt idx="3">
                  <c:v>4.3</c:v>
                </c:pt>
                <c:pt idx="4">
                  <c:v>4.2</c:v>
                </c:pt>
                <c:pt idx="5">
                  <c:v>4.0999999999999996</c:v>
                </c:pt>
                <c:pt idx="6">
                  <c:v>3.3</c:v>
                </c:pt>
                <c:pt idx="7">
                  <c:v>3.6</c:v>
                </c:pt>
                <c:pt idx="8">
                  <c:v>3.6</c:v>
                </c:pt>
              </c:numCache>
            </c:numRef>
          </c:val>
        </c:ser>
        <c:ser>
          <c:idx val="2"/>
          <c:order val="2"/>
          <c:tx>
            <c:strRef>
              <c:f>'T1'!$D$1</c:f>
              <c:strCache>
                <c:ptCount val="1"/>
                <c:pt idx="0">
                  <c:v>KTL 2010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'T1'!$A$2:$A$10</c:f>
              <c:strCache>
                <c:ptCount val="9"/>
                <c:pt idx="0">
                  <c:v>42. Työpanokseni on tärkeä oman yksikköni menestymisen kannalta</c:v>
                </c:pt>
                <c:pt idx="1">
                  <c:v>43. Minulla on yliopistossa mahdollisuus edetä urallani</c:v>
                </c:pt>
                <c:pt idx="2">
                  <c:v>44. Palkitseminen ja henkilökohtainen huomioiminen on yksikössäni kannustavaa</c:v>
                </c:pt>
                <c:pt idx="3">
                  <c:v>45. Saan työskennellä itsenäisesti ja vapaasti</c:v>
                </c:pt>
                <c:pt idx="4">
                  <c:v>46. Työtehtäväni ovat mielenkiintoisia ja haastavia</c:v>
                </c:pt>
                <c:pt idx="5">
                  <c:v>47. Minulla on mahdollisuus käyttää kekseliäisyyttä/ luovuutta työssäni</c:v>
                </c:pt>
                <c:pt idx="6">
                  <c:v>48. Saan työssäni rakentavaa palautetta riittävästi</c:v>
                </c:pt>
                <c:pt idx="7">
                  <c:v>49. Saan tukea tutkimustulosteni kaupallistamiseen ja liiketoiminnallistamiseen (mikäli väittämä ei koske sinua, valitse vaihtoehto "en osaa sanoa")</c:v>
                </c:pt>
                <c:pt idx="8">
                  <c:v>50. Saan tukea projektirahoituksen hankintaan (mikäli väittämä ei koske sinua, valitse vaihtoehto "en osaa sanoa")</c:v>
                </c:pt>
              </c:strCache>
            </c:strRef>
          </c:cat>
          <c:val>
            <c:numRef>
              <c:f>'T1'!$D$2:$D$10</c:f>
              <c:numCache>
                <c:formatCode>General</c:formatCode>
                <c:ptCount val="9"/>
                <c:pt idx="0">
                  <c:v>4.2</c:v>
                </c:pt>
                <c:pt idx="1">
                  <c:v>2.9</c:v>
                </c:pt>
                <c:pt idx="2">
                  <c:v>2.6</c:v>
                </c:pt>
                <c:pt idx="3">
                  <c:v>4.2</c:v>
                </c:pt>
                <c:pt idx="4">
                  <c:v>4.2</c:v>
                </c:pt>
                <c:pt idx="5">
                  <c:v>4.2</c:v>
                </c:pt>
                <c:pt idx="6">
                  <c:v>3</c:v>
                </c:pt>
                <c:pt idx="7">
                  <c:v>3.2</c:v>
                </c:pt>
                <c:pt idx="8">
                  <c:v>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5552640"/>
        <c:axId val="35562624"/>
      </c:barChart>
      <c:catAx>
        <c:axId val="35552640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5562624"/>
        <c:crosses val="autoZero"/>
        <c:auto val="1"/>
        <c:lblAlgn val="ctr"/>
        <c:lblOffset val="100"/>
        <c:noMultiLvlLbl val="1"/>
      </c:catAx>
      <c:valAx>
        <c:axId val="35562624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5552640"/>
        <c:crosses val="autoZero"/>
        <c:crossBetween val="between"/>
        <c:majorUnit val="0.5"/>
      </c:valAx>
    </c:plotArea>
    <c:legend>
      <c:legendPos val="b"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1"/>
  <c:style val="18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'T1'!$B$1</c:f>
              <c:strCache>
                <c:ptCount val="1"/>
                <c:pt idx="0">
                  <c:v>Koulutuksen tutkimuslaitos</c:v>
                </c:pt>
              </c:strCache>
            </c:strRef>
          </c:tx>
          <c:invertIfNegative val="1"/>
          <c:dLbls>
            <c:txPr>
              <a:bodyPr/>
              <a:lstStyle/>
              <a:p>
                <a:pPr algn="l">
                  <a:defRPr sz="900" b="0" spc="100">
                    <a:solidFill>
                      <a:srgbClr val="000000"/>
                    </a:solidFill>
                    <a:latin typeface="Arial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</c:dLbls>
          <c:cat>
            <c:strRef>
              <c:f>'T1'!$A$2:$A$8</c:f>
              <c:strCache>
                <c:ptCount val="7"/>
                <c:pt idx="0">
                  <c:v>51. Tunnen, että henkinen työkykyni on hyvä</c:v>
                </c:pt>
                <c:pt idx="1">
                  <c:v>52. Tunnen, että fyysinen työkykyni on hyvä</c:v>
                </c:pt>
                <c:pt idx="2">
                  <c:v>53. Keskustelemme yksikössämme avoimesti henkilöiden eläköitymisen ajankohdasta</c:v>
                </c:pt>
                <c:pt idx="3">
                  <c:v>54. Yksikössämme ollaan valmiita soveltamaan erilaisia joustoja (työaika- tai työtehtäväjoustoja), kun työkyky on heikentynyt.</c:v>
                </c:pt>
                <c:pt idx="4">
                  <c:v>55. Yksikössämme ryhdytään tarvittaviin toimenpiteisiin sairauspoissaolojen seuraamisen myötä</c:v>
                </c:pt>
                <c:pt idx="5">
                  <c:v>56. Työterveyshuollon palvelut tukevat henkilöstön työhyvinvointia</c:v>
                </c:pt>
                <c:pt idx="6">
                  <c:v>57. Yhteistyö henkilöstöhallinnon, esimiesten ja työterveyshuollon välillä on toimiva</c:v>
                </c:pt>
              </c:strCache>
            </c:strRef>
          </c:cat>
          <c:val>
            <c:numRef>
              <c:f>'T1'!$B$2:$B$8</c:f>
              <c:numCache>
                <c:formatCode>General</c:formatCode>
                <c:ptCount val="7"/>
                <c:pt idx="0">
                  <c:v>3.8</c:v>
                </c:pt>
                <c:pt idx="1">
                  <c:v>3.9</c:v>
                </c:pt>
                <c:pt idx="2">
                  <c:v>2.6</c:v>
                </c:pt>
                <c:pt idx="3">
                  <c:v>3.8</c:v>
                </c:pt>
                <c:pt idx="4">
                  <c:v>3.2</c:v>
                </c:pt>
                <c:pt idx="5">
                  <c:v>3.9</c:v>
                </c:pt>
                <c:pt idx="6">
                  <c:v>3.6</c:v>
                </c:pt>
              </c:numCache>
            </c:numRef>
          </c:val>
        </c:ser>
        <c:ser>
          <c:idx val="1"/>
          <c:order val="1"/>
          <c:tx>
            <c:strRef>
              <c:f>'T1'!$C$1</c:f>
              <c:strCache>
                <c:ptCount val="1"/>
                <c:pt idx="0">
                  <c:v>KTL 2011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'T1'!$A$2:$A$8</c:f>
              <c:strCache>
                <c:ptCount val="7"/>
                <c:pt idx="0">
                  <c:v>51. Tunnen, että henkinen työkykyni on hyvä</c:v>
                </c:pt>
                <c:pt idx="1">
                  <c:v>52. Tunnen, että fyysinen työkykyni on hyvä</c:v>
                </c:pt>
                <c:pt idx="2">
                  <c:v>53. Keskustelemme yksikössämme avoimesti henkilöiden eläköitymisen ajankohdasta</c:v>
                </c:pt>
                <c:pt idx="3">
                  <c:v>54. Yksikössämme ollaan valmiita soveltamaan erilaisia joustoja (työaika- tai työtehtäväjoustoja), kun työkyky on heikentynyt.</c:v>
                </c:pt>
                <c:pt idx="4">
                  <c:v>55. Yksikössämme ryhdytään tarvittaviin toimenpiteisiin sairauspoissaolojen seuraamisen myötä</c:v>
                </c:pt>
                <c:pt idx="5">
                  <c:v>56. Työterveyshuollon palvelut tukevat henkilöstön työhyvinvointia</c:v>
                </c:pt>
                <c:pt idx="6">
                  <c:v>57. Yhteistyö henkilöstöhallinnon, esimiesten ja työterveyshuollon välillä on toimiva</c:v>
                </c:pt>
              </c:strCache>
            </c:strRef>
          </c:cat>
          <c:val>
            <c:numRef>
              <c:f>'T1'!$C$2:$C$8</c:f>
              <c:numCache>
                <c:formatCode>General</c:formatCode>
                <c:ptCount val="7"/>
                <c:pt idx="0">
                  <c:v>4</c:v>
                </c:pt>
                <c:pt idx="1">
                  <c:v>4</c:v>
                </c:pt>
                <c:pt idx="2">
                  <c:v>3</c:v>
                </c:pt>
                <c:pt idx="3">
                  <c:v>3.9</c:v>
                </c:pt>
                <c:pt idx="4">
                  <c:v>3.2</c:v>
                </c:pt>
                <c:pt idx="5">
                  <c:v>4.0999999999999996</c:v>
                </c:pt>
                <c:pt idx="6">
                  <c:v>3.6</c:v>
                </c:pt>
              </c:numCache>
            </c:numRef>
          </c:val>
        </c:ser>
        <c:ser>
          <c:idx val="2"/>
          <c:order val="2"/>
          <c:tx>
            <c:strRef>
              <c:f>'T1'!$D$1</c:f>
              <c:strCache>
                <c:ptCount val="1"/>
                <c:pt idx="0">
                  <c:v>KTL 2010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'T1'!$A$2:$A$8</c:f>
              <c:strCache>
                <c:ptCount val="7"/>
                <c:pt idx="0">
                  <c:v>51. Tunnen, että henkinen työkykyni on hyvä</c:v>
                </c:pt>
                <c:pt idx="1">
                  <c:v>52. Tunnen, että fyysinen työkykyni on hyvä</c:v>
                </c:pt>
                <c:pt idx="2">
                  <c:v>53. Keskustelemme yksikössämme avoimesti henkilöiden eläköitymisen ajankohdasta</c:v>
                </c:pt>
                <c:pt idx="3">
                  <c:v>54. Yksikössämme ollaan valmiita soveltamaan erilaisia joustoja (työaika- tai työtehtäväjoustoja), kun työkyky on heikentynyt.</c:v>
                </c:pt>
                <c:pt idx="4">
                  <c:v>55. Yksikössämme ryhdytään tarvittaviin toimenpiteisiin sairauspoissaolojen seuraamisen myötä</c:v>
                </c:pt>
                <c:pt idx="5">
                  <c:v>56. Työterveyshuollon palvelut tukevat henkilöstön työhyvinvointia</c:v>
                </c:pt>
                <c:pt idx="6">
                  <c:v>57. Yhteistyö henkilöstöhallinnon, esimiesten ja työterveyshuollon välillä on toimiva</c:v>
                </c:pt>
              </c:strCache>
            </c:strRef>
          </c:cat>
          <c:val>
            <c:numRef>
              <c:f>'T1'!$D$2:$D$8</c:f>
              <c:numCache>
                <c:formatCode>General</c:formatCode>
                <c:ptCount val="7"/>
                <c:pt idx="0">
                  <c:v>3.9</c:v>
                </c:pt>
                <c:pt idx="1">
                  <c:v>3.8</c:v>
                </c:pt>
                <c:pt idx="2">
                  <c:v>2.8</c:v>
                </c:pt>
                <c:pt idx="3">
                  <c:v>3.8</c:v>
                </c:pt>
                <c:pt idx="4">
                  <c:v>2.6</c:v>
                </c:pt>
                <c:pt idx="5">
                  <c:v>3.9</c:v>
                </c:pt>
                <c:pt idx="6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7249792"/>
        <c:axId val="37251328"/>
      </c:barChart>
      <c:catAx>
        <c:axId val="37249792"/>
        <c:scaling>
          <c:orientation val="maxMin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251328"/>
        <c:crosses val="autoZero"/>
        <c:auto val="1"/>
        <c:lblAlgn val="ctr"/>
        <c:lblOffset val="100"/>
        <c:noMultiLvlLbl val="1"/>
      </c:catAx>
      <c:valAx>
        <c:axId val="37251328"/>
        <c:scaling>
          <c:orientation val="minMax"/>
          <c:max val="5"/>
          <c:min val="1"/>
        </c:scaling>
        <c:delete val="0"/>
        <c:axPos val="t"/>
        <c:majorGridlines>
          <c:spPr>
            <a:ln>
              <a:solidFill>
                <a:srgbClr val="4F81BD">
                  <a:alpha val="20000"/>
                </a:srgbClr>
              </a:solidFill>
            </a:ln>
          </c:spPr>
        </c:majorGridlines>
        <c:numFmt formatCode="General" sourceLinked="1"/>
        <c:majorTickMark val="none"/>
        <c:minorTickMark val="none"/>
        <c:tickLblPos val="high"/>
        <c:spPr>
          <a:ln>
            <a:noFill/>
          </a:ln>
        </c:spPr>
        <c:txPr>
          <a:bodyPr/>
          <a:lstStyle/>
          <a:p>
            <a:pPr algn="l">
              <a:defRPr sz="900" b="0" spc="100">
                <a:solidFill>
                  <a:srgbClr val="000000"/>
                </a:solidFill>
                <a:latin typeface="Arial"/>
              </a:defRPr>
            </a:pPr>
            <a:endParaRPr lang="fi-FI"/>
          </a:p>
        </c:txPr>
        <c:crossAx val="37249792"/>
        <c:crosses val="autoZero"/>
        <c:crossBetween val="between"/>
        <c:majorUnit val="0.5"/>
      </c:valAx>
    </c:plotArea>
    <c:legend>
      <c:legendPos val="b"/>
      <c:overlay val="0"/>
      <c:txPr>
        <a:bodyPr/>
        <a:lstStyle/>
        <a:p>
          <a:pPr algn="l">
            <a:defRPr sz="900" b="0" spc="100">
              <a:solidFill>
                <a:srgbClr val="000000"/>
              </a:solidFill>
              <a:latin typeface="Arial"/>
            </a:defRPr>
          </a:pPr>
          <a:endParaRPr lang="fi-FI"/>
        </a:p>
      </c:txPr>
    </c:legend>
    <c:plotVisOnly val="1"/>
    <c:dispBlanksAs val="gap"/>
    <c:showDLblsOverMax val="1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1E765-1309-483C-AFBF-94DB7B3C30EC}" type="datetimeFigureOut">
              <a:rPr lang="fi-FI" smtClean="0"/>
              <a:t>30.1.2013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7A97E8-5338-45F9-9231-60ED891F643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40446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C94F5-94A3-4F3E-BB9E-3D0EF9CB3F07}" type="datetimeFigureOut">
              <a:rPr lang="fi-FI" smtClean="0"/>
              <a:t>30.1.2013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8898C-9E1E-4ACD-A8BC-86A6DB1ADEF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7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30.1.2013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on paikkamerkki 1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3059999"/>
            <a:ext cx="8229600" cy="1620000"/>
          </a:xfrm>
        </p:spPr>
        <p:txBody>
          <a:bodyPr/>
          <a:lstStyle/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3050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30.1.2013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3"/>
          </p:nvPr>
        </p:nvSpPr>
        <p:spPr>
          <a:xfrm>
            <a:off x="457200" y="620712"/>
            <a:ext cx="8229600" cy="5472584"/>
          </a:xfrm>
        </p:spPr>
        <p:txBody>
          <a:bodyPr/>
          <a:lstStyle>
            <a:lvl1pPr algn="l"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69365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30.1.2013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Sisällön paikkamerkki 10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464050"/>
          </a:xfrm>
        </p:spPr>
        <p:txBody>
          <a:bodyPr/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6316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30.1.2013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7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sp>
        <p:nvSpPr>
          <p:cNvPr id="8" name="Kaavion paikkamerkki 9"/>
          <p:cNvSpPr>
            <a:spLocks noGrp="1"/>
          </p:cNvSpPr>
          <p:nvPr>
            <p:ph type="chart" sz="quarter" idx="14"/>
          </p:nvPr>
        </p:nvSpPr>
        <p:spPr>
          <a:xfrm>
            <a:off x="457200" y="1773238"/>
            <a:ext cx="8229600" cy="446405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3744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30.1.2013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>
          <a:xfrm>
            <a:off x="457200" y="3780000"/>
            <a:ext cx="8229600" cy="1143000"/>
          </a:xfrm>
        </p:spPr>
        <p:txBody>
          <a:bodyPr/>
          <a:lstStyle>
            <a:lvl1pPr>
              <a:defRPr baseline="0"/>
            </a:lvl1pPr>
          </a:lstStyle>
          <a:p>
            <a:endParaRPr lang="fi-FI" dirty="0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5013176"/>
            <a:ext cx="8229600" cy="720725"/>
          </a:xfrm>
        </p:spPr>
        <p:txBody>
          <a:bodyPr/>
          <a:lstStyle>
            <a:lvl1pPr marL="0" indent="0" algn="r">
              <a:buNone/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2518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30.1.2013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aavion paikkamerkki 6"/>
          <p:cNvSpPr>
            <a:spLocks noGrp="1"/>
          </p:cNvSpPr>
          <p:nvPr>
            <p:ph type="chart" sz="quarter" idx="13"/>
          </p:nvPr>
        </p:nvSpPr>
        <p:spPr>
          <a:xfrm>
            <a:off x="457200" y="457200"/>
            <a:ext cx="8229600" cy="5472000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2192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30.1.2013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aulukon paikkamerkki 7"/>
          <p:cNvSpPr>
            <a:spLocks noGrp="1"/>
          </p:cNvSpPr>
          <p:nvPr>
            <p:ph type="tbl" sz="quarter" idx="13"/>
          </p:nvPr>
        </p:nvSpPr>
        <p:spPr>
          <a:xfrm>
            <a:off x="457200" y="1772816"/>
            <a:ext cx="8229600" cy="4249984"/>
          </a:xfrm>
        </p:spPr>
        <p:txBody>
          <a:bodyPr/>
          <a:lstStyle/>
          <a:p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5767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 smtClean="0"/>
              <a:t>30.1.2013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on paikkamerkki 1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2277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/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3600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3060000"/>
            <a:ext cx="8229600" cy="162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B343E-EDD0-4501-988B-9A386F4E06D4}" type="datetimeFigureOut">
              <a:rPr lang="fi-FI" smtClean="0"/>
              <a:t>30.1.2013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10BCE-C936-43E6-9B11-F3CC9EFD4B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0952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1" r:id="rId3"/>
    <p:sldLayoutId id="2147483657" r:id="rId4"/>
    <p:sldLayoutId id="2147483652" r:id="rId5"/>
    <p:sldLayoutId id="2147483655" r:id="rId6"/>
    <p:sldLayoutId id="2147483656" r:id="rId7"/>
    <p:sldLayoutId id="2147483653" r:id="rId8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0" eaLnBrk="1" latinLnBrk="0" hangingPunct="1">
        <a:spcBef>
          <a:spcPct val="20000"/>
        </a:spcBef>
        <a:buFont typeface="Arial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on paikkamerkki 1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800" b="1" dirty="0" err="1" smtClean="0">
                <a:solidFill>
                  <a:srgbClr val="000000"/>
                </a:solidFill>
                <a:latin typeface="Arial"/>
              </a:rPr>
              <a:t>Työhyvinvointikysely</a:t>
            </a:r>
            <a:r>
              <a:rPr lang="en-US" sz="2800" b="1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Arial"/>
              </a:rPr>
              <a:t>2012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3059998"/>
            <a:ext cx="8229600" cy="188116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1400" b="0" dirty="0" smtClean="0">
                <a:solidFill>
                  <a:srgbClr val="000000"/>
                </a:solidFill>
                <a:latin typeface="Arial"/>
              </a:rPr>
              <a:t>23.10.2012</a:t>
            </a:r>
          </a:p>
          <a:p>
            <a:pPr algn="ctr"/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Koulutuksen</a:t>
            </a:r>
            <a:r>
              <a:rPr lang="en-US" sz="140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Arial"/>
              </a:rPr>
              <a:t>tutkimuslaitos</a:t>
            </a:r>
            <a:endParaRPr lang="en-US" sz="1400" dirty="0" smtClean="0">
              <a:solidFill>
                <a:srgbClr val="000000"/>
              </a:solidFill>
              <a:latin typeface="Arial"/>
            </a:endParaRPr>
          </a:p>
          <a:p>
            <a:pPr algn="ctr"/>
            <a:endParaRPr lang="en-US" sz="1400" b="0" dirty="0" smtClean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en-US" sz="1400" b="0" dirty="0" err="1" smtClean="0">
                <a:solidFill>
                  <a:srgbClr val="000000"/>
                </a:solidFill>
                <a:latin typeface="Arial"/>
              </a:rPr>
              <a:t>Kysymysten</a:t>
            </a:r>
            <a:r>
              <a:rPr lang="en-US" sz="1400" b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b="0" dirty="0" err="1" smtClean="0">
                <a:solidFill>
                  <a:srgbClr val="000000"/>
                </a:solidFill>
                <a:latin typeface="Arial"/>
              </a:rPr>
              <a:t>ja</a:t>
            </a:r>
            <a:r>
              <a:rPr lang="en-US" sz="1400" b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b="0" dirty="0" err="1" smtClean="0">
                <a:solidFill>
                  <a:srgbClr val="000000"/>
                </a:solidFill>
                <a:latin typeface="Arial"/>
              </a:rPr>
              <a:t>osa-alueiden</a:t>
            </a:r>
            <a:r>
              <a:rPr lang="en-US" sz="1400" b="0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b="0" dirty="0" err="1" smtClean="0">
                <a:solidFill>
                  <a:srgbClr val="000000"/>
                </a:solidFill>
                <a:latin typeface="Arial"/>
              </a:rPr>
              <a:t>keskiarvot</a:t>
            </a:r>
            <a:r>
              <a:rPr lang="en-US" sz="1400" b="0" dirty="0" smtClean="0">
                <a:solidFill>
                  <a:srgbClr val="000000"/>
                </a:solidFill>
                <a:latin typeface="Arial"/>
              </a:rPr>
              <a:t> 2012, 2011 </a:t>
            </a:r>
            <a:r>
              <a:rPr lang="en-US" sz="1400" b="0" dirty="0" err="1" smtClean="0">
                <a:solidFill>
                  <a:srgbClr val="000000"/>
                </a:solidFill>
                <a:latin typeface="Arial"/>
              </a:rPr>
              <a:t>ja</a:t>
            </a:r>
            <a:r>
              <a:rPr lang="en-US" sz="1400" b="0" dirty="0" smtClean="0">
                <a:solidFill>
                  <a:srgbClr val="000000"/>
                </a:solidFill>
                <a:latin typeface="Arial"/>
              </a:rPr>
              <a:t> 2010</a:t>
            </a:r>
          </a:p>
          <a:p>
            <a:pPr algn="ctr"/>
            <a:endParaRPr lang="en-US" sz="1400" dirty="0">
              <a:solidFill>
                <a:srgbClr val="000000"/>
              </a:solidFill>
              <a:latin typeface="Arial"/>
            </a:endParaRPr>
          </a:p>
          <a:p>
            <a:pPr algn="l"/>
            <a:r>
              <a:rPr lang="en-US" sz="1400" b="0" dirty="0" err="1" smtClean="0">
                <a:solidFill>
                  <a:srgbClr val="000000"/>
                </a:solidFill>
                <a:latin typeface="Arial"/>
              </a:rPr>
              <a:t>Vastaajia</a:t>
            </a:r>
            <a:endParaRPr lang="en-US" sz="1400" b="0" dirty="0" smtClean="0">
              <a:solidFill>
                <a:srgbClr val="000000"/>
              </a:solidFill>
              <a:latin typeface="Arial"/>
            </a:endParaRPr>
          </a:p>
          <a:p>
            <a:pPr algn="l"/>
            <a:r>
              <a:rPr lang="en-US" sz="1400" dirty="0" smtClean="0">
                <a:solidFill>
                  <a:srgbClr val="000000"/>
                </a:solidFill>
                <a:latin typeface="Arial"/>
              </a:rPr>
              <a:t>2012 40</a:t>
            </a:r>
          </a:p>
          <a:p>
            <a:pPr algn="l"/>
            <a:r>
              <a:rPr lang="en-US" sz="1400" b="0" dirty="0" smtClean="0">
                <a:solidFill>
                  <a:srgbClr val="000000"/>
                </a:solidFill>
                <a:latin typeface="Arial"/>
              </a:rPr>
              <a:t>2011 58</a:t>
            </a:r>
          </a:p>
          <a:p>
            <a:pPr algn="l"/>
            <a:r>
              <a:rPr lang="en-US" sz="1400" b="0" dirty="0" smtClean="0">
                <a:solidFill>
                  <a:srgbClr val="000000"/>
                </a:solidFill>
                <a:latin typeface="Arial"/>
              </a:rPr>
              <a:t>2010 45</a:t>
            </a:r>
            <a:endParaRPr lang="en-US" sz="1400" b="0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Terveys ja elämäntilanne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 lnSpcReduction="10000"/>
          </a:bodyPr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125270102"/>
              </p:ext>
            </p:extLst>
          </p:nvPr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Yliopiston julkinen kuva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 lnSpcReduction="10000"/>
          </a:bodyPr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3811686309"/>
              </p:ext>
            </p:extLst>
          </p:nvPr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Osa-alueiden keskiarvot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 lnSpcReduction="10000"/>
          </a:bodyPr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4000962656"/>
              </p:ext>
            </p:extLst>
          </p:nvPr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kstiruutu 1"/>
          <p:cNvSpPr txBox="1"/>
          <p:nvPr/>
        </p:nvSpPr>
        <p:spPr>
          <a:xfrm>
            <a:off x="683568" y="6165304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dirty="0" err="1"/>
              <a:t>Huom</a:t>
            </a:r>
            <a:r>
              <a:rPr lang="fi-FI" sz="1100" dirty="0"/>
              <a:t>! Vuonna 2010 johtaminen ja esimiestyö on ollut yhtenä osa-alueena, yhteinen ka laitettu esimiestyöhön</a:t>
            </a:r>
          </a:p>
          <a:p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 fontScale="90000"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Työhyvinvointikysely</a:t>
            </a:r>
          </a:p>
          <a:p>
            <a:r>
              <a:rPr lang="en-US" sz="2000" b="1">
                <a:solidFill>
                  <a:srgbClr val="000000"/>
                </a:solidFill>
                <a:latin typeface="Arial"/>
              </a:rPr>
              <a:t>Taustatiedot - Palvelussuhde: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 lnSpcReduction="10000"/>
          </a:bodyPr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1954735778"/>
              </p:ext>
            </p:extLst>
          </p:nvPr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 fontScale="90000"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Työhyvinvointikysely</a:t>
            </a:r>
          </a:p>
          <a:p>
            <a:r>
              <a:rPr lang="en-US" sz="2000" b="1">
                <a:solidFill>
                  <a:srgbClr val="000000"/>
                </a:solidFill>
                <a:latin typeface="Arial"/>
              </a:rPr>
              <a:t>Taustatiedot - Henkilöstöryhmä: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 lnSpcReduction="10000"/>
          </a:bodyPr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2226741519"/>
              </p:ext>
            </p:extLst>
          </p:nvPr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Oma työ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 lnSpcReduction="10000"/>
          </a:bodyPr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3163834239"/>
              </p:ext>
            </p:extLst>
          </p:nvPr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Johtaminen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 lnSpcReduction="10000"/>
          </a:bodyPr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2595023226"/>
              </p:ext>
            </p:extLst>
          </p:nvPr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Esimiestyö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 lnSpcReduction="10000"/>
          </a:bodyPr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2079124936"/>
              </p:ext>
            </p:extLst>
          </p:nvPr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Työyhteisö ja yhteistyö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 lnSpcReduction="10000"/>
          </a:bodyPr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3796418151"/>
              </p:ext>
            </p:extLst>
          </p:nvPr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Osaaminen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 lnSpcReduction="10000"/>
          </a:bodyPr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2596519430"/>
              </p:ext>
            </p:extLst>
          </p:nvPr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 sz="2800" b="1">
                <a:solidFill>
                  <a:srgbClr val="000000"/>
                </a:solidFill>
                <a:latin typeface="Arial"/>
              </a:rPr>
              <a:t>Motivaatio</a:t>
            </a:r>
          </a:p>
        </p:txBody>
      </p:sp>
      <p:sp>
        <p:nvSpPr>
          <p:cNvPr id="7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>
            <a:normAutofit lnSpcReduction="10000"/>
          </a:bodyPr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graphicFrame>
        <p:nvGraphicFramePr>
          <p:cNvPr id="8" name="Kaavion paikkamerkki 9"/>
          <p:cNvGraphicFramePr>
            <a:graphicFrameLocks noGrp="1"/>
          </p:cNvGraphicFramePr>
          <p:nvPr>
            <p:ph type="chart" sz="quarter" idx="14"/>
            <p:extLst>
              <p:ext uri="{D42A27DB-BD31-4B8C-83A1-F6EECF244321}">
                <p14:modId xmlns:p14="http://schemas.microsoft.com/office/powerpoint/2010/main" val="3146520920"/>
              </p:ext>
            </p:extLst>
          </p:nvPr>
        </p:nvGraphicFramePr>
        <p:xfrm>
          <a:off x="457200" y="1773238"/>
          <a:ext cx="8229600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urveyp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265</TotalTime>
  <Words>64</Words>
  <Application>Microsoft Office PowerPoint</Application>
  <PresentationFormat>On-screen Show (4:3)</PresentationFormat>
  <Paragraphs>24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Surveypal</vt:lpstr>
      <vt:lpstr>Työhyvinvointikysely 2012</vt:lpstr>
      <vt:lpstr>Työhyvinvointikysely Taustatiedot - Palvelussuhde:</vt:lpstr>
      <vt:lpstr>Työhyvinvointikysely Taustatiedot - Henkilöstöryhmä:</vt:lpstr>
      <vt:lpstr>Oma työ</vt:lpstr>
      <vt:lpstr>Johtaminen</vt:lpstr>
      <vt:lpstr>Esimiestyö</vt:lpstr>
      <vt:lpstr>Työyhteisö ja yhteistyö</vt:lpstr>
      <vt:lpstr>Osaaminen</vt:lpstr>
      <vt:lpstr>Motivaatio</vt:lpstr>
      <vt:lpstr>Terveys ja elämäntilanne</vt:lpstr>
      <vt:lpstr>Yliopiston julkinen kuva</vt:lpstr>
      <vt:lpstr>Osa-alueiden keskiarvot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surveypal2</dc:creator>
  <cp:lastModifiedBy>Välijärvi Jouni</cp:lastModifiedBy>
  <cp:revision>44</cp:revision>
  <dcterms:created xsi:type="dcterms:W3CDTF">2012-05-09T09:21:34Z</dcterms:created>
  <dcterms:modified xsi:type="dcterms:W3CDTF">2013-01-30T10:28:49Z</dcterms:modified>
</cp:coreProperties>
</file>