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9" r:id="rId3"/>
    <p:sldId id="256" r:id="rId4"/>
    <p:sldId id="257" r:id="rId5"/>
    <p:sldId id="281" r:id="rId6"/>
    <p:sldId id="258" r:id="rId7"/>
    <p:sldId id="271" r:id="rId8"/>
    <p:sldId id="260" r:id="rId9"/>
    <p:sldId id="261" r:id="rId10"/>
    <p:sldId id="262" r:id="rId11"/>
    <p:sldId id="263" r:id="rId12"/>
    <p:sldId id="264" r:id="rId13"/>
    <p:sldId id="272" r:id="rId14"/>
    <p:sldId id="266" r:id="rId15"/>
    <p:sldId id="267" r:id="rId16"/>
    <p:sldId id="270" r:id="rId17"/>
    <p:sldId id="275" r:id="rId18"/>
    <p:sldId id="274" r:id="rId19"/>
    <p:sldId id="277" r:id="rId20"/>
    <p:sldId id="273" r:id="rId21"/>
    <p:sldId id="276" r:id="rId22"/>
    <p:sldId id="280" r:id="rId23"/>
    <p:sldId id="289" r:id="rId24"/>
    <p:sldId id="282" r:id="rId25"/>
    <p:sldId id="283" r:id="rId26"/>
    <p:sldId id="284" r:id="rId27"/>
    <p:sldId id="285" r:id="rId28"/>
    <p:sldId id="288" r:id="rId29"/>
    <p:sldId id="287" r:id="rId30"/>
    <p:sldId id="268" r:id="rId31"/>
    <p:sldId id="265" r:id="rId32"/>
    <p:sldId id="279" r:id="rId33"/>
    <p:sldId id="292" r:id="rId34"/>
    <p:sldId id="293" r:id="rId35"/>
    <p:sldId id="294" r:id="rId3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22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PISA-kalvot\Ses&amp;suoritukse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Sheet2!$D$5</c:f>
              <c:strCache>
                <c:ptCount val="1"/>
                <c:pt idx="0">
                  <c:v>Suomi</c:v>
                </c:pt>
              </c:strCache>
            </c:strRef>
          </c:tx>
          <c:spPr>
            <a:solidFill>
              <a:schemeClr val="accent2">
                <a:lumMod val="60000"/>
                <a:lumOff val="40000"/>
              </a:schemeClr>
            </a:solidFill>
          </c:spPr>
          <c:invertIfNegative val="0"/>
          <c:dLbls>
            <c:showLegendKey val="0"/>
            <c:showVal val="1"/>
            <c:showCatName val="0"/>
            <c:showSerName val="0"/>
            <c:showPercent val="0"/>
            <c:showBubbleSize val="0"/>
            <c:showLeaderLines val="0"/>
          </c:dLbls>
          <c:cat>
            <c:strRef>
              <c:f>Sheet2!$E$4:$F$4</c:f>
              <c:strCache>
                <c:ptCount val="2"/>
                <c:pt idx="0">
                  <c:v>PISA 2003</c:v>
                </c:pt>
                <c:pt idx="1">
                  <c:v>PISA2012</c:v>
                </c:pt>
              </c:strCache>
            </c:strRef>
          </c:cat>
          <c:val>
            <c:numRef>
              <c:f>Sheet2!$E$5:$F$5</c:f>
              <c:numCache>
                <c:formatCode>General</c:formatCode>
                <c:ptCount val="2"/>
                <c:pt idx="0">
                  <c:v>28</c:v>
                </c:pt>
                <c:pt idx="1">
                  <c:v>33</c:v>
                </c:pt>
              </c:numCache>
            </c:numRef>
          </c:val>
        </c:ser>
        <c:ser>
          <c:idx val="1"/>
          <c:order val="1"/>
          <c:tx>
            <c:strRef>
              <c:f>Sheet2!$D$6</c:f>
              <c:strCache>
                <c:ptCount val="1"/>
                <c:pt idx="0">
                  <c:v>OECD</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Sheet2!$E$4:$F$4</c:f>
              <c:strCache>
                <c:ptCount val="2"/>
                <c:pt idx="0">
                  <c:v>PISA 2003</c:v>
                </c:pt>
                <c:pt idx="1">
                  <c:v>PISA2012</c:v>
                </c:pt>
              </c:strCache>
            </c:strRef>
          </c:cat>
          <c:val>
            <c:numRef>
              <c:f>Sheet2!$E$6:$F$6</c:f>
              <c:numCache>
                <c:formatCode>General</c:formatCode>
                <c:ptCount val="2"/>
                <c:pt idx="0">
                  <c:v>39</c:v>
                </c:pt>
                <c:pt idx="1">
                  <c:v>39</c:v>
                </c:pt>
              </c:numCache>
            </c:numRef>
          </c:val>
        </c:ser>
        <c:dLbls>
          <c:showLegendKey val="0"/>
          <c:showVal val="0"/>
          <c:showCatName val="0"/>
          <c:showSerName val="0"/>
          <c:showPercent val="0"/>
          <c:showBubbleSize val="0"/>
        </c:dLbls>
        <c:gapWidth val="150"/>
        <c:axId val="81205504"/>
        <c:axId val="81241600"/>
      </c:barChart>
      <c:catAx>
        <c:axId val="81205504"/>
        <c:scaling>
          <c:orientation val="minMax"/>
        </c:scaling>
        <c:delete val="0"/>
        <c:axPos val="b"/>
        <c:majorTickMark val="out"/>
        <c:minorTickMark val="none"/>
        <c:tickLblPos val="nextTo"/>
        <c:crossAx val="81241600"/>
        <c:crosses val="autoZero"/>
        <c:auto val="1"/>
        <c:lblAlgn val="ctr"/>
        <c:lblOffset val="100"/>
        <c:noMultiLvlLbl val="0"/>
      </c:catAx>
      <c:valAx>
        <c:axId val="81241600"/>
        <c:scaling>
          <c:orientation val="minMax"/>
        </c:scaling>
        <c:delete val="0"/>
        <c:axPos val="l"/>
        <c:majorGridlines/>
        <c:title>
          <c:tx>
            <c:rich>
              <a:bodyPr rot="-5400000" vert="horz"/>
              <a:lstStyle/>
              <a:p>
                <a:pPr>
                  <a:defRPr/>
                </a:pPr>
                <a:r>
                  <a:rPr lang="en-US"/>
                  <a:t>Pistemäärän muutos, kun SES muuttuu yhden keskihajonnan verran</a:t>
                </a:r>
              </a:p>
            </c:rich>
          </c:tx>
          <c:layout/>
          <c:overlay val="0"/>
        </c:title>
        <c:numFmt formatCode="General" sourceLinked="1"/>
        <c:majorTickMark val="out"/>
        <c:minorTickMark val="none"/>
        <c:tickLblPos val="nextTo"/>
        <c:crossAx val="81205504"/>
        <c:crosses val="autoZero"/>
        <c:crossBetween val="between"/>
      </c:valAx>
      <c:spPr>
        <a:solidFill>
          <a:schemeClr val="bg2"/>
        </a:solidFill>
        <a:ln>
          <a:solidFill>
            <a:schemeClr val="tx1"/>
          </a:solidFill>
        </a:ln>
      </c:spPr>
    </c:plotArea>
    <c:legend>
      <c:legendPos val="b"/>
      <c:layout/>
      <c:overlay val="0"/>
      <c:spPr>
        <a:ln>
          <a:solidFill>
            <a:schemeClr val="tx1"/>
          </a:solidFill>
        </a:ln>
      </c:spPr>
      <c:txPr>
        <a:bodyPr/>
        <a:lstStyle/>
        <a:p>
          <a:pPr>
            <a:defRPr sz="1200"/>
          </a:pPr>
          <a:endParaRPr lang="fi-FI"/>
        </a:p>
      </c:txPr>
    </c:legend>
    <c:plotVisOnly val="1"/>
    <c:dispBlanksAs val="gap"/>
    <c:showDLblsOverMax val="0"/>
  </c:chart>
  <c:spPr>
    <a:solidFill>
      <a:schemeClr val="bg2">
        <a:lumMod val="90000"/>
        <a:alpha val="50000"/>
      </a:schemeClr>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Sheet1!$E$8</c:f>
              <c:strCache>
                <c:ptCount val="1"/>
                <c:pt idx="0">
                  <c:v>Suomenkieliset</c:v>
                </c:pt>
              </c:strCache>
            </c:strRef>
          </c:tx>
          <c:spPr>
            <a:solidFill>
              <a:srgbClr val="4F81BD">
                <a:lumMod val="40000"/>
                <a:lumOff val="60000"/>
              </a:srgbClr>
            </a:solidFill>
            <a:ln>
              <a:solidFill>
                <a:schemeClr val="tx1"/>
              </a:solidFill>
            </a:ln>
          </c:spPr>
          <c:invertIfNegative val="0"/>
          <c:dLbls>
            <c:txPr>
              <a:bodyPr/>
              <a:lstStyle/>
              <a:p>
                <a:pPr>
                  <a:defRPr sz="800"/>
                </a:pPr>
                <a:endParaRPr lang="fi-FI"/>
              </a:p>
            </c:txPr>
            <c:showLegendKey val="0"/>
            <c:showVal val="1"/>
            <c:showCatName val="0"/>
            <c:showSerName val="0"/>
            <c:showPercent val="0"/>
            <c:showBubbleSize val="0"/>
            <c:showLeaderLines val="0"/>
          </c:dLbls>
          <c:cat>
            <c:strRef>
              <c:f>Sheet1!$D$9:$D$19</c:f>
              <c:strCache>
                <c:ptCount val="11"/>
                <c:pt idx="0">
                  <c:v>Lukutaito 2000</c:v>
                </c:pt>
                <c:pt idx="1">
                  <c:v>Lukutaito 2009</c:v>
                </c:pt>
                <c:pt idx="2">
                  <c:v>Lukutaito 2012</c:v>
                </c:pt>
                <c:pt idx="4">
                  <c:v>Matematiikka 2003</c:v>
                </c:pt>
                <c:pt idx="5">
                  <c:v>Matematiikka 2009</c:v>
                </c:pt>
                <c:pt idx="6">
                  <c:v>Matematiikka 2012</c:v>
                </c:pt>
                <c:pt idx="8">
                  <c:v>Luonnontiede 2006</c:v>
                </c:pt>
                <c:pt idx="9">
                  <c:v>Luonnontiede 2009</c:v>
                </c:pt>
                <c:pt idx="10">
                  <c:v>Luonnontiede 2012</c:v>
                </c:pt>
              </c:strCache>
            </c:strRef>
          </c:cat>
          <c:val>
            <c:numRef>
              <c:f>Sheet1!$E$9:$E$19</c:f>
              <c:numCache>
                <c:formatCode>General</c:formatCode>
                <c:ptCount val="11"/>
                <c:pt idx="0">
                  <c:v>548</c:v>
                </c:pt>
                <c:pt idx="1">
                  <c:v>538</c:v>
                </c:pt>
                <c:pt idx="2">
                  <c:v>525</c:v>
                </c:pt>
                <c:pt idx="4">
                  <c:v>545</c:v>
                </c:pt>
                <c:pt idx="5">
                  <c:v>541</c:v>
                </c:pt>
                <c:pt idx="6">
                  <c:v>519</c:v>
                </c:pt>
                <c:pt idx="8">
                  <c:v>565</c:v>
                </c:pt>
                <c:pt idx="9">
                  <c:v>556</c:v>
                </c:pt>
                <c:pt idx="10">
                  <c:v>547</c:v>
                </c:pt>
              </c:numCache>
            </c:numRef>
          </c:val>
        </c:ser>
        <c:ser>
          <c:idx val="1"/>
          <c:order val="1"/>
          <c:tx>
            <c:strRef>
              <c:f>Sheet1!$F$8</c:f>
              <c:strCache>
                <c:ptCount val="1"/>
                <c:pt idx="0">
                  <c:v>Ruotsinkieliset</c:v>
                </c:pt>
              </c:strCache>
            </c:strRef>
          </c:tx>
          <c:spPr>
            <a:solidFill>
              <a:schemeClr val="accent2">
                <a:lumMod val="60000"/>
                <a:lumOff val="40000"/>
              </a:schemeClr>
            </a:solidFill>
            <a:ln>
              <a:solidFill>
                <a:schemeClr val="tx1"/>
              </a:solidFill>
            </a:ln>
          </c:spPr>
          <c:invertIfNegative val="0"/>
          <c:dLbls>
            <c:txPr>
              <a:bodyPr/>
              <a:lstStyle/>
              <a:p>
                <a:pPr>
                  <a:defRPr sz="800"/>
                </a:pPr>
                <a:endParaRPr lang="fi-FI"/>
              </a:p>
            </c:txPr>
            <c:showLegendKey val="0"/>
            <c:showVal val="1"/>
            <c:showCatName val="0"/>
            <c:showSerName val="0"/>
            <c:showPercent val="0"/>
            <c:showBubbleSize val="0"/>
            <c:showLeaderLines val="0"/>
          </c:dLbls>
          <c:cat>
            <c:strRef>
              <c:f>Sheet1!$D$9:$D$19</c:f>
              <c:strCache>
                <c:ptCount val="11"/>
                <c:pt idx="0">
                  <c:v>Lukutaito 2000</c:v>
                </c:pt>
                <c:pt idx="1">
                  <c:v>Lukutaito 2009</c:v>
                </c:pt>
                <c:pt idx="2">
                  <c:v>Lukutaito 2012</c:v>
                </c:pt>
                <c:pt idx="4">
                  <c:v>Matematiikka 2003</c:v>
                </c:pt>
                <c:pt idx="5">
                  <c:v>Matematiikka 2009</c:v>
                </c:pt>
                <c:pt idx="6">
                  <c:v>Matematiikka 2012</c:v>
                </c:pt>
                <c:pt idx="8">
                  <c:v>Luonnontiede 2006</c:v>
                </c:pt>
                <c:pt idx="9">
                  <c:v>Luonnontiede 2009</c:v>
                </c:pt>
                <c:pt idx="10">
                  <c:v>Luonnontiede 2012</c:v>
                </c:pt>
              </c:strCache>
            </c:strRef>
          </c:cat>
          <c:val>
            <c:numRef>
              <c:f>Sheet1!$F$9:$F$19</c:f>
              <c:numCache>
                <c:formatCode>General</c:formatCode>
                <c:ptCount val="11"/>
                <c:pt idx="0">
                  <c:v>513</c:v>
                </c:pt>
                <c:pt idx="1">
                  <c:v>511</c:v>
                </c:pt>
                <c:pt idx="2">
                  <c:v>508</c:v>
                </c:pt>
                <c:pt idx="4">
                  <c:v>534</c:v>
                </c:pt>
                <c:pt idx="5">
                  <c:v>527</c:v>
                </c:pt>
                <c:pt idx="6">
                  <c:v>520</c:v>
                </c:pt>
                <c:pt idx="8">
                  <c:v>531</c:v>
                </c:pt>
                <c:pt idx="9">
                  <c:v>528</c:v>
                </c:pt>
                <c:pt idx="10">
                  <c:v>519</c:v>
                </c:pt>
              </c:numCache>
            </c:numRef>
          </c:val>
        </c:ser>
        <c:dLbls>
          <c:showLegendKey val="0"/>
          <c:showVal val="0"/>
          <c:showCatName val="0"/>
          <c:showSerName val="0"/>
          <c:showPercent val="0"/>
          <c:showBubbleSize val="0"/>
        </c:dLbls>
        <c:gapWidth val="150"/>
        <c:axId val="147834368"/>
        <c:axId val="147835904"/>
      </c:barChart>
      <c:catAx>
        <c:axId val="147834368"/>
        <c:scaling>
          <c:orientation val="maxMin"/>
        </c:scaling>
        <c:delete val="0"/>
        <c:axPos val="l"/>
        <c:majorTickMark val="out"/>
        <c:minorTickMark val="none"/>
        <c:tickLblPos val="nextTo"/>
        <c:txPr>
          <a:bodyPr/>
          <a:lstStyle/>
          <a:p>
            <a:pPr>
              <a:defRPr sz="1100"/>
            </a:pPr>
            <a:endParaRPr lang="fi-FI"/>
          </a:p>
        </c:txPr>
        <c:crossAx val="147835904"/>
        <c:crosses val="autoZero"/>
        <c:auto val="1"/>
        <c:lblAlgn val="ctr"/>
        <c:lblOffset val="100"/>
        <c:noMultiLvlLbl val="0"/>
      </c:catAx>
      <c:valAx>
        <c:axId val="147835904"/>
        <c:scaling>
          <c:orientation val="minMax"/>
        </c:scaling>
        <c:delete val="0"/>
        <c:axPos val="t"/>
        <c:majorGridlines/>
        <c:numFmt formatCode="General" sourceLinked="1"/>
        <c:majorTickMark val="out"/>
        <c:minorTickMark val="none"/>
        <c:tickLblPos val="high"/>
        <c:crossAx val="147834368"/>
        <c:crosses val="autoZero"/>
        <c:crossBetween val="between"/>
      </c:valAx>
      <c:spPr>
        <a:ln>
          <a:solidFill>
            <a:schemeClr val="accent1"/>
          </a:solidFill>
        </a:ln>
      </c:spPr>
    </c:plotArea>
    <c:legend>
      <c:legendPos val="b"/>
      <c:layout/>
      <c:overlay val="0"/>
      <c:spPr>
        <a:ln>
          <a:solidFill>
            <a:schemeClr val="tx1"/>
          </a:solidFill>
        </a:ln>
      </c:spPr>
      <c:txPr>
        <a:bodyPr/>
        <a:lstStyle/>
        <a:p>
          <a:pPr>
            <a:defRPr sz="1200"/>
          </a:pPr>
          <a:endParaRPr lang="fi-FI"/>
        </a:p>
      </c:txPr>
    </c:legend>
    <c:plotVisOnly val="1"/>
    <c:dispBlanksAs val="gap"/>
    <c:showDLblsOverMax val="0"/>
  </c:chart>
  <c:spPr>
    <a:solidFill>
      <a:schemeClr val="bg2">
        <a:lumMod val="90000"/>
        <a:alpha val="52000"/>
      </a:schemeClr>
    </a:solidFill>
    <a:ln>
      <a:solidFill>
        <a:sysClr val="windowText" lastClr="000000"/>
      </a:solid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85791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288900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412152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289220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13972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389560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39404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256051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341326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51072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7CC71-1E80-4F57-A96B-B9720DF5C7BF}" type="datetimeFigureOut">
              <a:rPr lang="fi-FI" smtClean="0"/>
              <a:pPr/>
              <a:t>16.12.2013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3B42361-2CBF-40FC-A02A-609099EBB69D}" type="slidenum">
              <a:rPr lang="fi-FI" smtClean="0"/>
              <a:pPr/>
              <a:t>‹#›</a:t>
            </a:fld>
            <a:endParaRPr lang="fi-FI"/>
          </a:p>
        </p:txBody>
      </p:sp>
    </p:spTree>
    <p:extLst>
      <p:ext uri="{BB962C8B-B14F-4D97-AF65-F5344CB8AC3E}">
        <p14:creationId xmlns:p14="http://schemas.microsoft.com/office/powerpoint/2010/main" val="384966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7CC71-1E80-4F57-A96B-B9720DF5C7BF}" type="datetimeFigureOut">
              <a:rPr lang="fi-FI" smtClean="0"/>
              <a:pPr/>
              <a:t>16.12.2013</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42361-2CBF-40FC-A02A-609099EBB69D}" type="slidenum">
              <a:rPr lang="fi-FI" smtClean="0"/>
              <a:pPr/>
              <a:t>‹#›</a:t>
            </a:fld>
            <a:endParaRPr lang="fi-FI"/>
          </a:p>
        </p:txBody>
      </p:sp>
    </p:spTree>
    <p:extLst>
      <p:ext uri="{BB962C8B-B14F-4D97-AF65-F5344CB8AC3E}">
        <p14:creationId xmlns:p14="http://schemas.microsoft.com/office/powerpoint/2010/main" val="368332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ktl.jyu.fi/ktl/pisa" TargetMode="External"/><Relationship Id="rId5" Type="http://schemas.openxmlformats.org/officeDocument/2006/relationships/hyperlink" Target="http://www.minedu.fi/pisa" TargetMode="External"/><Relationship Id="rId4" Type="http://schemas.openxmlformats.org/officeDocument/2006/relationships/hyperlink" Target="http://www.pisa.oecd.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Tree>
    <p:extLst>
      <p:ext uri="{BB962C8B-B14F-4D97-AF65-F5344CB8AC3E}">
        <p14:creationId xmlns:p14="http://schemas.microsoft.com/office/powerpoint/2010/main" val="3970121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5122" name="Picture 2" descr="E:\PISA-kalvot\O-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1898" y="2636912"/>
            <a:ext cx="4176464" cy="1938992"/>
          </a:xfrm>
          <a:prstGeom prst="rect">
            <a:avLst/>
          </a:prstGeom>
          <a:noFill/>
        </p:spPr>
        <p:txBody>
          <a:bodyPr wrap="square" rtlCol="0">
            <a:spAutoFit/>
          </a:bodyPr>
          <a:lstStyle/>
          <a:p>
            <a:pPr algn="ctr"/>
            <a:r>
              <a:rPr lang="fi-FI" sz="4000" b="1" dirty="0" smtClean="0">
                <a:solidFill>
                  <a:schemeClr val="tx2"/>
                </a:solidFill>
              </a:rPr>
              <a:t>Suomalaisnuorten osaaminen laskussa</a:t>
            </a:r>
            <a:endParaRPr lang="fi-FI" sz="4000" b="1" dirty="0">
              <a:solidFill>
                <a:schemeClr val="tx2"/>
              </a:solidFill>
            </a:endParaRPr>
          </a:p>
        </p:txBody>
      </p:sp>
    </p:spTree>
    <p:extLst>
      <p:ext uri="{BB962C8B-B14F-4D97-AF65-F5344CB8AC3E}">
        <p14:creationId xmlns:p14="http://schemas.microsoft.com/office/powerpoint/2010/main" val="2506149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6147" name="Picture 3" descr="E:\1-graafit\Mat KA 02ja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3" y="188640"/>
            <a:ext cx="8952329" cy="1939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988840"/>
            <a:ext cx="8352928" cy="3816429"/>
          </a:xfrm>
          <a:prstGeom prst="rect">
            <a:avLst/>
          </a:prstGeom>
          <a:noFill/>
        </p:spPr>
        <p:txBody>
          <a:bodyPr wrap="square" rtlCol="0">
            <a:spAutoFit/>
          </a:bodyPr>
          <a:lstStyle/>
          <a:p>
            <a:pPr marL="285750" indent="-285750">
              <a:buFont typeface="Arial" panose="020B0604020202020204" pitchFamily="34" charset="0"/>
              <a:buChar char="•"/>
            </a:pPr>
            <a:r>
              <a:rPr lang="fi-FI" sz="2200" dirty="0" smtClean="0"/>
              <a:t>Matematiikan osaamisen kansallinen keskiarvo on Suomessa laskenut vuoden 2003 arvioinnista 25 pistettä, mikä vastaa runsaan puolen kouluvuoden edistymistä</a:t>
            </a:r>
          </a:p>
          <a:p>
            <a:endParaRPr lang="fi-FI" sz="2200" dirty="0" smtClean="0"/>
          </a:p>
          <a:p>
            <a:pPr marL="285750" indent="-285750">
              <a:buFont typeface="Arial" panose="020B0604020202020204" pitchFamily="34" charset="0"/>
              <a:buChar char="•"/>
            </a:pPr>
            <a:r>
              <a:rPr lang="fi-FI" sz="2200" dirty="0" smtClean="0"/>
              <a:t>Vuoden 2003 kärkimaista Suomen keskiarvon lasku on kaikkein suurin; OECD-maiden keskiarvo on laskenut 6 pistettä</a:t>
            </a:r>
          </a:p>
          <a:p>
            <a:pPr marL="285750" indent="-285750">
              <a:buFont typeface="Arial" panose="020B0604020202020204" pitchFamily="34" charset="0"/>
              <a:buChar char="•"/>
            </a:pPr>
            <a:endParaRPr lang="fi-FI" sz="2200" dirty="0" smtClean="0"/>
          </a:p>
          <a:p>
            <a:pPr marL="285750" indent="-285750">
              <a:buFont typeface="Arial" panose="020B0604020202020204" pitchFamily="34" charset="0"/>
              <a:buChar char="•"/>
            </a:pPr>
            <a:r>
              <a:rPr lang="fi-FI" sz="2200" dirty="0" smtClean="0"/>
              <a:t>Myös useissa muissa hyvin menestyneissä maissa tason lasku on ollut suurta: Uusi-Seelanti (24 pistettä), Australia (20), Belgia (15), Alankomaat (15), Kanada (14). Ruotsissa tason lasku kaikkein suurinta (31 pistettä).</a:t>
            </a:r>
            <a:endParaRPr lang="fi-FI" sz="2200" dirty="0"/>
          </a:p>
        </p:txBody>
      </p:sp>
    </p:spTree>
    <p:extLst>
      <p:ext uri="{BB962C8B-B14F-4D97-AF65-F5344CB8AC3E}">
        <p14:creationId xmlns:p14="http://schemas.microsoft.com/office/powerpoint/2010/main" val="3305191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170" name="Picture 2" descr="E:\1-graafit\Mat suor tas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55" y="260648"/>
            <a:ext cx="8964488" cy="35982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4077072"/>
            <a:ext cx="8712968" cy="1738938"/>
          </a:xfrm>
          <a:prstGeom prst="rect">
            <a:avLst/>
          </a:prstGeom>
          <a:noFill/>
        </p:spPr>
        <p:txBody>
          <a:bodyPr wrap="square" rtlCol="0">
            <a:spAutoFit/>
          </a:bodyPr>
          <a:lstStyle/>
          <a:p>
            <a:pPr marL="285750" indent="-285750">
              <a:buFont typeface="Arial" panose="020B0604020202020204" pitchFamily="34" charset="0"/>
              <a:buChar char="•"/>
            </a:pPr>
            <a:r>
              <a:rPr lang="fi-FI" sz="2400" dirty="0" smtClean="0"/>
              <a:t>Heikkojen matematiikan osaajien määrä on </a:t>
            </a:r>
            <a:r>
              <a:rPr lang="fi-FI" sz="2400" dirty="0" smtClean="0">
                <a:solidFill>
                  <a:srgbClr val="C00000"/>
                </a:solidFill>
              </a:rPr>
              <a:t>lisääntynyt</a:t>
            </a:r>
            <a:r>
              <a:rPr lang="fi-FI" sz="2400" dirty="0" smtClean="0"/>
              <a:t> 7 prosentista 12 prosenttiin</a:t>
            </a:r>
          </a:p>
          <a:p>
            <a:r>
              <a:rPr lang="fi-FI" sz="1100" dirty="0" smtClean="0"/>
              <a:t> </a:t>
            </a:r>
            <a:endParaRPr lang="fi-FI" sz="2400" dirty="0" smtClean="0"/>
          </a:p>
          <a:p>
            <a:pPr marL="285750" indent="-285750">
              <a:buFont typeface="Arial" panose="020B0604020202020204" pitchFamily="34" charset="0"/>
              <a:buChar char="•"/>
            </a:pPr>
            <a:r>
              <a:rPr lang="fi-FI" sz="2400" dirty="0" smtClean="0"/>
              <a:t>Erinomaisten osaajien määrä on </a:t>
            </a:r>
            <a:r>
              <a:rPr lang="fi-FI" sz="2400" dirty="0" smtClean="0">
                <a:solidFill>
                  <a:srgbClr val="C00000"/>
                </a:solidFill>
              </a:rPr>
              <a:t>vähentynyt</a:t>
            </a:r>
            <a:r>
              <a:rPr lang="fi-FI" sz="2400" dirty="0" smtClean="0"/>
              <a:t>  23 prosentista 15 prosenttiin</a:t>
            </a:r>
            <a:endParaRPr lang="fi-FI" sz="2400" dirty="0"/>
          </a:p>
        </p:txBody>
      </p:sp>
    </p:spTree>
    <p:extLst>
      <p:ext uri="{BB962C8B-B14F-4D97-AF65-F5344CB8AC3E}">
        <p14:creationId xmlns:p14="http://schemas.microsoft.com/office/powerpoint/2010/main" val="3535710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2290" name="Picture 2" descr="E:\1-graafit\Mat sisalti 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93" y="476672"/>
            <a:ext cx="8964488" cy="2893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3573016"/>
            <a:ext cx="8280920" cy="1877437"/>
          </a:xfrm>
          <a:prstGeom prst="rect">
            <a:avLst/>
          </a:prstGeom>
          <a:noFill/>
        </p:spPr>
        <p:txBody>
          <a:bodyPr wrap="square" rtlCol="0">
            <a:spAutoFit/>
          </a:bodyPr>
          <a:lstStyle/>
          <a:p>
            <a:pPr marL="285750" lvl="0" indent="-285750">
              <a:buFont typeface="Arial" panose="020B0604020202020204" pitchFamily="34" charset="0"/>
              <a:buChar char="•"/>
            </a:pPr>
            <a:r>
              <a:rPr lang="fi-FI" sz="2400" dirty="0"/>
              <a:t>Matematiikan </a:t>
            </a:r>
            <a:r>
              <a:rPr lang="fi-FI" sz="2400" dirty="0" smtClean="0"/>
              <a:t>osaamisessa heikentymistä kaikilla sisältöalueilla</a:t>
            </a:r>
          </a:p>
          <a:p>
            <a:pPr lvl="0"/>
            <a:endParaRPr lang="fi-FI" sz="1200" dirty="0"/>
          </a:p>
          <a:p>
            <a:pPr marL="800100" lvl="1" indent="-342900">
              <a:buFont typeface="Wingdings" panose="05000000000000000000" pitchFamily="2" charset="2"/>
              <a:buChar char="ü"/>
            </a:pPr>
            <a:r>
              <a:rPr lang="fi-FI" sz="2400" i="1" dirty="0" smtClean="0"/>
              <a:t>Tila </a:t>
            </a:r>
            <a:r>
              <a:rPr lang="fi-FI" sz="2400" i="1" dirty="0"/>
              <a:t>ja muoto </a:t>
            </a:r>
            <a:r>
              <a:rPr lang="fi-FI" sz="2400" dirty="0"/>
              <a:t>-alueella heikentymistä peräti 32 </a:t>
            </a:r>
            <a:r>
              <a:rPr lang="fi-FI" sz="2400" dirty="0" smtClean="0"/>
              <a:t>pistettä</a:t>
            </a:r>
          </a:p>
          <a:p>
            <a:pPr lvl="1"/>
            <a:endParaRPr lang="fi-FI" sz="1200" dirty="0" smtClean="0"/>
          </a:p>
          <a:p>
            <a:pPr marL="800100" lvl="1" indent="-342900">
              <a:buFont typeface="Wingdings" panose="05000000000000000000" pitchFamily="2" charset="2"/>
              <a:buChar char="ü"/>
            </a:pPr>
            <a:r>
              <a:rPr lang="fi-FI" sz="2400" dirty="0" smtClean="0"/>
              <a:t>Muilla </a:t>
            </a:r>
            <a:r>
              <a:rPr lang="fi-FI" sz="2400" dirty="0"/>
              <a:t>sisältöalueilla 22­-26 pistettä</a:t>
            </a:r>
          </a:p>
          <a:p>
            <a:pPr marL="285750" indent="-285750">
              <a:buFont typeface="Arial" panose="020B0604020202020204" pitchFamily="34" charset="0"/>
              <a:buChar char="•"/>
            </a:pPr>
            <a:endParaRPr lang="fi-FI" sz="2000" dirty="0"/>
          </a:p>
        </p:txBody>
      </p:sp>
    </p:spTree>
    <p:extLst>
      <p:ext uri="{BB962C8B-B14F-4D97-AF65-F5344CB8AC3E}">
        <p14:creationId xmlns:p14="http://schemas.microsoft.com/office/powerpoint/2010/main" val="110297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194" name="Picture 2" descr="E:\1-graafit\Luku 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856" y="317558"/>
            <a:ext cx="8880321" cy="205974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1-graafit\Luon K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154" y="2132856"/>
            <a:ext cx="8892480" cy="2062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216634"/>
            <a:ext cx="8568952" cy="1569660"/>
          </a:xfrm>
          <a:prstGeom prst="rect">
            <a:avLst/>
          </a:prstGeom>
          <a:noFill/>
        </p:spPr>
        <p:txBody>
          <a:bodyPr wrap="square" rtlCol="0">
            <a:spAutoFit/>
          </a:bodyPr>
          <a:lstStyle/>
          <a:p>
            <a:pPr marL="285750" indent="-285750">
              <a:buFont typeface="Arial" panose="020B0604020202020204" pitchFamily="34" charset="0"/>
              <a:buChar char="•"/>
            </a:pPr>
            <a:r>
              <a:rPr lang="fi-FI" sz="2400" dirty="0" smtClean="0"/>
              <a:t>Lukutaidon taso on laskenut 22 pistettä vuodesta 2000</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smtClean="0"/>
              <a:t>Luonnontieteiden osaamisen taso on laskenut 18 pistettä vuodesta 2006</a:t>
            </a:r>
            <a:endParaRPr lang="fi-FI" sz="2400" dirty="0"/>
          </a:p>
        </p:txBody>
      </p:sp>
    </p:spTree>
    <p:extLst>
      <p:ext uri="{BB962C8B-B14F-4D97-AF65-F5344CB8AC3E}">
        <p14:creationId xmlns:p14="http://schemas.microsoft.com/office/powerpoint/2010/main" val="188869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0242" name="Picture 2" descr="E:\PISA-kalvot\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577" y="980728"/>
            <a:ext cx="4447156" cy="1446550"/>
          </a:xfrm>
          <a:prstGeom prst="rect">
            <a:avLst/>
          </a:prstGeom>
          <a:noFill/>
        </p:spPr>
        <p:txBody>
          <a:bodyPr wrap="square" rtlCol="0">
            <a:spAutoFit/>
          </a:bodyPr>
          <a:lstStyle/>
          <a:p>
            <a:pPr algn="ctr"/>
            <a:r>
              <a:rPr lang="fi-FI" sz="4400" b="1" dirty="0" smtClean="0">
                <a:solidFill>
                  <a:schemeClr val="tx2"/>
                </a:solidFill>
              </a:rPr>
              <a:t>Koulutuksen </a:t>
            </a:r>
          </a:p>
          <a:p>
            <a:pPr algn="ctr"/>
            <a:r>
              <a:rPr lang="fi-FI" sz="4400" b="1" dirty="0" smtClean="0">
                <a:solidFill>
                  <a:schemeClr val="tx2"/>
                </a:solidFill>
              </a:rPr>
              <a:t>tasa-arvo</a:t>
            </a:r>
            <a:endParaRPr lang="fi-FI" sz="4400" b="1" dirty="0">
              <a:solidFill>
                <a:schemeClr val="tx2"/>
              </a:solidFill>
            </a:endParaRPr>
          </a:p>
        </p:txBody>
      </p:sp>
    </p:spTree>
    <p:extLst>
      <p:ext uri="{BB962C8B-B14F-4D97-AF65-F5344CB8AC3E}">
        <p14:creationId xmlns:p14="http://schemas.microsoft.com/office/powerpoint/2010/main" val="340344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a:ln>
            <a:noFill/>
          </a:ln>
        </p:spPr>
      </p:pic>
      <p:pic>
        <p:nvPicPr>
          <p:cNvPr id="9" name="3E73F7C5-8183-4F3B-B2A6-38258DDBD964" descr="41C5DC80-407E-4ED5-A964-C471A4D13972@elisa-laajakai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0"/>
            <a:ext cx="4970860" cy="665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251520" y="5422364"/>
            <a:ext cx="792088"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5438404" y="1124744"/>
            <a:ext cx="3598092" cy="3170099"/>
          </a:xfrm>
          <a:prstGeom prst="rect">
            <a:avLst/>
          </a:prstGeom>
          <a:noFill/>
        </p:spPr>
        <p:txBody>
          <a:bodyPr wrap="square" rtlCol="0">
            <a:spAutoFit/>
          </a:bodyPr>
          <a:lstStyle/>
          <a:p>
            <a:pPr marL="182563" indent="-182563">
              <a:buFont typeface="Arial" panose="020B0604020202020204" pitchFamily="34" charset="0"/>
              <a:buChar char="•"/>
            </a:pPr>
            <a:r>
              <a:rPr lang="fi-FI" sz="2000" dirty="0" smtClean="0"/>
              <a:t>Ensimmäistä kertaa tytöt pärjäsivät matematiikassa paremmin kuin pojat, ero 3 pistettä</a:t>
            </a:r>
          </a:p>
          <a:p>
            <a:pPr marL="182563" indent="-182563">
              <a:buFont typeface="Arial" panose="020B0604020202020204" pitchFamily="34" charset="0"/>
              <a:buChar char="•"/>
            </a:pPr>
            <a:r>
              <a:rPr lang="fi-FI" sz="2000" dirty="0" smtClean="0"/>
              <a:t>Vuodesta 2003 muutos tyttöjen ja poikien osaamisessa on ollut 10 pistettä tyttöjen eduksi </a:t>
            </a:r>
          </a:p>
          <a:p>
            <a:pPr marL="182563" indent="-182563">
              <a:buFont typeface="Arial" panose="020B0604020202020204" pitchFamily="34" charset="0"/>
              <a:buChar char="•"/>
            </a:pPr>
            <a:r>
              <a:rPr lang="fi-FI" sz="2000" dirty="0"/>
              <a:t>V</a:t>
            </a:r>
            <a:r>
              <a:rPr lang="fi-FI" sz="2000" dirty="0" smtClean="0"/>
              <a:t>uonna 2003 ero oli 7 pistettä poikien eduksi</a:t>
            </a:r>
          </a:p>
        </p:txBody>
      </p:sp>
    </p:spTree>
    <p:extLst>
      <p:ext uri="{BB962C8B-B14F-4D97-AF65-F5344CB8AC3E}">
        <p14:creationId xmlns:p14="http://schemas.microsoft.com/office/powerpoint/2010/main" val="317091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4338" name="Picture 2" descr="E:\1-graafit\TP suoritust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16632"/>
            <a:ext cx="8406681" cy="592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3314" name="0AAFBD45-6962-4012-B5AA-B67A1F596B0E" descr="21193467-1E62-4ED4-A4A6-2159AAA6A790@elisa-laajakai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79" y="116632"/>
            <a:ext cx="8160240" cy="49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3568" y="5034535"/>
            <a:ext cx="7848872" cy="830997"/>
          </a:xfrm>
          <a:prstGeom prst="rect">
            <a:avLst/>
          </a:prstGeom>
          <a:noFill/>
        </p:spPr>
        <p:txBody>
          <a:bodyPr wrap="square" rtlCol="0">
            <a:spAutoFit/>
          </a:bodyPr>
          <a:lstStyle/>
          <a:p>
            <a:pPr marL="342900" indent="-342900">
              <a:buFont typeface="Arial" panose="020B0604020202020204" pitchFamily="34" charset="0"/>
              <a:buChar char="•"/>
            </a:pPr>
            <a:r>
              <a:rPr lang="fi-FI" sz="2400" dirty="0" smtClean="0"/>
              <a:t>Tytöt parempia kaikilla muilla sisältöalueilla paitsi alueella </a:t>
            </a:r>
            <a:r>
              <a:rPr lang="fi-FI" sz="2400" i="1" dirty="0" smtClean="0"/>
              <a:t>muutos ja yhteydet. </a:t>
            </a:r>
            <a:r>
              <a:rPr lang="fi-FI" sz="2400" dirty="0" smtClean="0"/>
              <a:t>Selkeä muutos vuodesta 2003.</a:t>
            </a:r>
            <a:endParaRPr lang="fi-FI" sz="2400" dirty="0"/>
          </a:p>
        </p:txBody>
      </p:sp>
    </p:spTree>
    <p:extLst>
      <p:ext uri="{BB962C8B-B14F-4D97-AF65-F5344CB8AC3E}">
        <p14:creationId xmlns:p14="http://schemas.microsoft.com/office/powerpoint/2010/main" val="1208861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4" name="TextBox 3"/>
          <p:cNvSpPr txBox="1"/>
          <p:nvPr/>
        </p:nvSpPr>
        <p:spPr>
          <a:xfrm>
            <a:off x="611560" y="764704"/>
            <a:ext cx="7848872" cy="4770537"/>
          </a:xfrm>
          <a:prstGeom prst="rect">
            <a:avLst/>
          </a:prstGeom>
          <a:noFill/>
        </p:spPr>
        <p:txBody>
          <a:bodyPr wrap="square" rtlCol="0">
            <a:spAutoFit/>
          </a:bodyPr>
          <a:lstStyle/>
          <a:p>
            <a:pPr algn="ctr"/>
            <a:r>
              <a:rPr lang="fi-FI" sz="2800" b="1" dirty="0">
                <a:solidFill>
                  <a:schemeClr val="tx2"/>
                </a:solidFill>
              </a:rPr>
              <a:t>Lukutaito ja </a:t>
            </a:r>
            <a:r>
              <a:rPr lang="fi-FI" sz="2800" b="1" dirty="0" smtClean="0">
                <a:solidFill>
                  <a:schemeClr val="tx2"/>
                </a:solidFill>
              </a:rPr>
              <a:t>luonnontieteet</a:t>
            </a:r>
          </a:p>
          <a:p>
            <a:endParaRPr lang="fi-FI" dirty="0" smtClean="0">
              <a:solidFill>
                <a:schemeClr val="tx2"/>
              </a:solidFill>
            </a:endParaRPr>
          </a:p>
          <a:p>
            <a:pPr marL="285750" lvl="0" indent="-285750">
              <a:buFont typeface="Arial" panose="020B0604020202020204" pitchFamily="34" charset="0"/>
              <a:buChar char="•"/>
            </a:pPr>
            <a:r>
              <a:rPr lang="fi-FI" sz="2400" dirty="0" smtClean="0"/>
              <a:t>Suomessa </a:t>
            </a:r>
            <a:r>
              <a:rPr lang="fi-FI" sz="2400" dirty="0"/>
              <a:t>tyttöjen (556) ja poikien (494) välinen ero lukutaidossa oli kaikista maista viidenneksi ja OECD-maista kaikkein suurin: ero oli peräti 62 pistettä eli noin puolentoista kouluvuoden verran</a:t>
            </a:r>
          </a:p>
          <a:p>
            <a:pPr lvl="0"/>
            <a:endParaRPr lang="fi-FI" sz="2400" dirty="0" smtClean="0"/>
          </a:p>
          <a:p>
            <a:pPr marL="285750" lvl="0" indent="-285750">
              <a:buFont typeface="Arial" panose="020B0604020202020204" pitchFamily="34" charset="0"/>
              <a:buChar char="•"/>
            </a:pPr>
            <a:r>
              <a:rPr lang="fi-FI" sz="2400" dirty="0" smtClean="0"/>
              <a:t>Lukutaidossa </a:t>
            </a:r>
            <a:r>
              <a:rPr lang="fi-FI" sz="2400" dirty="0"/>
              <a:t>ero on kasvanut 11 pistettä vuodesta 2000 </a:t>
            </a:r>
          </a:p>
          <a:p>
            <a:pPr lvl="0"/>
            <a:endParaRPr lang="fi-FI" sz="2400" dirty="0" smtClean="0"/>
          </a:p>
          <a:p>
            <a:pPr marL="285750" lvl="0" indent="-285750">
              <a:buFont typeface="Arial" panose="020B0604020202020204" pitchFamily="34" charset="0"/>
              <a:buChar char="•"/>
            </a:pPr>
            <a:r>
              <a:rPr lang="fi-FI" sz="2400" dirty="0" smtClean="0"/>
              <a:t>Luonnontieteiden </a:t>
            </a:r>
            <a:r>
              <a:rPr lang="fi-FI" sz="2400" dirty="0"/>
              <a:t>osaamisessa tyttöjen ja poikien välinen ero oli 16 pistettä tyttöjen eduksi, kun se vuonna 2006 oli   </a:t>
            </a:r>
            <a:r>
              <a:rPr lang="fi-FI" sz="2400" dirty="0" smtClean="0"/>
              <a:t>3 pistettä</a:t>
            </a:r>
            <a:endParaRPr lang="fi-FI" sz="2400" dirty="0"/>
          </a:p>
          <a:p>
            <a:endParaRPr lang="fi-FI" dirty="0"/>
          </a:p>
        </p:txBody>
      </p:sp>
    </p:spTree>
    <p:extLst>
      <p:ext uri="{BB962C8B-B14F-4D97-AF65-F5344CB8AC3E}">
        <p14:creationId xmlns:p14="http://schemas.microsoft.com/office/powerpoint/2010/main" val="2794629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9218" name="Picture 2" descr="E:\PISA-kalvot\O-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221088"/>
            <a:ext cx="4392488" cy="1785104"/>
          </a:xfrm>
          <a:prstGeom prst="rect">
            <a:avLst/>
          </a:prstGeom>
          <a:noFill/>
        </p:spPr>
        <p:txBody>
          <a:bodyPr wrap="square" rtlCol="0">
            <a:spAutoFit/>
          </a:bodyPr>
          <a:lstStyle/>
          <a:p>
            <a:r>
              <a:rPr lang="fi-FI" sz="3000" b="1" dirty="0" smtClean="0">
                <a:solidFill>
                  <a:schemeClr val="tx2"/>
                </a:solidFill>
              </a:rPr>
              <a:t>PISA 2012   ENSITULOKSIA</a:t>
            </a:r>
          </a:p>
          <a:p>
            <a:pPr algn="ctr"/>
            <a:r>
              <a:rPr lang="fi-FI" sz="2000" b="1" dirty="0" smtClean="0">
                <a:solidFill>
                  <a:schemeClr val="tx1">
                    <a:lumMod val="75000"/>
                    <a:lumOff val="25000"/>
                  </a:schemeClr>
                </a:solidFill>
              </a:rPr>
              <a:t>Pekka Kupari</a:t>
            </a:r>
          </a:p>
          <a:p>
            <a:pPr algn="ctr"/>
            <a:r>
              <a:rPr lang="fi-FI" sz="2000" b="1" dirty="0" smtClean="0">
                <a:solidFill>
                  <a:schemeClr val="tx1">
                    <a:lumMod val="75000"/>
                    <a:lumOff val="25000"/>
                  </a:schemeClr>
                </a:solidFill>
              </a:rPr>
              <a:t>Jouni Välijärvi</a:t>
            </a:r>
          </a:p>
          <a:p>
            <a:pPr algn="ctr"/>
            <a:r>
              <a:rPr lang="fi-FI" sz="2000" b="1" dirty="0" smtClean="0">
                <a:solidFill>
                  <a:schemeClr val="tx1">
                    <a:lumMod val="75000"/>
                    <a:lumOff val="25000"/>
                  </a:schemeClr>
                </a:solidFill>
              </a:rPr>
              <a:t>Koulutuksen tutkimuslaitos </a:t>
            </a:r>
          </a:p>
          <a:p>
            <a:pPr algn="ctr"/>
            <a:r>
              <a:rPr lang="fi-FI" sz="2000" b="1" dirty="0" smtClean="0">
                <a:solidFill>
                  <a:schemeClr val="tx1">
                    <a:lumMod val="75000"/>
                    <a:lumOff val="25000"/>
                  </a:schemeClr>
                </a:solidFill>
              </a:rPr>
              <a:t>Jyväskylän yliopisto</a:t>
            </a:r>
            <a:endParaRPr lang="fi-FI" sz="2000" b="1" dirty="0">
              <a:solidFill>
                <a:schemeClr val="tx1">
                  <a:lumMod val="75000"/>
                  <a:lumOff val="25000"/>
                </a:schemeClr>
              </a:solidFill>
            </a:endParaRPr>
          </a:p>
        </p:txBody>
      </p:sp>
    </p:spTree>
    <p:extLst>
      <p:ext uri="{BB962C8B-B14F-4D97-AF65-F5344CB8AC3E}">
        <p14:creationId xmlns:p14="http://schemas.microsoft.com/office/powerpoint/2010/main" val="970605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5362" name="Picture 2" descr="E:\PISA-kalvot\O-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077072"/>
            <a:ext cx="4320480" cy="2062103"/>
          </a:xfrm>
          <a:prstGeom prst="rect">
            <a:avLst/>
          </a:prstGeom>
          <a:noFill/>
        </p:spPr>
        <p:txBody>
          <a:bodyPr wrap="square" rtlCol="0">
            <a:spAutoFit/>
          </a:bodyPr>
          <a:lstStyle/>
          <a:p>
            <a:pPr algn="ctr"/>
            <a:r>
              <a:rPr lang="fi-FI" sz="3200" b="1" dirty="0" smtClean="0">
                <a:solidFill>
                  <a:schemeClr val="tx2"/>
                </a:solidFill>
              </a:rPr>
              <a:t>Motivaation ja asenteiden tärkeys matematiikan opiskelussa</a:t>
            </a:r>
            <a:endParaRPr lang="fi-FI" sz="3200" b="1" dirty="0">
              <a:solidFill>
                <a:schemeClr val="tx2"/>
              </a:solidFill>
            </a:endParaRPr>
          </a:p>
        </p:txBody>
      </p:sp>
    </p:spTree>
    <p:extLst>
      <p:ext uri="{BB962C8B-B14F-4D97-AF65-F5344CB8AC3E}">
        <p14:creationId xmlns:p14="http://schemas.microsoft.com/office/powerpoint/2010/main" val="423328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7411" name="441E905E-2E4F-4B47-957C-8C95BE0E286A" descr="11097D51-DA7F-409D-B4C8-0CF6DCCB3E11@elisa-laajakai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24" y="-13762"/>
            <a:ext cx="5077805" cy="679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76056" y="476672"/>
            <a:ext cx="3960439" cy="5016758"/>
          </a:xfrm>
          <a:prstGeom prst="rect">
            <a:avLst/>
          </a:prstGeom>
          <a:noFill/>
        </p:spPr>
        <p:txBody>
          <a:bodyPr wrap="square" rtlCol="0">
            <a:spAutoFit/>
          </a:bodyPr>
          <a:lstStyle/>
          <a:p>
            <a:pPr marL="180975" indent="-180975">
              <a:buFont typeface="Arial" panose="020B0604020202020204" pitchFamily="34" charset="0"/>
              <a:buChar char="•"/>
            </a:pPr>
            <a:r>
              <a:rPr lang="fi-FI" sz="2000" dirty="0" smtClean="0"/>
              <a:t>Suomessa poikien matematiikan minäkäsitys oli selvästi tyttöjen minäkäsitystä vahvempi ja ero minäkäsityksessä oli OECD-maiden keskiarvoa suurempi</a:t>
            </a:r>
          </a:p>
          <a:p>
            <a:endParaRPr lang="fi-FI" sz="2000" dirty="0" smtClean="0"/>
          </a:p>
          <a:p>
            <a:pPr marL="180975" indent="-180975">
              <a:buFont typeface="Arial" panose="020B0604020202020204" pitchFamily="34" charset="0"/>
              <a:buChar char="•"/>
            </a:pPr>
            <a:r>
              <a:rPr lang="fi-FI" sz="2000" dirty="0" smtClean="0"/>
              <a:t>Tulos on hyvin samanlainen kuin TIMSS 2011 –tutkimuksessa</a:t>
            </a:r>
          </a:p>
          <a:p>
            <a:pPr marL="180975" indent="-180975">
              <a:buFont typeface="Arial" panose="020B0604020202020204" pitchFamily="34" charset="0"/>
              <a:buChar char="•"/>
            </a:pPr>
            <a:endParaRPr lang="fi-FI" sz="2000" dirty="0"/>
          </a:p>
          <a:p>
            <a:pPr marL="180975" indent="-180975">
              <a:buFont typeface="Arial" panose="020B0604020202020204" pitchFamily="34" charset="0"/>
              <a:buChar char="•"/>
            </a:pPr>
            <a:r>
              <a:rPr lang="fi-FI" sz="2000" dirty="0" smtClean="0"/>
              <a:t>Kun oppilaat jaettiin matematiikan minäkäsityksen perusteella neljään ryhmään, niin alimman ja ylimmän neljänneksen suorituskeskiarvojen ero oli peräti 119 pistettä (vastaa noin kolmen kouluvuoden edistystä)</a:t>
            </a:r>
            <a:endParaRPr lang="fi-FI" sz="2000" dirty="0"/>
          </a:p>
        </p:txBody>
      </p:sp>
    </p:spTree>
    <p:extLst>
      <p:ext uri="{BB962C8B-B14F-4D97-AF65-F5344CB8AC3E}">
        <p14:creationId xmlns:p14="http://schemas.microsoft.com/office/powerpoint/2010/main" val="514645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8434" name="Picture 2" descr="E:\1-graafit\Asen mot sos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59" y="116632"/>
            <a:ext cx="8892480" cy="3675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3792499"/>
            <a:ext cx="8568952" cy="2046714"/>
          </a:xfrm>
          <a:prstGeom prst="rect">
            <a:avLst/>
          </a:prstGeom>
          <a:noFill/>
        </p:spPr>
        <p:txBody>
          <a:bodyPr wrap="square" rtlCol="0">
            <a:spAutoFit/>
          </a:bodyPr>
          <a:lstStyle/>
          <a:p>
            <a:pPr marL="285750" lvl="0" indent="-285750">
              <a:buFont typeface="Arial" panose="020B0604020202020204" pitchFamily="34" charset="0"/>
              <a:buChar char="•"/>
            </a:pPr>
            <a:r>
              <a:rPr lang="fi-FI" sz="2400" dirty="0" smtClean="0"/>
              <a:t>PISA 2012 -arvioinnin motivaatio- </a:t>
            </a:r>
            <a:r>
              <a:rPr lang="fi-FI" sz="2400" dirty="0"/>
              <a:t>ja asennetekijät ovat Suomessa erittäin vahvoja matematiikan osaamisen selittäjiä</a:t>
            </a:r>
            <a:r>
              <a:rPr lang="fi-FI" sz="2400" dirty="0" smtClean="0"/>
              <a:t>.</a:t>
            </a:r>
          </a:p>
          <a:p>
            <a:pPr lvl="0"/>
            <a:endParaRPr lang="fi-FI" sz="1100" dirty="0" smtClean="0"/>
          </a:p>
          <a:p>
            <a:pPr marL="285750" lvl="0" indent="-285750">
              <a:buFont typeface="Arial" panose="020B0604020202020204" pitchFamily="34" charset="0"/>
              <a:buChar char="•"/>
            </a:pPr>
            <a:r>
              <a:rPr lang="fi-FI" sz="2400" dirty="0" smtClean="0"/>
              <a:t>Ne </a:t>
            </a:r>
            <a:r>
              <a:rPr lang="fi-FI" sz="2400" dirty="0"/>
              <a:t>selittävät oppilaiden matematiikan suoritusten vaihtelusta Suomessa selvästi enemmän kuin OECD-maissa keskimäärin.</a:t>
            </a:r>
          </a:p>
          <a:p>
            <a:pPr marL="285750" indent="-285750">
              <a:buFont typeface="Arial" panose="020B0604020202020204" pitchFamily="34" charset="0"/>
              <a:buChar char="•"/>
            </a:pPr>
            <a:endParaRPr lang="fi-FI" sz="2000" dirty="0"/>
          </a:p>
        </p:txBody>
      </p:sp>
    </p:spTree>
    <p:extLst>
      <p:ext uri="{BB962C8B-B14F-4D97-AF65-F5344CB8AC3E}">
        <p14:creationId xmlns:p14="http://schemas.microsoft.com/office/powerpoint/2010/main" val="158699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8" name="Picture 4"/>
          <p:cNvPicPr>
            <a:picLocks noChangeAspect="1" noChangeArrowheads="1"/>
          </p:cNvPicPr>
          <p:nvPr/>
        </p:nvPicPr>
        <p:blipFill>
          <a:blip r:embed="rId2" cstate="print"/>
          <a:srcRect/>
          <a:stretch>
            <a:fillRect/>
          </a:stretch>
        </p:blipFill>
        <p:spPr bwMode="auto">
          <a:xfrm>
            <a:off x="144463" y="144463"/>
            <a:ext cx="9144000" cy="6877050"/>
          </a:xfrm>
          <a:prstGeom prst="rect">
            <a:avLst/>
          </a:prstGeom>
          <a:noFill/>
          <a:ln w="9525">
            <a:noFill/>
            <a:miter lim="800000"/>
            <a:headEnd/>
            <a:tailEnd/>
          </a:ln>
          <a:effectLst/>
        </p:spPr>
      </p:pic>
      <p:sp>
        <p:nvSpPr>
          <p:cNvPr id="7" name="Tekstikehys 6"/>
          <p:cNvSpPr txBox="1"/>
          <p:nvPr/>
        </p:nvSpPr>
        <p:spPr>
          <a:xfrm>
            <a:off x="323528" y="4581128"/>
            <a:ext cx="4032448" cy="1200329"/>
          </a:xfrm>
          <a:prstGeom prst="rect">
            <a:avLst/>
          </a:prstGeom>
          <a:noFill/>
        </p:spPr>
        <p:txBody>
          <a:bodyPr wrap="square" rtlCol="0">
            <a:spAutoFit/>
          </a:bodyPr>
          <a:lstStyle/>
          <a:p>
            <a:pPr algn="ctr"/>
            <a:r>
              <a:rPr lang="fi-FI" sz="3600" b="1" dirty="0" smtClean="0">
                <a:solidFill>
                  <a:schemeClr val="tx2"/>
                </a:solidFill>
              </a:rPr>
              <a:t>Miten taustat vaikuttavat?</a:t>
            </a:r>
            <a:endParaRPr lang="fi-FI" sz="3600" b="1"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3978" y="260648"/>
            <a:ext cx="8256043" cy="523220"/>
          </a:xfrm>
          <a:prstGeom prst="rect">
            <a:avLst/>
          </a:prstGeom>
          <a:noFill/>
        </p:spPr>
        <p:txBody>
          <a:bodyPr wrap="none" rtlCol="0">
            <a:spAutoFit/>
          </a:bodyPr>
          <a:lstStyle/>
          <a:p>
            <a:pPr algn="ctr"/>
            <a:r>
              <a:rPr lang="fi-FI" sz="2800" b="1" dirty="0" smtClean="0">
                <a:solidFill>
                  <a:schemeClr val="tx2">
                    <a:lumMod val="75000"/>
                  </a:schemeClr>
                </a:solidFill>
              </a:rPr>
              <a:t>Sosiaalisen taustan ja matematiikan osaamisen yhteys</a:t>
            </a:r>
            <a:endParaRPr lang="fi-FI" sz="2800" b="1" dirty="0">
              <a:solidFill>
                <a:schemeClr val="tx2">
                  <a:lumMod val="75000"/>
                </a:schemeClr>
              </a:solidFill>
            </a:endParaRPr>
          </a:p>
        </p:txBody>
      </p:sp>
      <p:sp>
        <p:nvSpPr>
          <p:cNvPr id="5" name="TextBox 3"/>
          <p:cNvSpPr txBox="1"/>
          <p:nvPr/>
        </p:nvSpPr>
        <p:spPr>
          <a:xfrm>
            <a:off x="6804248" y="1022479"/>
            <a:ext cx="2232248" cy="4832092"/>
          </a:xfrm>
          <a:prstGeom prst="rect">
            <a:avLst/>
          </a:prstGeom>
          <a:noFill/>
        </p:spPr>
        <p:txBody>
          <a:bodyPr wrap="square" rtlCol="0">
            <a:spAutoFit/>
          </a:bodyPr>
          <a:lstStyle/>
          <a:p>
            <a:pPr marL="285750" lvl="0" indent="-285750">
              <a:buFont typeface="Arial" panose="020B0604020202020204" pitchFamily="34" charset="0"/>
              <a:buChar char="•"/>
            </a:pPr>
            <a:r>
              <a:rPr lang="fi-FI" sz="2400" dirty="0" smtClean="0"/>
              <a:t>Kotitaustan vaikutus edelleen maiden pienimpiä.</a:t>
            </a:r>
          </a:p>
          <a:p>
            <a:pPr marL="285750" lvl="0" indent="-285750">
              <a:buFont typeface="Arial" panose="020B0604020202020204" pitchFamily="34" charset="0"/>
              <a:buChar char="•"/>
            </a:pPr>
            <a:endParaRPr lang="fi-FI" sz="2400" dirty="0" smtClean="0"/>
          </a:p>
          <a:p>
            <a:pPr marL="285750" lvl="0" indent="-285750">
              <a:buFont typeface="Arial" panose="020B0604020202020204" pitchFamily="34" charset="0"/>
              <a:buChar char="•"/>
            </a:pPr>
            <a:r>
              <a:rPr lang="fi-FI" sz="2400" dirty="0" smtClean="0"/>
              <a:t>Vaikutus kuitenkin voimistunut selvästi vuodesta 2003.</a:t>
            </a:r>
          </a:p>
          <a:p>
            <a:pPr marL="285750" lvl="0" indent="-285750"/>
            <a:endParaRPr lang="fi-FI" sz="2000" dirty="0"/>
          </a:p>
        </p:txBody>
      </p:sp>
      <p:graphicFrame>
        <p:nvGraphicFramePr>
          <p:cNvPr id="6" name="Chart 5"/>
          <p:cNvGraphicFramePr>
            <a:graphicFrameLocks/>
          </p:cNvGraphicFramePr>
          <p:nvPr>
            <p:extLst>
              <p:ext uri="{D42A27DB-BD31-4B8C-83A1-F6EECF244321}">
                <p14:modId xmlns:p14="http://schemas.microsoft.com/office/powerpoint/2010/main" val="2107482783"/>
              </p:ext>
            </p:extLst>
          </p:nvPr>
        </p:nvGraphicFramePr>
        <p:xfrm>
          <a:off x="179512" y="1022673"/>
          <a:ext cx="6552728" cy="4638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701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5229200"/>
            <a:ext cx="8568952" cy="1000274"/>
          </a:xfrm>
          <a:prstGeom prst="rect">
            <a:avLst/>
          </a:prstGeom>
          <a:noFill/>
        </p:spPr>
        <p:txBody>
          <a:bodyPr wrap="square" rtlCol="0">
            <a:spAutoFit/>
          </a:bodyPr>
          <a:lstStyle/>
          <a:p>
            <a:pPr marL="285750" lvl="0" indent="-285750">
              <a:buFont typeface="Arial" panose="020B0604020202020204" pitchFamily="34" charset="0"/>
              <a:buChar char="•"/>
            </a:pPr>
            <a:r>
              <a:rPr lang="fi-FI" sz="2400" dirty="0" smtClean="0"/>
              <a:t>Erot syntyperäisten ja 1. sukupolven maahanmuuttajaoppilaiden välillä erittäin suuret.</a:t>
            </a:r>
          </a:p>
          <a:p>
            <a:pPr lvl="0"/>
            <a:endParaRPr lang="fi-FI" sz="1100" dirty="0" smtClean="0"/>
          </a:p>
        </p:txBody>
      </p:sp>
      <p:pic>
        <p:nvPicPr>
          <p:cNvPr id="1026" name="Picture 2" descr="E:\PISA-kuvi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16" y="250940"/>
            <a:ext cx="7666167" cy="494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11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E:\PISA2012\Kuviot\Iso-vaihtelu osuus.jpg"/>
          <p:cNvPicPr>
            <a:picLocks noChangeAspect="1" noChangeArrowheads="1"/>
          </p:cNvPicPr>
          <p:nvPr/>
        </p:nvPicPr>
        <p:blipFill>
          <a:blip r:embed="rId3" cstate="print"/>
          <a:srcRect/>
          <a:stretch>
            <a:fillRect/>
          </a:stretch>
        </p:blipFill>
        <p:spPr bwMode="auto">
          <a:xfrm>
            <a:off x="0" y="0"/>
            <a:ext cx="6804248" cy="6165303"/>
          </a:xfrm>
          <a:prstGeom prst="rect">
            <a:avLst/>
          </a:prstGeom>
          <a:noFill/>
        </p:spPr>
      </p:pic>
      <p:sp>
        <p:nvSpPr>
          <p:cNvPr id="5" name="TextBox 3"/>
          <p:cNvSpPr txBox="1"/>
          <p:nvPr/>
        </p:nvSpPr>
        <p:spPr>
          <a:xfrm>
            <a:off x="6588224" y="260648"/>
            <a:ext cx="2376264" cy="5370701"/>
          </a:xfrm>
          <a:prstGeom prst="rect">
            <a:avLst/>
          </a:prstGeom>
          <a:noFill/>
        </p:spPr>
        <p:txBody>
          <a:bodyPr wrap="square" rtlCol="0">
            <a:spAutoFit/>
          </a:bodyPr>
          <a:lstStyle/>
          <a:p>
            <a:pPr marL="285750" lvl="0" indent="-285750">
              <a:buFont typeface="Arial" panose="020B0604020202020204" pitchFamily="34" charset="0"/>
              <a:buChar char="•"/>
            </a:pPr>
            <a:r>
              <a:rPr lang="fi-FI" sz="2400" dirty="0" smtClean="0"/>
              <a:t>Koulujen väliset erot pieniä.</a:t>
            </a:r>
          </a:p>
          <a:p>
            <a:pPr marL="285750" lvl="0" indent="-285750">
              <a:buFont typeface="Arial" panose="020B0604020202020204" pitchFamily="34" charset="0"/>
              <a:buChar char="•"/>
            </a:pPr>
            <a:endParaRPr lang="fi-FI" sz="2400" dirty="0" smtClean="0"/>
          </a:p>
          <a:p>
            <a:pPr marL="285750" lvl="0" indent="-285750">
              <a:buFont typeface="Arial" panose="020B0604020202020204" pitchFamily="34" charset="0"/>
              <a:buChar char="•"/>
            </a:pPr>
            <a:r>
              <a:rPr lang="fi-FI" sz="2400" dirty="0" smtClean="0"/>
              <a:t>Erot hieman kasvaneet vuoteen 2003 verrattuna.</a:t>
            </a:r>
          </a:p>
          <a:p>
            <a:pPr lvl="0"/>
            <a:endParaRPr lang="fi-FI" sz="1100" dirty="0" smtClean="0"/>
          </a:p>
          <a:p>
            <a:pPr marL="285750" lvl="0" indent="-285750">
              <a:buFont typeface="Arial" panose="020B0604020202020204" pitchFamily="34" charset="0"/>
              <a:buChar char="•"/>
            </a:pPr>
            <a:r>
              <a:rPr lang="fi-FI" sz="2400" dirty="0" smtClean="0"/>
              <a:t>Heikosti menestyvien koulujen määrä kasvanut.</a:t>
            </a:r>
            <a:endParaRPr lang="fi-FI" sz="2400" dirty="0"/>
          </a:p>
          <a:p>
            <a:pPr marL="285750" indent="-285750">
              <a:buFont typeface="Arial" panose="020B0604020202020204" pitchFamily="34" charset="0"/>
              <a:buChar char="•"/>
            </a:pPr>
            <a:endParaRPr lang="fi-FI"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PISA2012\Kuviot\TP osaaminen alueittain.jpg"/>
          <p:cNvPicPr>
            <a:picLocks noChangeAspect="1" noChangeArrowheads="1"/>
          </p:cNvPicPr>
          <p:nvPr/>
        </p:nvPicPr>
        <p:blipFill>
          <a:blip r:embed="rId3" cstate="print"/>
          <a:srcRect/>
          <a:stretch>
            <a:fillRect/>
          </a:stretch>
        </p:blipFill>
        <p:spPr bwMode="auto">
          <a:xfrm>
            <a:off x="0" y="0"/>
            <a:ext cx="6732240" cy="6021288"/>
          </a:xfrm>
          <a:prstGeom prst="rect">
            <a:avLst/>
          </a:prstGeom>
          <a:noFill/>
        </p:spPr>
      </p:pic>
      <p:sp>
        <p:nvSpPr>
          <p:cNvPr id="4" name="TextBox 3"/>
          <p:cNvSpPr txBox="1"/>
          <p:nvPr/>
        </p:nvSpPr>
        <p:spPr>
          <a:xfrm>
            <a:off x="6588224" y="563820"/>
            <a:ext cx="2376264" cy="4893647"/>
          </a:xfrm>
          <a:prstGeom prst="rect">
            <a:avLst/>
          </a:prstGeom>
          <a:noFill/>
        </p:spPr>
        <p:txBody>
          <a:bodyPr wrap="square" rtlCol="0">
            <a:spAutoFit/>
          </a:bodyPr>
          <a:lstStyle/>
          <a:p>
            <a:pPr marL="285750" lvl="0" indent="-285750">
              <a:buFont typeface="Arial" panose="020B0604020202020204" pitchFamily="34" charset="0"/>
              <a:buChar char="•"/>
            </a:pPr>
            <a:r>
              <a:rPr lang="fi-FI" sz="2400" dirty="0" smtClean="0"/>
              <a:t>Alueiden välillä ei eroja</a:t>
            </a:r>
          </a:p>
          <a:p>
            <a:pPr marL="285750" lvl="0" indent="-285750">
              <a:buFont typeface="Arial" panose="020B0604020202020204" pitchFamily="34" charset="0"/>
              <a:buChar char="•"/>
            </a:pPr>
            <a:endParaRPr lang="fi-FI" sz="2400" dirty="0" smtClean="0"/>
          </a:p>
          <a:p>
            <a:pPr marL="285750" lvl="0" indent="-285750">
              <a:buFont typeface="Arial" panose="020B0604020202020204" pitchFamily="34" charset="0"/>
              <a:buChar char="•"/>
            </a:pPr>
            <a:r>
              <a:rPr lang="fi-FI" sz="2400" dirty="0" smtClean="0"/>
              <a:t>Poikien ja tyttöjen ero suurin Itä- ja Pohjois-Suomessa</a:t>
            </a:r>
          </a:p>
          <a:p>
            <a:pPr marL="285750" lvl="0" indent="-285750">
              <a:buFont typeface="Arial" panose="020B0604020202020204" pitchFamily="34" charset="0"/>
              <a:buChar char="•"/>
            </a:pPr>
            <a:endParaRPr lang="fi-FI" sz="2400" dirty="0" smtClean="0"/>
          </a:p>
          <a:p>
            <a:pPr marL="285750" lvl="0" indent="-285750">
              <a:buFont typeface="Arial" panose="020B0604020202020204" pitchFamily="34" charset="0"/>
              <a:buChar char="•"/>
            </a:pPr>
            <a:r>
              <a:rPr lang="fi-FI" sz="2400" dirty="0" smtClean="0"/>
              <a:t>Kaupungeissa ja maaseudulla menestytään yhtä hyvin</a:t>
            </a:r>
            <a:endParaRPr lang="fi-FI" sz="2000" dirty="0"/>
          </a:p>
        </p:txBody>
      </p:sp>
    </p:spTree>
    <p:extLst>
      <p:ext uri="{BB962C8B-B14F-4D97-AF65-F5344CB8AC3E}">
        <p14:creationId xmlns:p14="http://schemas.microsoft.com/office/powerpoint/2010/main" val="96090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 y="121329"/>
            <a:ext cx="9110123" cy="523220"/>
          </a:xfrm>
          <a:prstGeom prst="rect">
            <a:avLst/>
          </a:prstGeom>
          <a:noFill/>
        </p:spPr>
        <p:txBody>
          <a:bodyPr wrap="none" rtlCol="0">
            <a:spAutoFit/>
          </a:bodyPr>
          <a:lstStyle/>
          <a:p>
            <a:pPr algn="ctr"/>
            <a:r>
              <a:rPr lang="fi-FI" sz="2800" b="1" dirty="0" smtClean="0">
                <a:solidFill>
                  <a:schemeClr val="tx2">
                    <a:lumMod val="75000"/>
                  </a:schemeClr>
                </a:solidFill>
              </a:rPr>
              <a:t>Suomen- ja ruotsinkielisten oppilaiden pistemäärien kehitys</a:t>
            </a:r>
            <a:endParaRPr lang="fi-FI" sz="2800" b="1" dirty="0">
              <a:solidFill>
                <a:schemeClr val="tx2">
                  <a:lumMod val="7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4240380148"/>
              </p:ext>
            </p:extLst>
          </p:nvPr>
        </p:nvGraphicFramePr>
        <p:xfrm>
          <a:off x="395536" y="764704"/>
          <a:ext cx="8424936"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862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19681" cy="6858000"/>
          </a:xfrm>
          <a:prstGeom prst="rect">
            <a:avLst/>
          </a:prstGeom>
        </p:spPr>
      </p:pic>
      <p:sp>
        <p:nvSpPr>
          <p:cNvPr id="9" name="Otsikko 1"/>
          <p:cNvSpPr txBox="1">
            <a:spLocks/>
          </p:cNvSpPr>
          <p:nvPr/>
        </p:nvSpPr>
        <p:spPr>
          <a:xfrm>
            <a:off x="445040" y="223337"/>
            <a:ext cx="82296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3600" b="1" dirty="0" smtClean="0">
                <a:solidFill>
                  <a:srgbClr val="002060"/>
                </a:solidFill>
              </a:rPr>
              <a:t>Yhteenveto</a:t>
            </a:r>
            <a:endParaRPr lang="fi-FI" sz="3600" b="1" dirty="0">
              <a:solidFill>
                <a:srgbClr val="002060"/>
              </a:solidFill>
            </a:endParaRPr>
          </a:p>
        </p:txBody>
      </p:sp>
      <p:sp>
        <p:nvSpPr>
          <p:cNvPr id="10" name="Content Placeholder 2"/>
          <p:cNvSpPr txBox="1">
            <a:spLocks/>
          </p:cNvSpPr>
          <p:nvPr/>
        </p:nvSpPr>
        <p:spPr>
          <a:xfrm>
            <a:off x="323528" y="1376772"/>
            <a:ext cx="8640959" cy="41044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3000" dirty="0" smtClean="0"/>
              <a:t>Suomalaisnuorten matematiikan osaaminen selvässä laskussa</a:t>
            </a:r>
          </a:p>
          <a:p>
            <a:r>
              <a:rPr lang="fi-FI" sz="3000" dirty="0" smtClean="0"/>
              <a:t>Heikkojen matematiikan osaajien määrä kasvanut ja erinomaisten osaajien määrä vähentynyt</a:t>
            </a:r>
          </a:p>
          <a:p>
            <a:r>
              <a:rPr lang="fi-FI" sz="3000" dirty="0" smtClean="0"/>
              <a:t>Lukutaito ja luonnontieteiden osaaminen heikentynyt</a:t>
            </a:r>
          </a:p>
          <a:p>
            <a:r>
              <a:rPr lang="fi-FI" sz="3000" dirty="0" smtClean="0"/>
              <a:t>Alueiden ja koulujen erot vähäisiä</a:t>
            </a:r>
          </a:p>
          <a:p>
            <a:r>
              <a:rPr lang="fi-FI" sz="3000" dirty="0" smtClean="0"/>
              <a:t>Kieliryhmien ero kaventunut</a:t>
            </a:r>
          </a:p>
          <a:p>
            <a:r>
              <a:rPr lang="fi-FI" sz="3000" dirty="0" smtClean="0"/>
              <a:t>Sukupuolten ero ja maahanmuuttajaoppilaiden osaaminen haaste tasa-arvolle</a:t>
            </a:r>
          </a:p>
          <a:p>
            <a:r>
              <a:rPr lang="fi-FI" sz="3000" dirty="0" smtClean="0"/>
              <a:t>Suomalaisnuoret edelleen OECD-maiden parhaimmistoa</a:t>
            </a:r>
          </a:p>
          <a:p>
            <a:pPr>
              <a:buNone/>
            </a:pPr>
            <a:endParaRPr lang="fi-FI" sz="2800" dirty="0" smtClean="0"/>
          </a:p>
        </p:txBody>
      </p:sp>
    </p:spTree>
    <p:extLst>
      <p:ext uri="{BB962C8B-B14F-4D97-AF65-F5344CB8AC3E}">
        <p14:creationId xmlns:p14="http://schemas.microsoft.com/office/powerpoint/2010/main" val="216684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9" name="Tekstikehys 3"/>
          <p:cNvSpPr txBox="1"/>
          <p:nvPr/>
        </p:nvSpPr>
        <p:spPr>
          <a:xfrm>
            <a:off x="395536" y="1844824"/>
            <a:ext cx="8280920" cy="3477875"/>
          </a:xfrm>
          <a:prstGeom prst="rect">
            <a:avLst/>
          </a:prstGeom>
          <a:noFill/>
        </p:spPr>
        <p:txBody>
          <a:bodyPr wrap="square" rtlCol="0">
            <a:spAutoFit/>
          </a:bodyPr>
          <a:lstStyle/>
          <a:p>
            <a:pPr marL="800100" lvl="1" indent="-342900">
              <a:buFont typeface="Arial" panose="020B0604020202020204" pitchFamily="34" charset="0"/>
              <a:buChar char="•"/>
            </a:pPr>
            <a:r>
              <a:rPr lang="fi-FI" sz="2400" dirty="0" smtClean="0"/>
              <a:t>Viides tutkimus </a:t>
            </a:r>
            <a:r>
              <a:rPr lang="fi-FI" sz="2400" dirty="0" err="1" smtClean="0"/>
              <a:t>PISA-ohjelmassa</a:t>
            </a:r>
            <a:r>
              <a:rPr lang="fi-FI" sz="2400" dirty="0" smtClean="0"/>
              <a:t>: pääalueena matematiikan osaaminen - edellisen kerran vuonna 2003</a:t>
            </a:r>
          </a:p>
          <a:p>
            <a:pPr marL="800100" lvl="1" indent="-342900">
              <a:lnSpc>
                <a:spcPct val="150000"/>
              </a:lnSpc>
              <a:buFont typeface="Arial" panose="020B0604020202020204" pitchFamily="34" charset="0"/>
              <a:buChar char="•"/>
            </a:pPr>
            <a:r>
              <a:rPr lang="fi-FI" sz="2400" dirty="0"/>
              <a:t>Tutkimukseen osallistui 65 maata ja </a:t>
            </a:r>
            <a:r>
              <a:rPr lang="fi-FI" sz="2400" dirty="0" smtClean="0"/>
              <a:t>aluetta</a:t>
            </a:r>
          </a:p>
          <a:p>
            <a:pPr marL="800100" lvl="1" indent="-342900">
              <a:lnSpc>
                <a:spcPct val="150000"/>
              </a:lnSpc>
              <a:buFont typeface="Arial" panose="020B0604020202020204" pitchFamily="34" charset="0"/>
              <a:buChar char="•"/>
            </a:pPr>
            <a:r>
              <a:rPr lang="fi-FI" sz="2400" dirty="0" smtClean="0"/>
              <a:t>Kohdejoukkona 15 -vuotiaat nuoret</a:t>
            </a:r>
          </a:p>
          <a:p>
            <a:pPr marL="800100" lvl="1" indent="-342900">
              <a:lnSpc>
                <a:spcPct val="150000"/>
              </a:lnSpc>
              <a:buFont typeface="Arial" panose="020B0604020202020204" pitchFamily="34" charset="0"/>
              <a:buChar char="•"/>
            </a:pPr>
            <a:r>
              <a:rPr lang="fi-FI" sz="2400" dirty="0" smtClean="0"/>
              <a:t>Suomea koskeva otos: 311 koulua ja 10 157 oppilasta</a:t>
            </a:r>
            <a:endParaRPr lang="fi-FI" dirty="0" smtClean="0"/>
          </a:p>
          <a:p>
            <a:pPr marL="800100" lvl="1" indent="-342900">
              <a:lnSpc>
                <a:spcPct val="150000"/>
              </a:lnSpc>
              <a:buFont typeface="Arial" panose="020B0604020202020204" pitchFamily="34" charset="0"/>
              <a:buChar char="•"/>
            </a:pPr>
            <a:r>
              <a:rPr lang="fi-FI" sz="2400" dirty="0" smtClean="0"/>
              <a:t>Suomen otoksen oppilaista 90 % osallistui</a:t>
            </a:r>
          </a:p>
          <a:p>
            <a:r>
              <a:rPr lang="fi-FI" sz="2800" dirty="0" smtClean="0"/>
              <a:t> </a:t>
            </a:r>
            <a:endParaRPr lang="fi-FI" sz="2800" dirty="0"/>
          </a:p>
        </p:txBody>
      </p:sp>
      <p:sp>
        <p:nvSpPr>
          <p:cNvPr id="10" name="TextBox 9"/>
          <p:cNvSpPr txBox="1"/>
          <p:nvPr/>
        </p:nvSpPr>
        <p:spPr>
          <a:xfrm>
            <a:off x="379124" y="260648"/>
            <a:ext cx="8424936" cy="1077218"/>
          </a:xfrm>
          <a:prstGeom prst="rect">
            <a:avLst/>
          </a:prstGeom>
          <a:noFill/>
        </p:spPr>
        <p:txBody>
          <a:bodyPr wrap="square" rtlCol="0">
            <a:spAutoFit/>
          </a:bodyPr>
          <a:lstStyle/>
          <a:p>
            <a:pPr algn="ctr"/>
            <a:r>
              <a:rPr lang="fi-FI" sz="3600" b="1" dirty="0" smtClean="0">
                <a:solidFill>
                  <a:schemeClr val="tx2"/>
                </a:solidFill>
              </a:rPr>
              <a:t>PISA 2012</a:t>
            </a:r>
          </a:p>
          <a:p>
            <a:pPr algn="ctr"/>
            <a:r>
              <a:rPr lang="fi-FI" sz="2800" b="1" dirty="0" err="1" smtClean="0">
                <a:solidFill>
                  <a:schemeClr val="tx2"/>
                </a:solidFill>
              </a:rPr>
              <a:t>Programme</a:t>
            </a:r>
            <a:r>
              <a:rPr lang="fi-FI" sz="2800" b="1" dirty="0" smtClean="0">
                <a:solidFill>
                  <a:schemeClr val="tx2"/>
                </a:solidFill>
              </a:rPr>
              <a:t> for International </a:t>
            </a:r>
            <a:r>
              <a:rPr lang="fi-FI" sz="2800" b="1" dirty="0" err="1" smtClean="0">
                <a:solidFill>
                  <a:schemeClr val="tx2"/>
                </a:solidFill>
              </a:rPr>
              <a:t>Student</a:t>
            </a:r>
            <a:r>
              <a:rPr lang="fi-FI" sz="2800" b="1" dirty="0" smtClean="0">
                <a:solidFill>
                  <a:schemeClr val="tx2"/>
                </a:solidFill>
              </a:rPr>
              <a:t> </a:t>
            </a:r>
            <a:r>
              <a:rPr lang="fi-FI" sz="2800" b="1" dirty="0" err="1" smtClean="0">
                <a:solidFill>
                  <a:schemeClr val="tx2"/>
                </a:solidFill>
              </a:rPr>
              <a:t>Assessment</a:t>
            </a:r>
            <a:endParaRPr lang="fi-FI" sz="2800" b="1" dirty="0">
              <a:solidFill>
                <a:schemeClr val="tx2"/>
              </a:solidFill>
            </a:endParaRPr>
          </a:p>
        </p:txBody>
      </p:sp>
    </p:spTree>
    <p:extLst>
      <p:ext uri="{BB962C8B-B14F-4D97-AF65-F5344CB8AC3E}">
        <p14:creationId xmlns:p14="http://schemas.microsoft.com/office/powerpoint/2010/main" val="3046779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9" name="Otsikko 1"/>
          <p:cNvSpPr txBox="1">
            <a:spLocks/>
          </p:cNvSpPr>
          <p:nvPr/>
        </p:nvSpPr>
        <p:spPr>
          <a:xfrm>
            <a:off x="470532" y="404663"/>
            <a:ext cx="82296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3600" b="1" dirty="0" smtClean="0">
                <a:solidFill>
                  <a:srgbClr val="002060"/>
                </a:solidFill>
              </a:rPr>
              <a:t>Katseet tulevaisuuteen</a:t>
            </a:r>
            <a:endParaRPr lang="fi-FI" sz="3600" b="1" dirty="0">
              <a:solidFill>
                <a:srgbClr val="002060"/>
              </a:solidFill>
            </a:endParaRPr>
          </a:p>
        </p:txBody>
      </p:sp>
      <p:sp>
        <p:nvSpPr>
          <p:cNvPr id="10" name="Content Placeholder 4"/>
          <p:cNvSpPr txBox="1">
            <a:spLocks/>
          </p:cNvSpPr>
          <p:nvPr/>
        </p:nvSpPr>
        <p:spPr>
          <a:xfrm>
            <a:off x="497699" y="1484783"/>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2800" dirty="0" smtClean="0"/>
              <a:t>Nyt </a:t>
            </a:r>
            <a:r>
              <a:rPr lang="fi-FI" sz="2800" dirty="0"/>
              <a:t>esitellyt tulokset ovat </a:t>
            </a:r>
            <a:r>
              <a:rPr lang="fi-FI" sz="2800" dirty="0" smtClean="0"/>
              <a:t>ensituloksia </a:t>
            </a:r>
            <a:r>
              <a:rPr lang="fi-FI" sz="2800" dirty="0" smtClean="0">
                <a:sym typeface="Wingdings" pitchFamily="2" charset="2"/>
              </a:rPr>
              <a:t> </a:t>
            </a:r>
            <a:r>
              <a:rPr lang="fi-FI" sz="2800" dirty="0"/>
              <a:t>Tulosten analysointi ja </a:t>
            </a:r>
            <a:r>
              <a:rPr lang="fi-FI" sz="2800" dirty="0" smtClean="0"/>
              <a:t>osaamiseen </a:t>
            </a:r>
            <a:r>
              <a:rPr lang="fi-FI" sz="2800" dirty="0"/>
              <a:t>yhteydessä olevien tekijöiden selvittäminen jatkuu </a:t>
            </a:r>
            <a:endParaRPr lang="fi-FI" sz="2800" dirty="0" smtClean="0"/>
          </a:p>
          <a:p>
            <a:r>
              <a:rPr lang="fi-FI" sz="2800" dirty="0"/>
              <a:t>On selvää, </a:t>
            </a:r>
            <a:r>
              <a:rPr lang="fi-FI" sz="2800" dirty="0" smtClean="0"/>
              <a:t>että </a:t>
            </a:r>
            <a:r>
              <a:rPr lang="fi-FI" sz="2800" dirty="0"/>
              <a:t>tulokset herättävät keskustelua ja synnyttävät enemmän kysymyksiä kuin antavat </a:t>
            </a:r>
            <a:r>
              <a:rPr lang="fi-FI" sz="2800" dirty="0" smtClean="0"/>
              <a:t>vastauksia</a:t>
            </a:r>
          </a:p>
          <a:p>
            <a:r>
              <a:rPr lang="fi-FI" sz="2800" dirty="0"/>
              <a:t>T</a:t>
            </a:r>
            <a:r>
              <a:rPr lang="fi-FI" sz="2800" dirty="0" smtClean="0"/>
              <a:t>ulosten </a:t>
            </a:r>
            <a:r>
              <a:rPr lang="fi-FI" sz="2800" dirty="0"/>
              <a:t>pääviesti suomalaisnuorten osaamisen laskusta haastaa koko suomalaisen kouluväen syvälliseen pohdintaan ja etsimään keinoja tilanteen </a:t>
            </a:r>
            <a:r>
              <a:rPr lang="fi-FI" sz="2800" dirty="0" smtClean="0"/>
              <a:t>korjaamiseksi </a:t>
            </a:r>
            <a:endParaRPr lang="fi-FI" sz="2800" dirty="0"/>
          </a:p>
          <a:p>
            <a:endParaRPr lang="fi-FI" sz="2800" dirty="0"/>
          </a:p>
        </p:txBody>
      </p:sp>
    </p:spTree>
    <p:extLst>
      <p:ext uri="{BB962C8B-B14F-4D97-AF65-F5344CB8AC3E}">
        <p14:creationId xmlns:p14="http://schemas.microsoft.com/office/powerpoint/2010/main" val="28150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9" name="Otsikko 1"/>
          <p:cNvSpPr txBox="1">
            <a:spLocks/>
          </p:cNvSpPr>
          <p:nvPr/>
        </p:nvSpPr>
        <p:spPr>
          <a:xfrm>
            <a:off x="455003" y="548680"/>
            <a:ext cx="82296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3600" b="1" dirty="0" smtClean="0">
                <a:solidFill>
                  <a:srgbClr val="002060"/>
                </a:solidFill>
              </a:rPr>
              <a:t>Lisää tietoa</a:t>
            </a:r>
            <a:endParaRPr lang="fi-FI" sz="3600" b="1" dirty="0">
              <a:solidFill>
                <a:srgbClr val="002060"/>
              </a:solidFill>
            </a:endParaRPr>
          </a:p>
        </p:txBody>
      </p:sp>
      <p:sp>
        <p:nvSpPr>
          <p:cNvPr id="10" name="Content Placeholder 2"/>
          <p:cNvSpPr txBox="1">
            <a:spLocks/>
          </p:cNvSpPr>
          <p:nvPr/>
        </p:nvSpPr>
        <p:spPr>
          <a:xfrm>
            <a:off x="435052" y="2060848"/>
            <a:ext cx="8229600"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u="sng" dirty="0" err="1" smtClean="0">
                <a:hlinkClick r:id="rId4"/>
              </a:rPr>
              <a:t>www.pisa.oecd.org</a:t>
            </a:r>
            <a:r>
              <a:rPr lang="fi-FI" u="sng" dirty="0"/>
              <a:t> </a:t>
            </a:r>
            <a:r>
              <a:rPr lang="fi-FI" u="sng" dirty="0" smtClean="0"/>
              <a:t> </a:t>
            </a:r>
          </a:p>
          <a:p>
            <a:r>
              <a:rPr lang="fi-FI" u="sng" dirty="0" smtClean="0">
                <a:hlinkClick r:id="rId5"/>
              </a:rPr>
              <a:t>http</a:t>
            </a:r>
            <a:r>
              <a:rPr lang="fi-FI" u="sng" dirty="0">
                <a:hlinkClick r:id="rId5"/>
              </a:rPr>
              <a:t>://</a:t>
            </a:r>
            <a:r>
              <a:rPr lang="fi-FI" u="sng" dirty="0" smtClean="0">
                <a:hlinkClick r:id="rId5"/>
              </a:rPr>
              <a:t>www.minedu.fi/pisa</a:t>
            </a:r>
            <a:r>
              <a:rPr lang="fi-FI" u="sng" dirty="0" smtClean="0"/>
              <a:t> </a:t>
            </a:r>
          </a:p>
          <a:p>
            <a:r>
              <a:rPr lang="fi-FI" u="sng" dirty="0" smtClean="0">
                <a:hlinkClick r:id="rId6"/>
              </a:rPr>
              <a:t>http://ktl.jyu.fi/ktl/pisa</a:t>
            </a:r>
            <a:r>
              <a:rPr lang="fi-FI" u="sng" dirty="0" smtClean="0"/>
              <a:t> </a:t>
            </a:r>
          </a:p>
        </p:txBody>
      </p:sp>
    </p:spTree>
    <p:extLst>
      <p:ext uri="{BB962C8B-B14F-4D97-AF65-F5344CB8AC3E}">
        <p14:creationId xmlns:p14="http://schemas.microsoft.com/office/powerpoint/2010/main" val="1622758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6386" name="Picture 2" descr="E:\PISA-kalvot\O-4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492896"/>
            <a:ext cx="3816424" cy="923330"/>
          </a:xfrm>
          <a:prstGeom prst="rect">
            <a:avLst/>
          </a:prstGeom>
          <a:noFill/>
        </p:spPr>
        <p:txBody>
          <a:bodyPr wrap="square" rtlCol="0">
            <a:spAutoFit/>
          </a:bodyPr>
          <a:lstStyle/>
          <a:p>
            <a:pPr algn="ctr"/>
            <a:r>
              <a:rPr lang="fi-FI" sz="5400" b="1" dirty="0" smtClean="0">
                <a:solidFill>
                  <a:schemeClr val="tx2"/>
                </a:solidFill>
              </a:rPr>
              <a:t>KIITOS !</a:t>
            </a:r>
            <a:endParaRPr lang="fi-FI" sz="5400" b="1" dirty="0">
              <a:solidFill>
                <a:schemeClr val="tx2"/>
              </a:solidFill>
            </a:endParaRPr>
          </a:p>
        </p:txBody>
      </p:sp>
    </p:spTree>
    <p:extLst>
      <p:ext uri="{BB962C8B-B14F-4D97-AF65-F5344CB8AC3E}">
        <p14:creationId xmlns:p14="http://schemas.microsoft.com/office/powerpoint/2010/main" val="2257128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19681" cy="6858000"/>
          </a:xfrm>
          <a:prstGeom prst="rect">
            <a:avLst/>
          </a:prstGeom>
        </p:spPr>
      </p:pic>
      <p:sp>
        <p:nvSpPr>
          <p:cNvPr id="11" name="Tekstikehys 3"/>
          <p:cNvSpPr txBox="1"/>
          <p:nvPr/>
        </p:nvSpPr>
        <p:spPr>
          <a:xfrm>
            <a:off x="251520" y="928652"/>
            <a:ext cx="8640960" cy="5139869"/>
          </a:xfrm>
          <a:prstGeom prst="rect">
            <a:avLst/>
          </a:prstGeom>
          <a:noFill/>
        </p:spPr>
        <p:txBody>
          <a:bodyPr wrap="square" rtlCol="0">
            <a:spAutoFit/>
          </a:bodyPr>
          <a:lstStyle/>
          <a:p>
            <a:r>
              <a:rPr lang="fi-FI" sz="2400" b="1" dirty="0" smtClean="0"/>
              <a:t>Matematiikan osaaminen </a:t>
            </a:r>
            <a:r>
              <a:rPr lang="fi-FI" sz="2400" dirty="0" smtClean="0"/>
              <a:t>(</a:t>
            </a:r>
            <a:r>
              <a:rPr lang="fi-FI" sz="2400" dirty="0" err="1" smtClean="0"/>
              <a:t>mathematical</a:t>
            </a:r>
            <a:r>
              <a:rPr lang="fi-FI" sz="2400" dirty="0" smtClean="0"/>
              <a:t> </a:t>
            </a:r>
            <a:r>
              <a:rPr lang="fi-FI" sz="2400" dirty="0" err="1" smtClean="0"/>
              <a:t>literacy</a:t>
            </a:r>
            <a:r>
              <a:rPr lang="fi-FI" sz="2400" dirty="0" smtClean="0"/>
              <a:t>)</a:t>
            </a:r>
          </a:p>
          <a:p>
            <a:pPr marL="360363" indent="-360363">
              <a:tabLst>
                <a:tab pos="360363" algn="l"/>
              </a:tabLst>
            </a:pPr>
            <a:r>
              <a:rPr lang="fi-FI" sz="1600" dirty="0"/>
              <a:t>	</a:t>
            </a:r>
            <a:r>
              <a:rPr lang="fi-FI" sz="1600" i="1" dirty="0" smtClean="0"/>
              <a:t>Matematiikan osaaminen tarkoittaa yksilön kykyä muotoilla, käyttää ja tulkita matematiikkaa erilaisissa tilanteissa. Se pitää sisällään matemaattisen päättelyn sekä matemaattisten tietojen, käsitteiden, menetelmien ja välineiden käyttämisen ilmiöiden kuvaamisessa, selittämisessä ja ennustamisessa. Se auttaa yksilöitä tunnistamaan matematiikan merkityksen ympäröivässä maailmassa ja tekemään tarvittavia perusteltuja päätöksiä osallistuvina, rakentavina ja ajattelevina kansalaisina. </a:t>
            </a:r>
            <a:endParaRPr lang="fi-FI" sz="2400" i="1" dirty="0" smtClean="0"/>
          </a:p>
          <a:p>
            <a:r>
              <a:rPr lang="fi-FI" sz="2400" b="1" dirty="0" smtClean="0"/>
              <a:t>Lukutaito </a:t>
            </a:r>
            <a:r>
              <a:rPr lang="fi-FI" sz="2400" dirty="0" smtClean="0"/>
              <a:t>(</a:t>
            </a:r>
            <a:r>
              <a:rPr lang="fi-FI" sz="2400" dirty="0" err="1" smtClean="0"/>
              <a:t>reading</a:t>
            </a:r>
            <a:r>
              <a:rPr lang="fi-FI" sz="2400" dirty="0" smtClean="0"/>
              <a:t> </a:t>
            </a:r>
            <a:r>
              <a:rPr lang="fi-FI" sz="2400" dirty="0" err="1" smtClean="0"/>
              <a:t>literacy</a:t>
            </a:r>
            <a:r>
              <a:rPr lang="fi-FI" sz="2400" dirty="0" smtClean="0"/>
              <a:t>)</a:t>
            </a:r>
          </a:p>
          <a:p>
            <a:pPr marL="360363" indent="-360363"/>
            <a:r>
              <a:rPr lang="fi-FI" sz="1600" i="1" dirty="0" smtClean="0"/>
              <a:t>	Lukutaito on kirjoitettujen tekstien ymmärtämistä, käyttöä ja arviointia sekä niiden lukemiseen sitoutumista lukijan omien tavoitteiden saavuttamiseksi, tietojen ja valmiuksien kehittämiseksi sekä yhteiskuntaelämään osallistumiseksi.</a:t>
            </a:r>
          </a:p>
          <a:p>
            <a:pPr marL="360363" indent="-360363"/>
            <a:r>
              <a:rPr lang="fi-FI" sz="2400" b="1" dirty="0" smtClean="0"/>
              <a:t>Luonnontieteellinen osaaminen </a:t>
            </a:r>
            <a:r>
              <a:rPr lang="fi-FI" sz="2400" dirty="0" smtClean="0"/>
              <a:t>(</a:t>
            </a:r>
            <a:r>
              <a:rPr lang="fi-FI" sz="2400" dirty="0" err="1" smtClean="0"/>
              <a:t>scientific</a:t>
            </a:r>
            <a:r>
              <a:rPr lang="fi-FI" sz="2400" dirty="0" smtClean="0"/>
              <a:t> </a:t>
            </a:r>
            <a:r>
              <a:rPr lang="fi-FI" sz="2400" dirty="0" err="1" smtClean="0"/>
              <a:t>literacy</a:t>
            </a:r>
            <a:r>
              <a:rPr lang="fi-FI" sz="2400" dirty="0" smtClean="0"/>
              <a:t>)</a:t>
            </a:r>
            <a:endParaRPr lang="fi-FI" sz="2400" b="1" dirty="0"/>
          </a:p>
          <a:p>
            <a:pPr marL="360363" indent="-360363"/>
            <a:r>
              <a:rPr lang="fi-FI" sz="1600" dirty="0" smtClean="0"/>
              <a:t>	</a:t>
            </a:r>
            <a:r>
              <a:rPr lang="fi-FI" sz="1600" i="1" dirty="0" smtClean="0"/>
              <a:t>Luonnontieteellinen </a:t>
            </a:r>
            <a:r>
              <a:rPr lang="fi-FI" sz="1600" i="1" dirty="0"/>
              <a:t>osaaminen on yksilön kykyä hyödyntää tieteellistä tietoa, määrittää kysymyksiä, hankkia uutta tietoa, selittää luonnontieteellisiä ilmiöitä ja tehdä havaintoihin perustuvia johtopäätöksiä sekä ymmärtää luonnontieteiden rooli osana inhimillistä tietoa ja tutkimusta. Lisäksi osaamiseen kuuluu sen ymmärtäminen, miten luonnontieteet ja teknologia muovaavat aineellisia, älyllisiä ja kulttuurillisia ympäristöjä. Osaaminen liittyy myös yksilön haluun yhteiskunnan aktiivisena jäsenenä sitoutua luonnontieteelliseen keskusteluun ja luonnontieteen tapaan tarkastella maailmaa</a:t>
            </a:r>
            <a:r>
              <a:rPr lang="fi-FI" sz="1600" i="1" dirty="0" smtClean="0"/>
              <a:t>.</a:t>
            </a:r>
            <a:endParaRPr lang="fi-FI" sz="1600" i="1" dirty="0"/>
          </a:p>
        </p:txBody>
      </p:sp>
      <p:sp>
        <p:nvSpPr>
          <p:cNvPr id="12" name="TextBox 11"/>
          <p:cNvSpPr txBox="1"/>
          <p:nvPr/>
        </p:nvSpPr>
        <p:spPr>
          <a:xfrm>
            <a:off x="379124" y="188640"/>
            <a:ext cx="8424936" cy="646331"/>
          </a:xfrm>
          <a:prstGeom prst="rect">
            <a:avLst/>
          </a:prstGeom>
          <a:noFill/>
        </p:spPr>
        <p:txBody>
          <a:bodyPr wrap="square" rtlCol="0">
            <a:spAutoFit/>
          </a:bodyPr>
          <a:lstStyle/>
          <a:p>
            <a:pPr algn="ctr"/>
            <a:r>
              <a:rPr lang="fi-FI" sz="3600" b="1" dirty="0" err="1" smtClean="0">
                <a:solidFill>
                  <a:srgbClr val="002060"/>
                </a:solidFill>
                <a:latin typeface="+mj-lt"/>
              </a:rPr>
              <a:t>PISA:n</a:t>
            </a:r>
            <a:r>
              <a:rPr lang="fi-FI" sz="3600" b="1" dirty="0" smtClean="0">
                <a:solidFill>
                  <a:srgbClr val="002060"/>
                </a:solidFill>
                <a:latin typeface="+mj-lt"/>
              </a:rPr>
              <a:t> arviointialueet </a:t>
            </a:r>
            <a:r>
              <a:rPr lang="fi-FI" sz="2800" dirty="0">
                <a:solidFill>
                  <a:srgbClr val="002060"/>
                </a:solidFill>
              </a:rPr>
              <a:t>(OECD, 2013)</a:t>
            </a:r>
            <a:endParaRPr lang="fi-FI" sz="2800" b="1" dirty="0" smtClean="0">
              <a:solidFill>
                <a:srgbClr val="002060"/>
              </a:solidFill>
            </a:endParaRPr>
          </a:p>
        </p:txBody>
      </p:sp>
    </p:spTree>
    <p:extLst>
      <p:ext uri="{BB962C8B-B14F-4D97-AF65-F5344CB8AC3E}">
        <p14:creationId xmlns:p14="http://schemas.microsoft.com/office/powerpoint/2010/main" val="2460904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19681" cy="6858000"/>
          </a:xfrm>
          <a:prstGeom prst="rect">
            <a:avLst/>
          </a:prstGeom>
        </p:spPr>
      </p:pic>
      <p:sp>
        <p:nvSpPr>
          <p:cNvPr id="9" name="Tekstikehys 3"/>
          <p:cNvSpPr txBox="1"/>
          <p:nvPr/>
        </p:nvSpPr>
        <p:spPr>
          <a:xfrm>
            <a:off x="257703" y="980728"/>
            <a:ext cx="6834577" cy="4970591"/>
          </a:xfrm>
          <a:prstGeom prst="rect">
            <a:avLst/>
          </a:prstGeom>
          <a:noFill/>
        </p:spPr>
        <p:txBody>
          <a:bodyPr wrap="square" rtlCol="0">
            <a:spAutoFit/>
          </a:bodyPr>
          <a:lstStyle/>
          <a:p>
            <a:r>
              <a:rPr lang="fi-FI" sz="2000" b="1" dirty="0" smtClean="0">
                <a:latin typeface="+mj-lt"/>
              </a:rPr>
              <a:t>Määrällinen ajattelu</a:t>
            </a:r>
          </a:p>
          <a:p>
            <a:pPr marL="720725" lvl="1" indent="-263525">
              <a:buFont typeface="Arial" panose="020B0604020202020204" pitchFamily="34" charset="0"/>
              <a:buChar char="•"/>
              <a:tabLst>
                <a:tab pos="360363" algn="l"/>
              </a:tabLst>
            </a:pPr>
            <a:r>
              <a:rPr lang="fi-FI" sz="1600" dirty="0"/>
              <a:t>l</a:t>
            </a:r>
            <a:r>
              <a:rPr lang="fi-FI" sz="1600" dirty="0" smtClean="0"/>
              <a:t>ukujen hahmottaminen, lukujen ilmaiseminen eri tavoin, laskutoimitusten merkityksen ymmärtäminen, käsitys lukujen suuruusluokasta, tarkoituksenmukaiset laskentatavat sekä päässälasku- ja arviointitaidot</a:t>
            </a:r>
          </a:p>
          <a:p>
            <a:pPr marL="720725" lvl="1" indent="-263525">
              <a:buFont typeface="Arial" panose="020B0604020202020204" pitchFamily="34" charset="0"/>
              <a:buChar char="•"/>
              <a:tabLst>
                <a:tab pos="360363" algn="l"/>
              </a:tabLst>
            </a:pPr>
            <a:r>
              <a:rPr lang="fi-FI" sz="1600" dirty="0" smtClean="0"/>
              <a:t>suhteellisen koon ymmärtäminen, numeeristen säännönmukaisuuksien havaitseminen ja lukujen käyttö ilmaisemaan reaalimaailman objektien määrää ja määrällisiä ominaisuuksia (lukumäärät ja mitat)</a:t>
            </a:r>
            <a:r>
              <a:rPr lang="fi-FI" sz="1600" b="1" dirty="0" smtClean="0"/>
              <a:t>	 </a:t>
            </a:r>
          </a:p>
          <a:p>
            <a:pPr>
              <a:spcBef>
                <a:spcPts val="600"/>
              </a:spcBef>
            </a:pPr>
            <a:r>
              <a:rPr lang="fi-FI" sz="2000" b="1" dirty="0" smtClean="0">
                <a:latin typeface="+mj-lt"/>
              </a:rPr>
              <a:t>Tila ja muoto</a:t>
            </a:r>
            <a:endParaRPr lang="fi-FI" sz="2000" b="1" dirty="0">
              <a:latin typeface="+mj-lt"/>
            </a:endParaRPr>
          </a:p>
          <a:p>
            <a:pPr marL="720725" lvl="1" indent="-263525">
              <a:buFont typeface="Arial" panose="020B0604020202020204" pitchFamily="34" charset="0"/>
              <a:buChar char="•"/>
            </a:pPr>
            <a:r>
              <a:rPr lang="fi-FI" sz="1600" dirty="0"/>
              <a:t>m</a:t>
            </a:r>
            <a:r>
              <a:rPr lang="fi-FI" sz="1600" dirty="0" smtClean="0"/>
              <a:t>uotojen ja rakenteiden hahmottaminen ja analysoiminen ympäröivässä kolmiulotteisessa maailmassa</a:t>
            </a:r>
            <a:r>
              <a:rPr lang="fi-FI" sz="1600" dirty="0"/>
              <a:t> </a:t>
            </a:r>
            <a:r>
              <a:rPr lang="fi-FI" sz="1600" dirty="0" smtClean="0"/>
              <a:t>sekä liikkuminen tila-avaruudessa ja erilaisten muotojen ja rakenteiden keskellä</a:t>
            </a:r>
          </a:p>
          <a:p>
            <a:pPr marL="720725" lvl="1" indent="-263525">
              <a:buFont typeface="Arial" panose="020B0604020202020204" pitchFamily="34" charset="0"/>
              <a:buChar char="•"/>
            </a:pPr>
            <a:r>
              <a:rPr lang="fi-FI" sz="1600" dirty="0" smtClean="0"/>
              <a:t>erilaisten kappaleiden ominaisuuksien ja suhteellisen sijainnin ymmärtäminen</a:t>
            </a:r>
          </a:p>
          <a:p>
            <a:pPr marL="720725" lvl="1" indent="-263525">
              <a:buFont typeface="Arial" panose="020B0604020202020204" pitchFamily="34" charset="0"/>
              <a:buChar char="•"/>
            </a:pPr>
            <a:r>
              <a:rPr lang="fi-FI" sz="1600" dirty="0"/>
              <a:t>m</a:t>
            </a:r>
            <a:r>
              <a:rPr lang="fi-FI" sz="1600" dirty="0" smtClean="0"/>
              <a:t>uotojen ja kuvien tai muiden visuaalisten esitysten välisten yhteyksien ymmärtäminen (esimerkiksi kaupungin ja sitä esittävien valokuvien ja karttojen välillä)</a:t>
            </a:r>
          </a:p>
          <a:p>
            <a:pPr marL="720725" lvl="1" indent="-263525">
              <a:buFont typeface="Arial" panose="020B0604020202020204" pitchFamily="34" charset="0"/>
              <a:buChar char="•"/>
            </a:pPr>
            <a:r>
              <a:rPr lang="fi-FI" sz="1600" dirty="0"/>
              <a:t>y</a:t>
            </a:r>
            <a:r>
              <a:rPr lang="fi-FI" sz="1600" dirty="0" smtClean="0"/>
              <a:t>mmärtäminen kuinka kolmiulotteiset kohteet voidaan esittää kaksiulotteisesti sekä mikä on perspektiivi ja kuinka se toimii</a:t>
            </a:r>
            <a:r>
              <a:rPr lang="fi-FI" sz="1600" b="1" dirty="0" smtClean="0"/>
              <a:t>	</a:t>
            </a:r>
          </a:p>
        </p:txBody>
      </p:sp>
      <p:sp>
        <p:nvSpPr>
          <p:cNvPr id="10" name="TextBox 9"/>
          <p:cNvSpPr txBox="1"/>
          <p:nvPr/>
        </p:nvSpPr>
        <p:spPr>
          <a:xfrm>
            <a:off x="379124" y="260648"/>
            <a:ext cx="8424936" cy="584775"/>
          </a:xfrm>
          <a:prstGeom prst="rect">
            <a:avLst/>
          </a:prstGeom>
          <a:noFill/>
        </p:spPr>
        <p:txBody>
          <a:bodyPr wrap="square" rtlCol="0">
            <a:spAutoFit/>
          </a:bodyPr>
          <a:lstStyle/>
          <a:p>
            <a:pPr algn="ctr"/>
            <a:r>
              <a:rPr lang="fi-FI" sz="3200" b="1" dirty="0" smtClean="0">
                <a:solidFill>
                  <a:srgbClr val="002060"/>
                </a:solidFill>
                <a:latin typeface="+mj-lt"/>
              </a:rPr>
              <a:t>Matematiikan sisältöalueet / 1 </a:t>
            </a:r>
            <a:r>
              <a:rPr lang="fi-FI" sz="3200" dirty="0">
                <a:solidFill>
                  <a:srgbClr val="002060"/>
                </a:solidFill>
                <a:latin typeface="+mj-lt"/>
              </a:rPr>
              <a:t>(OECD, 2013)</a:t>
            </a:r>
            <a:endParaRPr lang="fi-FI" sz="3200" b="1" dirty="0" smtClean="0">
              <a:solidFill>
                <a:srgbClr val="002060"/>
              </a:solidFill>
              <a:latin typeface="+mj-lt"/>
            </a:endParaRPr>
          </a:p>
        </p:txBody>
      </p:sp>
      <p:pic>
        <p:nvPicPr>
          <p:cNvPr id="11" name="Picture 2" descr="C:\Users\kupari\AppData\Local\Microsoft\Windows\Temporary Internet Files\Content.IE5\K7D2JJS6\MP90038769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5205" y="4005064"/>
            <a:ext cx="1800200" cy="1284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upari\AppData\Local\Microsoft\Windows\Temporary Internet Files\Content.IE5\ELQE6S4O\MP9003876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1196752"/>
            <a:ext cx="1448560" cy="203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2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19681" cy="6858000"/>
          </a:xfrm>
          <a:prstGeom prst="rect">
            <a:avLst/>
          </a:prstGeom>
        </p:spPr>
      </p:pic>
      <p:sp>
        <p:nvSpPr>
          <p:cNvPr id="9" name="Tekstikehys 3"/>
          <p:cNvSpPr txBox="1"/>
          <p:nvPr/>
        </p:nvSpPr>
        <p:spPr>
          <a:xfrm>
            <a:off x="539552" y="1493193"/>
            <a:ext cx="5989310" cy="3493264"/>
          </a:xfrm>
          <a:prstGeom prst="rect">
            <a:avLst/>
          </a:prstGeom>
          <a:noFill/>
        </p:spPr>
        <p:txBody>
          <a:bodyPr wrap="square" rtlCol="0">
            <a:spAutoFit/>
          </a:bodyPr>
          <a:lstStyle/>
          <a:p>
            <a:r>
              <a:rPr lang="fi-FI" sz="2000" b="1" dirty="0" smtClean="0">
                <a:latin typeface="+mj-lt"/>
              </a:rPr>
              <a:t>Muutos ja yhteydet</a:t>
            </a:r>
          </a:p>
          <a:p>
            <a:pPr marL="720725" lvl="1" indent="-263525">
              <a:buFont typeface="Arial" panose="020B0604020202020204" pitchFamily="34" charset="0"/>
              <a:buChar char="•"/>
              <a:tabLst>
                <a:tab pos="360363" algn="l"/>
              </a:tabLst>
            </a:pPr>
            <a:r>
              <a:rPr lang="fi-FI" sz="1600" dirty="0"/>
              <a:t>f</a:t>
            </a:r>
            <a:r>
              <a:rPr lang="fi-FI" sz="1600" dirty="0" smtClean="0"/>
              <a:t>unktionaalinen ajattelu (keskinäisiä yhteyksiä koskeva ja hyödyntävä ajattelu)</a:t>
            </a:r>
          </a:p>
          <a:p>
            <a:pPr marL="720725" lvl="1" indent="-263525">
              <a:buFont typeface="Arial" panose="020B0604020202020204" pitchFamily="34" charset="0"/>
              <a:buChar char="•"/>
              <a:tabLst>
                <a:tab pos="360363" algn="l"/>
              </a:tabLst>
            </a:pPr>
            <a:r>
              <a:rPr lang="fi-FI" sz="1600" dirty="0"/>
              <a:t>i</a:t>
            </a:r>
            <a:r>
              <a:rPr lang="fi-FI" sz="1600" dirty="0" smtClean="0"/>
              <a:t>lmiöiden välisten yhteyksien ilmaiseminen eri tavoin: symbolien, kuvaajien, taulukoiden tai geometrian avulla</a:t>
            </a:r>
          </a:p>
          <a:p>
            <a:pPr marL="720725" lvl="1" indent="-263525">
              <a:buFont typeface="Arial" panose="020B0604020202020204" pitchFamily="34" charset="0"/>
              <a:buChar char="•"/>
              <a:tabLst>
                <a:tab pos="360363" algn="l"/>
              </a:tabLst>
            </a:pPr>
            <a:r>
              <a:rPr lang="fi-FI" sz="1600" dirty="0"/>
              <a:t>m</a:t>
            </a:r>
            <a:r>
              <a:rPr lang="fi-FI" sz="1600" dirty="0" smtClean="0"/>
              <a:t>uunnokset eri esitystapojen välillä</a:t>
            </a:r>
            <a:r>
              <a:rPr lang="fi-FI" sz="1600" b="1" dirty="0" smtClean="0"/>
              <a:t>	 </a:t>
            </a:r>
          </a:p>
          <a:p>
            <a:pPr>
              <a:spcBef>
                <a:spcPts val="600"/>
              </a:spcBef>
            </a:pPr>
            <a:r>
              <a:rPr lang="fi-FI" sz="2000" b="1" dirty="0" smtClean="0">
                <a:latin typeface="+mj-lt"/>
              </a:rPr>
              <a:t>Epävarmuus</a:t>
            </a:r>
            <a:endParaRPr lang="fi-FI" sz="2000" b="1" dirty="0">
              <a:latin typeface="+mj-lt"/>
            </a:endParaRPr>
          </a:p>
          <a:p>
            <a:pPr marL="720725" lvl="1" indent="-263525">
              <a:buFont typeface="Arial" panose="020B0604020202020204" pitchFamily="34" charset="0"/>
              <a:buChar char="•"/>
            </a:pPr>
            <a:r>
              <a:rPr lang="fi-FI" sz="1600" dirty="0"/>
              <a:t>t</a:t>
            </a:r>
            <a:r>
              <a:rPr lang="fi-FI" sz="1600" dirty="0" smtClean="0"/>
              <a:t>ietoaines (data) ja sen käsittely; tapahtuman mahdollisuus</a:t>
            </a:r>
          </a:p>
          <a:p>
            <a:pPr marL="720725" lvl="1" indent="-263525">
              <a:buFont typeface="Arial" panose="020B0604020202020204" pitchFamily="34" charset="0"/>
              <a:buChar char="•"/>
            </a:pPr>
            <a:r>
              <a:rPr lang="fi-FI" sz="1600" dirty="0"/>
              <a:t>a</a:t>
            </a:r>
            <a:r>
              <a:rPr lang="fi-FI" sz="1600" dirty="0" smtClean="0"/>
              <a:t>rkielämässä eteen </a:t>
            </a:r>
            <a:r>
              <a:rPr lang="fi-FI" sz="1600" dirty="0"/>
              <a:t>tulevien tapahtumien </a:t>
            </a:r>
            <a:r>
              <a:rPr lang="fi-FI" sz="1600" dirty="0" smtClean="0"/>
              <a:t>epävarmuus ja informaation ristiriitaisuus</a:t>
            </a:r>
          </a:p>
          <a:p>
            <a:pPr marL="720725" lvl="1" indent="-263525">
              <a:buFont typeface="Arial" panose="020B0604020202020204" pitchFamily="34" charset="0"/>
              <a:buChar char="•"/>
            </a:pPr>
            <a:r>
              <a:rPr lang="fi-FI" sz="1600" dirty="0"/>
              <a:t>t</a:t>
            </a:r>
            <a:r>
              <a:rPr lang="fi-FI" sz="1600" dirty="0" smtClean="0"/>
              <a:t>iedon keruu</a:t>
            </a:r>
            <a:r>
              <a:rPr lang="fi-FI" sz="1600" dirty="0"/>
              <a:t>, esittäminen ja analysointi </a:t>
            </a:r>
            <a:endParaRPr lang="fi-FI" sz="1600" dirty="0" smtClean="0"/>
          </a:p>
          <a:p>
            <a:pPr marL="720725" lvl="1" indent="-263525">
              <a:buFont typeface="Arial" panose="020B0604020202020204" pitchFamily="34" charset="0"/>
              <a:buChar char="•"/>
            </a:pPr>
            <a:r>
              <a:rPr lang="fi-FI" sz="1600" dirty="0" smtClean="0"/>
              <a:t>tapahtumien todennäköisyys ja päätelmien tekeminen annettujen tietojen pohjalta</a:t>
            </a:r>
            <a:r>
              <a:rPr lang="fi-FI" sz="1600" b="1" dirty="0" smtClean="0"/>
              <a:t>	</a:t>
            </a:r>
          </a:p>
        </p:txBody>
      </p:sp>
      <p:sp>
        <p:nvSpPr>
          <p:cNvPr id="10" name="TextBox 9"/>
          <p:cNvSpPr txBox="1"/>
          <p:nvPr/>
        </p:nvSpPr>
        <p:spPr>
          <a:xfrm>
            <a:off x="379124" y="548680"/>
            <a:ext cx="8424936" cy="584775"/>
          </a:xfrm>
          <a:prstGeom prst="rect">
            <a:avLst/>
          </a:prstGeom>
          <a:noFill/>
        </p:spPr>
        <p:txBody>
          <a:bodyPr wrap="square" rtlCol="0">
            <a:spAutoFit/>
          </a:bodyPr>
          <a:lstStyle/>
          <a:p>
            <a:pPr algn="ctr"/>
            <a:r>
              <a:rPr lang="fi-FI" sz="3200" b="1" dirty="0" smtClean="0">
                <a:solidFill>
                  <a:srgbClr val="002060"/>
                </a:solidFill>
                <a:latin typeface="+mj-lt"/>
              </a:rPr>
              <a:t>Matematiikan sisältöalueet / 2 </a:t>
            </a:r>
            <a:r>
              <a:rPr lang="fi-FI" sz="3200" dirty="0">
                <a:solidFill>
                  <a:srgbClr val="002060"/>
                </a:solidFill>
                <a:latin typeface="+mj-lt"/>
              </a:rPr>
              <a:t>(OECD, 2013)</a:t>
            </a:r>
            <a:endParaRPr lang="fi-FI" sz="3200" b="1" dirty="0" smtClean="0">
              <a:solidFill>
                <a:srgbClr val="002060"/>
              </a:solidFill>
              <a:latin typeface="+mj-lt"/>
            </a:endParaRPr>
          </a:p>
        </p:txBody>
      </p:sp>
      <p:pic>
        <p:nvPicPr>
          <p:cNvPr id="11" name="Picture 2" descr="C:\Users\kupari\AppData\Local\Microsoft\Windows\Temporary Internet Files\Content.IE5\K7D2JJS6\MP9003900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266" y="1780037"/>
            <a:ext cx="1773204" cy="1264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upari\AppData\Local\Microsoft\Windows\Temporary Internet Files\Content.IE5\ELQE6S4O\MP9004424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609854"/>
            <a:ext cx="1737238" cy="127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9" name="Otsikko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3200" b="1" dirty="0" smtClean="0">
                <a:solidFill>
                  <a:schemeClr val="tx2"/>
                </a:solidFill>
              </a:rPr>
              <a:t>Matematiikan osaamisen vertailu vuosien 2003 ja 2012 </a:t>
            </a:r>
            <a:r>
              <a:rPr lang="fi-FI" sz="3200" b="1" dirty="0" err="1" smtClean="0">
                <a:solidFill>
                  <a:schemeClr val="tx2"/>
                </a:solidFill>
              </a:rPr>
              <a:t>PISA-arviointien</a:t>
            </a:r>
            <a:r>
              <a:rPr lang="fi-FI" sz="3200" b="1" dirty="0" smtClean="0">
                <a:solidFill>
                  <a:schemeClr val="tx2"/>
                </a:solidFill>
              </a:rPr>
              <a:t> välillä</a:t>
            </a:r>
            <a:endParaRPr lang="fi-FI" sz="3200" b="1" dirty="0">
              <a:solidFill>
                <a:schemeClr val="tx2"/>
              </a:solidFill>
            </a:endParaRPr>
          </a:p>
        </p:txBody>
      </p:sp>
      <p:sp>
        <p:nvSpPr>
          <p:cNvPr id="10" name="Sisällön paikkamerkki 2"/>
          <p:cNvSpPr txBox="1">
            <a:spLocks/>
          </p:cNvSpPr>
          <p:nvPr/>
        </p:nvSpPr>
        <p:spPr>
          <a:xfrm>
            <a:off x="457200" y="1600201"/>
            <a:ext cx="8229600" cy="4205063"/>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
            </a:pPr>
            <a:r>
              <a:rPr lang="fi-FI" dirty="0" smtClean="0">
                <a:solidFill>
                  <a:schemeClr val="tx1"/>
                </a:solidFill>
              </a:rPr>
              <a:t>Kummallakin kerralla matematiikka pääarviointialueena</a:t>
            </a:r>
          </a:p>
          <a:p>
            <a:pPr marL="627063" lvl="1" indent="-169863" algn="l">
              <a:buFont typeface="Arial" pitchFamily="34" charset="0"/>
              <a:buChar char="•"/>
            </a:pPr>
            <a:r>
              <a:rPr lang="fi-FI" dirty="0" smtClean="0">
                <a:solidFill>
                  <a:schemeClr val="tx1"/>
                </a:solidFill>
              </a:rPr>
              <a:t>Pääalueen arviointi kattavin ja pätevin</a:t>
            </a:r>
          </a:p>
          <a:p>
            <a:pPr marL="627063" lvl="1" indent="-169863" algn="l">
              <a:buFont typeface="Arial" pitchFamily="34" charset="0"/>
              <a:buChar char="•"/>
            </a:pPr>
            <a:r>
              <a:rPr lang="fi-FI" dirty="0" smtClean="0">
                <a:solidFill>
                  <a:schemeClr val="tx1"/>
                </a:solidFill>
              </a:rPr>
              <a:t>Sama arviointikehys</a:t>
            </a:r>
          </a:p>
          <a:p>
            <a:pPr marL="627063" lvl="1" indent="-169863" algn="l">
              <a:buFont typeface="Arial" pitchFamily="34" charset="0"/>
              <a:buChar char="•"/>
            </a:pPr>
            <a:r>
              <a:rPr lang="fi-FI" dirty="0" smtClean="0">
                <a:solidFill>
                  <a:schemeClr val="tx1"/>
                </a:solidFill>
              </a:rPr>
              <a:t>Osa matematiikan tehtävistä samoja</a:t>
            </a:r>
          </a:p>
          <a:p>
            <a:pPr lvl="1" algn="l"/>
            <a:endParaRPr lang="fi-FI" sz="1500" dirty="0" smtClean="0">
              <a:solidFill>
                <a:schemeClr val="tx1"/>
              </a:solidFill>
            </a:endParaRPr>
          </a:p>
          <a:p>
            <a:pPr algn="l">
              <a:buFont typeface="Wingdings" panose="05000000000000000000" pitchFamily="2" charset="2"/>
              <a:buChar char="§"/>
            </a:pPr>
            <a:r>
              <a:rPr lang="fi-FI" dirty="0" smtClean="0">
                <a:solidFill>
                  <a:schemeClr val="tx1"/>
                </a:solidFill>
              </a:rPr>
              <a:t>Mahdollistaa luotettavat vertailut kahden arvioinnin välillä</a:t>
            </a:r>
          </a:p>
          <a:p>
            <a:pPr marL="627063" lvl="1" indent="-169863" algn="l">
              <a:buFont typeface="Arial" pitchFamily="34" charset="0"/>
              <a:buChar char="•"/>
            </a:pPr>
            <a:r>
              <a:rPr lang="fi-FI" dirty="0" smtClean="0">
                <a:solidFill>
                  <a:schemeClr val="tx1"/>
                </a:solidFill>
              </a:rPr>
              <a:t>Matematiikan osaamisen yleistulos</a:t>
            </a:r>
          </a:p>
          <a:p>
            <a:pPr marL="627063" lvl="1" indent="-169863" algn="l">
              <a:buFont typeface="Arial" pitchFamily="34" charset="0"/>
              <a:buChar char="•"/>
            </a:pPr>
            <a:r>
              <a:rPr lang="fi-FI" dirty="0" smtClean="0">
                <a:solidFill>
                  <a:schemeClr val="tx1"/>
                </a:solidFill>
              </a:rPr>
              <a:t>Oppilaiden jakautuminen eri suoritustasoille (6 kpl)</a:t>
            </a:r>
          </a:p>
          <a:p>
            <a:pPr lvl="2" algn="l">
              <a:buFont typeface="Wingdings" panose="05000000000000000000" pitchFamily="2" charset="2"/>
              <a:buChar char="ü"/>
            </a:pPr>
            <a:r>
              <a:rPr lang="fi-FI" dirty="0" smtClean="0">
                <a:solidFill>
                  <a:schemeClr val="tx1"/>
                </a:solidFill>
              </a:rPr>
              <a:t>heikot matematiikan osaajat: taso 1 ja sen alle </a:t>
            </a:r>
          </a:p>
          <a:p>
            <a:pPr lvl="2" algn="l">
              <a:buFont typeface="Wingdings" panose="05000000000000000000" pitchFamily="2" charset="2"/>
              <a:buChar char="ü"/>
            </a:pPr>
            <a:r>
              <a:rPr lang="fi-FI" dirty="0" smtClean="0">
                <a:solidFill>
                  <a:schemeClr val="tx1"/>
                </a:solidFill>
              </a:rPr>
              <a:t>erinomaiset matematiikan osaajat: tasot 5 ja 6</a:t>
            </a:r>
          </a:p>
          <a:p>
            <a:pPr marL="627063" lvl="1" indent="-169863" algn="l">
              <a:buFont typeface="Arial" pitchFamily="34" charset="0"/>
              <a:buChar char="•"/>
            </a:pPr>
            <a:r>
              <a:rPr lang="fi-FI" dirty="0" smtClean="0">
                <a:solidFill>
                  <a:schemeClr val="tx1"/>
                </a:solidFill>
              </a:rPr>
              <a:t>Matematiikan sisältöalueet</a:t>
            </a:r>
          </a:p>
          <a:p>
            <a:pPr lvl="2" algn="l">
              <a:buFont typeface="Wingdings" panose="05000000000000000000" pitchFamily="2" charset="2"/>
              <a:buChar char="ü"/>
            </a:pPr>
            <a:r>
              <a:rPr lang="fi-FI" dirty="0" smtClean="0">
                <a:solidFill>
                  <a:schemeClr val="tx1"/>
                </a:solidFill>
              </a:rPr>
              <a:t>määrällinen ajattelu, tila ja muoto, muutos ja yhteydet, epävarmuus</a:t>
            </a:r>
          </a:p>
        </p:txBody>
      </p:sp>
    </p:spTree>
    <p:extLst>
      <p:ext uri="{BB962C8B-B14F-4D97-AF65-F5344CB8AC3E}">
        <p14:creationId xmlns:p14="http://schemas.microsoft.com/office/powerpoint/2010/main" val="10578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026" name="Picture 2" descr="E:\1-graafit\Iso-mat 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2" y="39343"/>
            <a:ext cx="4948577" cy="6624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60031" y="692696"/>
            <a:ext cx="4176463" cy="4401205"/>
          </a:xfrm>
          <a:prstGeom prst="rect">
            <a:avLst/>
          </a:prstGeom>
          <a:noFill/>
        </p:spPr>
        <p:txBody>
          <a:bodyPr wrap="square" rtlCol="0">
            <a:spAutoFit/>
          </a:bodyPr>
          <a:lstStyle/>
          <a:p>
            <a:pPr marL="180975" indent="-180975">
              <a:buFont typeface="Arial" panose="020B0604020202020204" pitchFamily="34" charset="0"/>
              <a:buChar char="•"/>
            </a:pPr>
            <a:r>
              <a:rPr lang="fi-FI" sz="2000" dirty="0" smtClean="0"/>
              <a:t>Suomen sijoitus 65 osallistujan joukossa 12. (vuonna 2003  toinen)</a:t>
            </a:r>
          </a:p>
          <a:p>
            <a:pPr marL="180975" indent="-180975">
              <a:buFont typeface="Arial" panose="020B0604020202020204" pitchFamily="34" charset="0"/>
              <a:buChar char="•"/>
            </a:pPr>
            <a:r>
              <a:rPr lang="fi-FI" sz="2000" dirty="0" smtClean="0"/>
              <a:t>Kärjessä 7 Aasian maata tai aluetta Shanghain johdolla</a:t>
            </a:r>
          </a:p>
          <a:p>
            <a:pPr marL="180975" indent="-180975">
              <a:buFont typeface="Arial" panose="020B0604020202020204" pitchFamily="34" charset="0"/>
              <a:buChar char="•"/>
            </a:pPr>
            <a:r>
              <a:rPr lang="fi-FI" sz="2000" dirty="0" smtClean="0"/>
              <a:t>Euroopan maista neljä maata Suomen edellä</a:t>
            </a:r>
          </a:p>
          <a:p>
            <a:pPr marL="180975" indent="-180975">
              <a:buFont typeface="Arial" panose="020B0604020202020204" pitchFamily="34" charset="0"/>
              <a:buChar char="•"/>
            </a:pPr>
            <a:r>
              <a:rPr lang="fi-FI" sz="2000" dirty="0" smtClean="0"/>
              <a:t>Suomi edelleen OECD-maiden parhaimmistoa: 34 maan joukossa kuudes</a:t>
            </a:r>
          </a:p>
          <a:p>
            <a:pPr marL="180975" indent="-180975">
              <a:buFont typeface="Arial" panose="020B0604020202020204" pitchFamily="34" charset="0"/>
              <a:buChar char="•"/>
            </a:pPr>
            <a:r>
              <a:rPr lang="fi-FI" sz="2000" dirty="0" smtClean="0"/>
              <a:t>Suomi selvästi paras Pohjoismaista</a:t>
            </a:r>
          </a:p>
          <a:p>
            <a:pPr marL="180975" indent="-180975">
              <a:buFont typeface="Arial" panose="020B0604020202020204" pitchFamily="34" charset="0"/>
              <a:buChar char="•"/>
            </a:pPr>
            <a:endParaRPr lang="fi-FI" sz="2000" dirty="0"/>
          </a:p>
          <a:p>
            <a:pPr marL="180975" indent="-180975">
              <a:buFont typeface="Arial" panose="020B0604020202020204" pitchFamily="34" charset="0"/>
              <a:buChar char="•"/>
            </a:pPr>
            <a:r>
              <a:rPr lang="fi-FI" sz="2000" dirty="0" smtClean="0"/>
              <a:t>Oppilaiden suoritusten vaihtelu vähäisempää kuin OECD:ssä keskimäärin</a:t>
            </a:r>
            <a:endParaRPr lang="fi-FI" sz="2000" dirty="0"/>
          </a:p>
        </p:txBody>
      </p:sp>
    </p:spTree>
    <p:extLst>
      <p:ext uri="{BB962C8B-B14F-4D97-AF65-F5344CB8AC3E}">
        <p14:creationId xmlns:p14="http://schemas.microsoft.com/office/powerpoint/2010/main" val="362325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2051" name="16D82D2D-2917-411D-B1AE-3CDA05D0C59F" descr="A555147B-39EC-4205-A1FB-A30953529168@elisa-laajakai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59" y="-5"/>
            <a:ext cx="5006174" cy="669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107503" y="1096551"/>
            <a:ext cx="480719"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p:cNvSpPr txBox="1"/>
          <p:nvPr/>
        </p:nvSpPr>
        <p:spPr>
          <a:xfrm>
            <a:off x="4856956" y="548680"/>
            <a:ext cx="4176464" cy="3785652"/>
          </a:xfrm>
          <a:prstGeom prst="rect">
            <a:avLst/>
          </a:prstGeom>
          <a:noFill/>
        </p:spPr>
        <p:txBody>
          <a:bodyPr wrap="square" rtlCol="0">
            <a:spAutoFit/>
          </a:bodyPr>
          <a:lstStyle/>
          <a:p>
            <a:pPr marL="180975" indent="-180975">
              <a:buFont typeface="Arial" panose="020B0604020202020204" pitchFamily="34" charset="0"/>
              <a:buChar char="•"/>
            </a:pPr>
            <a:r>
              <a:rPr lang="fi-FI" sz="2000" dirty="0" smtClean="0"/>
              <a:t>Kuusi suoritustasoa kuten vuonna 2003: </a:t>
            </a:r>
            <a:r>
              <a:rPr lang="fi-FI" sz="2000" i="1" dirty="0" smtClean="0"/>
              <a:t>heikko</a:t>
            </a:r>
            <a:r>
              <a:rPr lang="fi-FI" sz="2000" dirty="0" smtClean="0"/>
              <a:t>/taso 1 ja sen alle, </a:t>
            </a:r>
            <a:r>
              <a:rPr lang="fi-FI" sz="2000" i="1" dirty="0" smtClean="0"/>
              <a:t>välttävä</a:t>
            </a:r>
            <a:r>
              <a:rPr lang="fi-FI" sz="2000" dirty="0" smtClean="0"/>
              <a:t>/taso 2, </a:t>
            </a:r>
            <a:r>
              <a:rPr lang="fi-FI" sz="2000" i="1" dirty="0" smtClean="0"/>
              <a:t>tyydyttävä</a:t>
            </a:r>
            <a:r>
              <a:rPr lang="fi-FI" sz="2000" dirty="0" smtClean="0"/>
              <a:t>/taso 3, </a:t>
            </a:r>
            <a:r>
              <a:rPr lang="fi-FI" sz="2000" i="1" dirty="0" smtClean="0"/>
              <a:t>hyvä</a:t>
            </a:r>
            <a:r>
              <a:rPr lang="fi-FI" sz="2000" dirty="0" smtClean="0"/>
              <a:t>/taso 4, </a:t>
            </a:r>
            <a:r>
              <a:rPr lang="fi-FI" sz="2000" i="1" dirty="0" smtClean="0"/>
              <a:t>erinomainen</a:t>
            </a:r>
            <a:r>
              <a:rPr lang="fi-FI" sz="2000" dirty="0" smtClean="0"/>
              <a:t>/taso 5 ja </a:t>
            </a:r>
            <a:r>
              <a:rPr lang="fi-FI" sz="2000" i="1" dirty="0" smtClean="0"/>
              <a:t>huippu</a:t>
            </a:r>
            <a:r>
              <a:rPr lang="fi-FI" sz="2000" dirty="0" smtClean="0"/>
              <a:t>/taso 6</a:t>
            </a:r>
          </a:p>
          <a:p>
            <a:endParaRPr lang="fi-FI" sz="2000" dirty="0" smtClean="0"/>
          </a:p>
          <a:p>
            <a:pPr marL="180975" indent="-180975">
              <a:buFont typeface="Arial" panose="020B0604020202020204" pitchFamily="34" charset="0"/>
              <a:buChar char="•"/>
            </a:pPr>
            <a:r>
              <a:rPr lang="fi-FI" sz="2000" dirty="0" smtClean="0"/>
              <a:t>Suomessa erinomaisia matematiikan osaajia (tasot 5 ja 6) oli </a:t>
            </a:r>
            <a:r>
              <a:rPr lang="fi-FI" sz="2000" b="1" dirty="0" smtClean="0">
                <a:solidFill>
                  <a:srgbClr val="0000FF"/>
                </a:solidFill>
              </a:rPr>
              <a:t>15 %</a:t>
            </a:r>
            <a:r>
              <a:rPr lang="fi-FI" sz="2000" b="1" dirty="0" smtClean="0">
                <a:solidFill>
                  <a:srgbClr val="00B0F0"/>
                </a:solidFill>
              </a:rPr>
              <a:t> </a:t>
            </a:r>
            <a:r>
              <a:rPr lang="fi-FI" sz="2000" dirty="0" smtClean="0"/>
              <a:t>(OECD:n keskiarvo 12 %)</a:t>
            </a:r>
          </a:p>
          <a:p>
            <a:pPr marL="180975" indent="-180975">
              <a:buFont typeface="Arial" panose="020B0604020202020204" pitchFamily="34" charset="0"/>
              <a:buChar char="•"/>
            </a:pPr>
            <a:r>
              <a:rPr lang="fi-FI" sz="2000" dirty="0" smtClean="0"/>
              <a:t>Vastaavasti heikkoja matematiikan osaajia (taso 1 ja sen alle) oli </a:t>
            </a:r>
            <a:r>
              <a:rPr lang="fi-FI" sz="2000" b="1" dirty="0" smtClean="0">
                <a:solidFill>
                  <a:srgbClr val="0000FF"/>
                </a:solidFill>
              </a:rPr>
              <a:t>12 % </a:t>
            </a:r>
            <a:r>
              <a:rPr lang="fi-FI" sz="2000" dirty="0" smtClean="0"/>
              <a:t>(OECD:n keskiarvo 22 %)</a:t>
            </a:r>
            <a:endParaRPr lang="fi-FI" sz="2000" dirty="0"/>
          </a:p>
        </p:txBody>
      </p:sp>
    </p:spTree>
    <p:extLst>
      <p:ext uri="{BB962C8B-B14F-4D97-AF65-F5344CB8AC3E}">
        <p14:creationId xmlns:p14="http://schemas.microsoft.com/office/powerpoint/2010/main" val="419844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11267" name="Picture 3" descr="E:\1-graafit\Osaam.sisaltoalue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59" y="446221"/>
            <a:ext cx="9006080" cy="2414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780928"/>
            <a:ext cx="8424936" cy="2308324"/>
          </a:xfrm>
          <a:prstGeom prst="rect">
            <a:avLst/>
          </a:prstGeom>
          <a:noFill/>
        </p:spPr>
        <p:txBody>
          <a:bodyPr wrap="square" rtlCol="0">
            <a:spAutoFit/>
          </a:bodyPr>
          <a:lstStyle/>
          <a:p>
            <a:pPr marL="285750" lvl="0" indent="-285750">
              <a:buFont typeface="Arial" panose="020B0604020202020204" pitchFamily="34" charset="0"/>
              <a:buChar char="•"/>
            </a:pPr>
            <a:r>
              <a:rPr lang="fi-FI" sz="2400" dirty="0"/>
              <a:t>Suomessa parhaiten osattu sisältöalue oli </a:t>
            </a:r>
            <a:r>
              <a:rPr lang="fi-FI" sz="2400" i="1" dirty="0"/>
              <a:t>määrällinen ajattelu</a:t>
            </a:r>
            <a:endParaRPr lang="fi-FI" sz="2400" dirty="0"/>
          </a:p>
          <a:p>
            <a:pPr marL="285750" indent="-285750">
              <a:buFont typeface="Arial" panose="020B0604020202020204" pitchFamily="34" charset="0"/>
              <a:buChar char="•"/>
            </a:pPr>
            <a:endParaRPr lang="fi-FI" sz="1200" dirty="0" smtClean="0"/>
          </a:p>
          <a:p>
            <a:pPr marL="285750" lvl="0" indent="-285750">
              <a:buFont typeface="Arial" panose="020B0604020202020204" pitchFamily="34" charset="0"/>
              <a:buChar char="•"/>
            </a:pPr>
            <a:r>
              <a:rPr lang="fi-FI" sz="2400" dirty="0"/>
              <a:t>Kahdella sisältöalueella – </a:t>
            </a:r>
            <a:r>
              <a:rPr lang="fi-FI" sz="2400" i="1" dirty="0"/>
              <a:t>muutos ja yhteydet sekä epävarmuus</a:t>
            </a:r>
            <a:r>
              <a:rPr lang="fi-FI" sz="2400" dirty="0"/>
              <a:t> – keskiarvo oli lähes sama kuin Suomen kokonaiskeskiarvo</a:t>
            </a:r>
          </a:p>
          <a:p>
            <a:endParaRPr lang="fi-FI" sz="1200" dirty="0" smtClean="0"/>
          </a:p>
          <a:p>
            <a:pPr marL="285750" lvl="0" indent="-285750">
              <a:buFont typeface="Arial" panose="020B0604020202020204" pitchFamily="34" charset="0"/>
              <a:buChar char="•"/>
            </a:pPr>
            <a:r>
              <a:rPr lang="fi-FI" sz="2400" dirty="0"/>
              <a:t>Selvästi heikoimmin osattu sisältöalue oli </a:t>
            </a:r>
            <a:r>
              <a:rPr lang="fi-FI" sz="2400" i="1" dirty="0"/>
              <a:t>tila ja muoto</a:t>
            </a:r>
            <a:r>
              <a:rPr lang="fi-FI" sz="2400" dirty="0"/>
              <a:t>: alueen keskiarvo oli peräti 12 pistettä kokonaiskeskiarvoa </a:t>
            </a:r>
            <a:r>
              <a:rPr lang="fi-FI" sz="2400" dirty="0" smtClean="0"/>
              <a:t>alempi</a:t>
            </a:r>
            <a:endParaRPr lang="fi-FI" sz="2400" dirty="0"/>
          </a:p>
        </p:txBody>
      </p:sp>
    </p:spTree>
    <p:extLst>
      <p:ext uri="{BB962C8B-B14F-4D97-AF65-F5344CB8AC3E}">
        <p14:creationId xmlns:p14="http://schemas.microsoft.com/office/powerpoint/2010/main" val="312788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3075" name="Picture 3" descr="E:\1-graafit\Iso-Luk 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0"/>
            <a:ext cx="5040560" cy="67478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1065613"/>
            <a:ext cx="4032448" cy="2523768"/>
          </a:xfrm>
          <a:prstGeom prst="rect">
            <a:avLst/>
          </a:prstGeom>
          <a:noFill/>
        </p:spPr>
        <p:txBody>
          <a:bodyPr wrap="square" rtlCol="0">
            <a:spAutoFit/>
          </a:bodyPr>
          <a:lstStyle/>
          <a:p>
            <a:pPr marL="180975" indent="-180975">
              <a:buFont typeface="Arial" panose="020B0604020202020204" pitchFamily="34" charset="0"/>
              <a:buChar char="•"/>
            </a:pPr>
            <a:r>
              <a:rPr lang="fi-FI" sz="2000" dirty="0" smtClean="0"/>
              <a:t>Suomen sijoitus 65 osallistujan joukossa 6. (vuonna 2009 kolmas)</a:t>
            </a:r>
          </a:p>
          <a:p>
            <a:pPr marL="180975" indent="-180975">
              <a:buFont typeface="Arial" panose="020B0604020202020204" pitchFamily="34" charset="0"/>
              <a:buChar char="•"/>
            </a:pPr>
            <a:r>
              <a:rPr lang="fi-FI" sz="2000" dirty="0"/>
              <a:t>Kärjessä </a:t>
            </a:r>
            <a:r>
              <a:rPr lang="fi-FI" sz="2000" dirty="0" smtClean="0"/>
              <a:t>5 </a:t>
            </a:r>
            <a:r>
              <a:rPr lang="fi-FI" sz="2000" dirty="0"/>
              <a:t>Aasian maata tai aluetta Shanghain </a:t>
            </a:r>
            <a:r>
              <a:rPr lang="fi-FI" sz="2000" dirty="0" smtClean="0"/>
              <a:t>johdolla</a:t>
            </a:r>
          </a:p>
          <a:p>
            <a:pPr marL="180975" indent="-180975">
              <a:buFont typeface="Arial" panose="020B0604020202020204" pitchFamily="34" charset="0"/>
              <a:buChar char="•"/>
            </a:pPr>
            <a:r>
              <a:rPr lang="fi-FI" sz="2000" dirty="0"/>
              <a:t>Suomi </a:t>
            </a:r>
            <a:r>
              <a:rPr lang="fi-FI" sz="2000" dirty="0" smtClean="0"/>
              <a:t>paras Euroopan maa ja OECD-maiden joukossa kolmas</a:t>
            </a:r>
            <a:endParaRPr lang="fi-FI" sz="2000" dirty="0"/>
          </a:p>
          <a:p>
            <a:pPr marL="180975" indent="-180975">
              <a:buFont typeface="Arial" panose="020B0604020202020204" pitchFamily="34" charset="0"/>
              <a:buChar char="•"/>
            </a:pPr>
            <a:r>
              <a:rPr lang="fi-FI" sz="2000" dirty="0"/>
              <a:t>Suomi selvästi paras Pohjoismaista</a:t>
            </a:r>
          </a:p>
          <a:p>
            <a:endParaRPr lang="fi-FI" dirty="0"/>
          </a:p>
        </p:txBody>
      </p:sp>
    </p:spTree>
    <p:extLst>
      <p:ext uri="{BB962C8B-B14F-4D97-AF65-F5344CB8AC3E}">
        <p14:creationId xmlns:p14="http://schemas.microsoft.com/office/powerpoint/2010/main" val="1260275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dirty="0"/>
          </a:p>
        </p:txBody>
      </p:sp>
      <p:sp>
        <p:nvSpPr>
          <p:cNvPr id="3" name="Subtitle 2"/>
          <p:cNvSpPr>
            <a:spLocks noGrp="1"/>
          </p:cNvSpPr>
          <p:nvPr>
            <p:ph type="subTitle" idx="1"/>
          </p:nvPr>
        </p:nvSpPr>
        <p:spPr/>
        <p:txBody>
          <a:bodyPr/>
          <a:lstStyle/>
          <a:p>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pic>
        <p:nvPicPr>
          <p:cNvPr id="4098" name="Picture 2" descr="E:\1-graafit\Iso-luo 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69"/>
            <a:ext cx="5043665" cy="67520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04048" y="1065613"/>
            <a:ext cx="4032448" cy="2554545"/>
          </a:xfrm>
          <a:prstGeom prst="rect">
            <a:avLst/>
          </a:prstGeom>
          <a:noFill/>
        </p:spPr>
        <p:txBody>
          <a:bodyPr wrap="square" rtlCol="0">
            <a:spAutoFit/>
          </a:bodyPr>
          <a:lstStyle/>
          <a:p>
            <a:pPr marL="180975" indent="-180975">
              <a:buFont typeface="Arial" panose="020B0604020202020204" pitchFamily="34" charset="0"/>
              <a:buChar char="•"/>
            </a:pPr>
            <a:r>
              <a:rPr lang="fi-FI" sz="2000" dirty="0" smtClean="0"/>
              <a:t>Suomen sijoitus 65 osallistujan joukossa 5. (vuonna 2006 ykkönen)</a:t>
            </a:r>
          </a:p>
          <a:p>
            <a:pPr marL="180975" indent="-180975">
              <a:buFont typeface="Arial" panose="020B0604020202020204" pitchFamily="34" charset="0"/>
              <a:buChar char="•"/>
            </a:pPr>
            <a:r>
              <a:rPr lang="fi-FI" sz="2000" dirty="0"/>
              <a:t>Kärjessä 4</a:t>
            </a:r>
            <a:r>
              <a:rPr lang="fi-FI" sz="2000" dirty="0" smtClean="0"/>
              <a:t> </a:t>
            </a:r>
            <a:r>
              <a:rPr lang="fi-FI" sz="2000" dirty="0"/>
              <a:t>Aasian maata tai aluetta Shanghain </a:t>
            </a:r>
            <a:r>
              <a:rPr lang="fi-FI" sz="2000" dirty="0" smtClean="0"/>
              <a:t>johdolla</a:t>
            </a:r>
          </a:p>
          <a:p>
            <a:pPr marL="180975" indent="-180975">
              <a:buFont typeface="Arial" panose="020B0604020202020204" pitchFamily="34" charset="0"/>
              <a:buChar char="•"/>
            </a:pPr>
            <a:r>
              <a:rPr lang="fi-FI" sz="2000" dirty="0"/>
              <a:t>Suomi </a:t>
            </a:r>
            <a:r>
              <a:rPr lang="fi-FI" sz="2000" dirty="0" smtClean="0"/>
              <a:t>paras Euroopan maa ja OECD-maiden joukossa toinen</a:t>
            </a:r>
            <a:endParaRPr lang="fi-FI" sz="2000" dirty="0"/>
          </a:p>
          <a:p>
            <a:pPr marL="180975" indent="-180975">
              <a:buFont typeface="Arial" panose="020B0604020202020204" pitchFamily="34" charset="0"/>
              <a:buChar char="•"/>
            </a:pPr>
            <a:r>
              <a:rPr lang="fi-FI" sz="2000" dirty="0"/>
              <a:t>Suomi selvästi paras Pohjoismaista</a:t>
            </a:r>
          </a:p>
          <a:p>
            <a:endParaRPr lang="fi-FI" sz="2000" dirty="0"/>
          </a:p>
        </p:txBody>
      </p:sp>
    </p:spTree>
    <p:extLst>
      <p:ext uri="{BB962C8B-B14F-4D97-AF65-F5344CB8AC3E}">
        <p14:creationId xmlns:p14="http://schemas.microsoft.com/office/powerpoint/2010/main" val="36395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972</Words>
  <Application>Microsoft Office PowerPoint</Application>
  <PresentationFormat>On-screen Show (4:3)</PresentationFormat>
  <Paragraphs>150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Kupari Pekka</dc:creator>
  <cp:lastModifiedBy>Kupari Pekka</cp:lastModifiedBy>
  <cp:revision>58</cp:revision>
  <dcterms:created xsi:type="dcterms:W3CDTF">2013-11-30T11:37:33Z</dcterms:created>
  <dcterms:modified xsi:type="dcterms:W3CDTF">2013-12-16T08:18:24Z</dcterms:modified>
</cp:coreProperties>
</file>