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9" r:id="rId3"/>
    <p:sldId id="256" r:id="rId4"/>
    <p:sldId id="281" r:id="rId5"/>
    <p:sldId id="258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70" r:id="rId14"/>
    <p:sldId id="277" r:id="rId15"/>
    <p:sldId id="273" r:id="rId16"/>
    <p:sldId id="276" r:id="rId17"/>
    <p:sldId id="280" r:id="rId18"/>
    <p:sldId id="289" r:id="rId19"/>
    <p:sldId id="290" r:id="rId20"/>
    <p:sldId id="284" r:id="rId21"/>
    <p:sldId id="285" r:id="rId22"/>
    <p:sldId id="286" r:id="rId23"/>
    <p:sldId id="287" r:id="rId24"/>
    <p:sldId id="278" r:id="rId25"/>
    <p:sldId id="268" r:id="rId26"/>
    <p:sldId id="265" r:id="rId27"/>
    <p:sldId id="279" r:id="rId28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10" d="100"/>
          <a:sy n="110" d="100"/>
        </p:scale>
        <p:origin x="-92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PISA-kalvot\Ses&amp;suoritukse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Sheet2!$D$5</c:f>
              <c:strCache>
                <c:ptCount val="1"/>
                <c:pt idx="0">
                  <c:v>Suomi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Sheet2!$E$4:$F$4</c:f>
              <c:strCache>
                <c:ptCount val="2"/>
                <c:pt idx="0">
                  <c:v>PISA 2003</c:v>
                </c:pt>
                <c:pt idx="1">
                  <c:v>PISA2012</c:v>
                </c:pt>
              </c:strCache>
            </c:strRef>
          </c:cat>
          <c:val>
            <c:numRef>
              <c:f>Sheet2!$E$5:$F$5</c:f>
              <c:numCache>
                <c:formatCode>General</c:formatCode>
                <c:ptCount val="2"/>
                <c:pt idx="0">
                  <c:v>28</c:v>
                </c:pt>
                <c:pt idx="1">
                  <c:v>33</c:v>
                </c:pt>
              </c:numCache>
            </c:numRef>
          </c:val>
        </c:ser>
        <c:ser>
          <c:idx val="1"/>
          <c:order val="1"/>
          <c:tx>
            <c:strRef>
              <c:f>Sheet2!$D$6</c:f>
              <c:strCache>
                <c:ptCount val="1"/>
                <c:pt idx="0">
                  <c:v>OECD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Sheet2!$E$4:$F$4</c:f>
              <c:strCache>
                <c:ptCount val="2"/>
                <c:pt idx="0">
                  <c:v>PISA 2003</c:v>
                </c:pt>
                <c:pt idx="1">
                  <c:v>PISA2012</c:v>
                </c:pt>
              </c:strCache>
            </c:strRef>
          </c:cat>
          <c:val>
            <c:numRef>
              <c:f>Sheet2!$E$6:$F$6</c:f>
              <c:numCache>
                <c:formatCode>General</c:formatCode>
                <c:ptCount val="2"/>
                <c:pt idx="0">
                  <c:v>39</c:v>
                </c:pt>
                <c:pt idx="1">
                  <c:v>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3625856"/>
        <c:axId val="83627392"/>
      </c:barChart>
      <c:catAx>
        <c:axId val="83625856"/>
        <c:scaling>
          <c:orientation val="minMax"/>
        </c:scaling>
        <c:delete val="0"/>
        <c:axPos val="b"/>
        <c:majorTickMark val="out"/>
        <c:minorTickMark val="none"/>
        <c:tickLblPos val="nextTo"/>
        <c:crossAx val="83627392"/>
        <c:crosses val="autoZero"/>
        <c:auto val="1"/>
        <c:lblAlgn val="ctr"/>
        <c:lblOffset val="100"/>
        <c:noMultiLvlLbl val="0"/>
      </c:catAx>
      <c:valAx>
        <c:axId val="8362739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Pistemäärän muutos, kun SES muuttuu yhden keskihajonnan verran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3625856"/>
        <c:crosses val="autoZero"/>
        <c:crossBetween val="between"/>
      </c:valAx>
      <c:spPr>
        <a:solidFill>
          <a:schemeClr val="bg2"/>
        </a:solidFill>
        <a:ln>
          <a:solidFill>
            <a:schemeClr val="tx1"/>
          </a:solidFill>
        </a:ln>
      </c:spPr>
    </c:plotArea>
    <c:legend>
      <c:legendPos val="b"/>
      <c:layout/>
      <c:overlay val="0"/>
      <c:spPr>
        <a:ln>
          <a:solidFill>
            <a:schemeClr val="tx1"/>
          </a:solidFill>
        </a:ln>
      </c:spPr>
      <c:txPr>
        <a:bodyPr/>
        <a:lstStyle/>
        <a:p>
          <a:pPr>
            <a:defRPr sz="1200"/>
          </a:pPr>
          <a:endParaRPr lang="fi-FI"/>
        </a:p>
      </c:txPr>
    </c:legend>
    <c:plotVisOnly val="1"/>
    <c:dispBlanksAs val="gap"/>
    <c:showDLblsOverMax val="0"/>
  </c:chart>
  <c:spPr>
    <a:solidFill>
      <a:schemeClr val="bg2">
        <a:lumMod val="90000"/>
        <a:alpha val="50000"/>
      </a:schemeClr>
    </a:solidFill>
    <a:ln>
      <a:solidFill>
        <a:schemeClr val="tx1"/>
      </a:solidFill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Sheet1!$E$23</c:f>
              <c:strCache>
                <c:ptCount val="1"/>
                <c:pt idx="0">
                  <c:v>Suomenkieliset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Sheet1!$D$24:$D$26</c:f>
              <c:strCache>
                <c:ptCount val="3"/>
                <c:pt idx="0">
                  <c:v>Lukutaito</c:v>
                </c:pt>
                <c:pt idx="1">
                  <c:v>Matematiikka</c:v>
                </c:pt>
                <c:pt idx="2">
                  <c:v>Luonnontiede</c:v>
                </c:pt>
              </c:strCache>
            </c:strRef>
          </c:cat>
          <c:val>
            <c:numRef>
              <c:f>Sheet1!$E$24:$E$26</c:f>
              <c:numCache>
                <c:formatCode>General</c:formatCode>
                <c:ptCount val="3"/>
                <c:pt idx="0">
                  <c:v>525</c:v>
                </c:pt>
                <c:pt idx="1">
                  <c:v>519</c:v>
                </c:pt>
                <c:pt idx="2">
                  <c:v>547</c:v>
                </c:pt>
              </c:numCache>
            </c:numRef>
          </c:val>
        </c:ser>
        <c:ser>
          <c:idx val="1"/>
          <c:order val="1"/>
          <c:tx>
            <c:strRef>
              <c:f>Sheet1!$F$23</c:f>
              <c:strCache>
                <c:ptCount val="1"/>
                <c:pt idx="0">
                  <c:v>Ruotsinkieliset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Sheet1!$D$24:$D$26</c:f>
              <c:strCache>
                <c:ptCount val="3"/>
                <c:pt idx="0">
                  <c:v>Lukutaito</c:v>
                </c:pt>
                <c:pt idx="1">
                  <c:v>Matematiikka</c:v>
                </c:pt>
                <c:pt idx="2">
                  <c:v>Luonnontiede</c:v>
                </c:pt>
              </c:strCache>
            </c:strRef>
          </c:cat>
          <c:val>
            <c:numRef>
              <c:f>Sheet1!$F$24:$F$26</c:f>
              <c:numCache>
                <c:formatCode>General</c:formatCode>
                <c:ptCount val="3"/>
                <c:pt idx="0">
                  <c:v>508</c:v>
                </c:pt>
                <c:pt idx="1">
                  <c:v>520</c:v>
                </c:pt>
                <c:pt idx="2">
                  <c:v>519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859264"/>
        <c:axId val="33685504"/>
      </c:barChart>
      <c:catAx>
        <c:axId val="34859264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fi-FI"/>
          </a:p>
        </c:txPr>
        <c:crossAx val="33685504"/>
        <c:crosses val="autoZero"/>
        <c:auto val="1"/>
        <c:lblAlgn val="ctr"/>
        <c:lblOffset val="100"/>
        <c:noMultiLvlLbl val="0"/>
      </c:catAx>
      <c:valAx>
        <c:axId val="33685504"/>
        <c:scaling>
          <c:orientation val="minMax"/>
        </c:scaling>
        <c:delete val="0"/>
        <c:axPos val="t"/>
        <c:majorGridlines/>
        <c:numFmt formatCode="General" sourceLinked="1"/>
        <c:majorTickMark val="out"/>
        <c:minorTickMark val="none"/>
        <c:tickLblPos val="high"/>
        <c:crossAx val="34859264"/>
        <c:crosses val="autoZero"/>
        <c:crossBetween val="between"/>
      </c:valAx>
      <c:spPr>
        <a:ln>
          <a:solidFill>
            <a:schemeClr val="tx1"/>
          </a:solidFill>
        </a:ln>
      </c:spPr>
    </c:plotArea>
    <c:legend>
      <c:legendPos val="b"/>
      <c:layout/>
      <c:overlay val="0"/>
      <c:spPr>
        <a:ln>
          <a:solidFill>
            <a:schemeClr val="tx1"/>
          </a:solidFill>
        </a:ln>
      </c:spPr>
      <c:txPr>
        <a:bodyPr/>
        <a:lstStyle/>
        <a:p>
          <a:pPr>
            <a:defRPr sz="1200"/>
          </a:pPr>
          <a:endParaRPr lang="fi-FI"/>
        </a:p>
      </c:txPr>
    </c:legend>
    <c:plotVisOnly val="1"/>
    <c:dispBlanksAs val="gap"/>
    <c:showDLblsOverMax val="0"/>
  </c:chart>
  <c:spPr>
    <a:solidFill>
      <a:schemeClr val="bg2">
        <a:lumMod val="90000"/>
        <a:alpha val="49000"/>
      </a:schemeClr>
    </a:solidFill>
    <a:ln>
      <a:solidFill>
        <a:sysClr val="windowText" lastClr="000000"/>
      </a:solidFill>
    </a:ln>
  </c:sp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7CC71-1E80-4F57-A96B-B9720DF5C7BF}" type="datetimeFigureOut">
              <a:rPr lang="fi-FI" smtClean="0"/>
              <a:pPr/>
              <a:t>19.12.2013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42361-2CBF-40FC-A02A-609099EBB69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57912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7CC71-1E80-4F57-A96B-B9720DF5C7BF}" type="datetimeFigureOut">
              <a:rPr lang="fi-FI" smtClean="0"/>
              <a:pPr/>
              <a:t>19.12.2013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42361-2CBF-40FC-A02A-609099EBB69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89006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7CC71-1E80-4F57-A96B-B9720DF5C7BF}" type="datetimeFigureOut">
              <a:rPr lang="fi-FI" smtClean="0"/>
              <a:pPr/>
              <a:t>19.12.2013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42361-2CBF-40FC-A02A-609099EBB69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21520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7CC71-1E80-4F57-A96B-B9720DF5C7BF}" type="datetimeFigureOut">
              <a:rPr lang="fi-FI" smtClean="0"/>
              <a:pPr/>
              <a:t>19.12.2013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42361-2CBF-40FC-A02A-609099EBB69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92203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7CC71-1E80-4F57-A96B-B9720DF5C7BF}" type="datetimeFigureOut">
              <a:rPr lang="fi-FI" smtClean="0"/>
              <a:pPr/>
              <a:t>19.12.2013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42361-2CBF-40FC-A02A-609099EBB69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9727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7CC71-1E80-4F57-A96B-B9720DF5C7BF}" type="datetimeFigureOut">
              <a:rPr lang="fi-FI" smtClean="0"/>
              <a:pPr/>
              <a:t>19.12.2013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42361-2CBF-40FC-A02A-609099EBB69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95602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7CC71-1E80-4F57-A96B-B9720DF5C7BF}" type="datetimeFigureOut">
              <a:rPr lang="fi-FI" smtClean="0"/>
              <a:pPr/>
              <a:t>19.12.2013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42361-2CBF-40FC-A02A-609099EBB69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4046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7CC71-1E80-4F57-A96B-B9720DF5C7BF}" type="datetimeFigureOut">
              <a:rPr lang="fi-FI" smtClean="0"/>
              <a:pPr/>
              <a:t>19.12.2013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42361-2CBF-40FC-A02A-609099EBB69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60515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7CC71-1E80-4F57-A96B-B9720DF5C7BF}" type="datetimeFigureOut">
              <a:rPr lang="fi-FI" smtClean="0"/>
              <a:pPr/>
              <a:t>19.12.2013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42361-2CBF-40FC-A02A-609099EBB69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13265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7CC71-1E80-4F57-A96B-B9720DF5C7BF}" type="datetimeFigureOut">
              <a:rPr lang="fi-FI" smtClean="0"/>
              <a:pPr/>
              <a:t>19.12.2013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42361-2CBF-40FC-A02A-609099EBB69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10727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7CC71-1E80-4F57-A96B-B9720DF5C7BF}" type="datetimeFigureOut">
              <a:rPr lang="fi-FI" smtClean="0"/>
              <a:pPr/>
              <a:t>19.12.2013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42361-2CBF-40FC-A02A-609099EBB69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49667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7CC71-1E80-4F57-A96B-B9720DF5C7BF}" type="datetimeFigureOut">
              <a:rPr lang="fi-FI" smtClean="0"/>
              <a:pPr/>
              <a:t>19.12.2013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42361-2CBF-40FC-A02A-609099EBB69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83323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ktl.jyu.fi/ktl/pisa" TargetMode="External"/><Relationship Id="rId5" Type="http://schemas.openxmlformats.org/officeDocument/2006/relationships/hyperlink" Target="http://www.minedu.fi/pisa" TargetMode="External"/><Relationship Id="rId4" Type="http://schemas.openxmlformats.org/officeDocument/2006/relationships/hyperlink" Target="http://www.pisa.oecd.org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9" y="0"/>
            <a:ext cx="9119681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9" y="0"/>
            <a:ext cx="9119681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9" y="0"/>
            <a:ext cx="9119681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9" y="0"/>
            <a:ext cx="91196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12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9" y="0"/>
            <a:ext cx="9119681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9" y="0"/>
            <a:ext cx="9119681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9" y="0"/>
            <a:ext cx="9119681" cy="6858000"/>
          </a:xfrm>
          <a:prstGeom prst="rect">
            <a:avLst/>
          </a:prstGeom>
        </p:spPr>
      </p:pic>
      <p:pic>
        <p:nvPicPr>
          <p:cNvPr id="7170" name="Picture 2" descr="E:\1-graafit\Mat suor taso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5" y="260648"/>
            <a:ext cx="8964488" cy="3598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4077072"/>
            <a:ext cx="8712968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 smtClean="0"/>
              <a:t>Heikkojen matematiikan osaajien määrä on </a:t>
            </a:r>
            <a:r>
              <a:rPr lang="fi-FI" sz="2400" dirty="0" smtClean="0">
                <a:solidFill>
                  <a:srgbClr val="C00000"/>
                </a:solidFill>
              </a:rPr>
              <a:t>lisääntynyt</a:t>
            </a:r>
            <a:r>
              <a:rPr lang="fi-FI" sz="2400" dirty="0" smtClean="0"/>
              <a:t> 7 prosentista 12 prosenttiin</a:t>
            </a:r>
          </a:p>
          <a:p>
            <a:r>
              <a:rPr lang="fi-FI" sz="1100" dirty="0" smtClean="0"/>
              <a:t> </a:t>
            </a:r>
            <a:endParaRPr lang="fi-FI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 smtClean="0"/>
              <a:t>Erinomaisten osaajien määrä on </a:t>
            </a:r>
            <a:r>
              <a:rPr lang="fi-FI" sz="2400" dirty="0" smtClean="0">
                <a:solidFill>
                  <a:srgbClr val="C00000"/>
                </a:solidFill>
              </a:rPr>
              <a:t>vähentynyt</a:t>
            </a:r>
            <a:r>
              <a:rPr lang="fi-FI" sz="2400" dirty="0" smtClean="0"/>
              <a:t>  23 prosentista 15 prosenttiin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353571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9" y="0"/>
            <a:ext cx="9119681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9" y="0"/>
            <a:ext cx="9119681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9" y="0"/>
            <a:ext cx="9119681" cy="6858000"/>
          </a:xfrm>
          <a:prstGeom prst="rect">
            <a:avLst/>
          </a:prstGeom>
        </p:spPr>
      </p:pic>
      <p:pic>
        <p:nvPicPr>
          <p:cNvPr id="8194" name="Picture 2" descr="E:\1-graafit\Luku K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56" y="317558"/>
            <a:ext cx="8880321" cy="2059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E:\1-graafit\Luon K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54" y="2132856"/>
            <a:ext cx="8892480" cy="2062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520" y="4216634"/>
            <a:ext cx="85689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 smtClean="0"/>
              <a:t>Lukutaidon taso on laskenut 22 pistettä vuodesta 2000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 smtClean="0"/>
              <a:t>Luonnontieteiden osaamisen taso on laskenut 18 pistettä vuodesta 2006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188869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9" y="0"/>
            <a:ext cx="9119681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9" y="0"/>
            <a:ext cx="9119681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9" y="0"/>
            <a:ext cx="9119681" cy="6858000"/>
          </a:xfrm>
          <a:prstGeom prst="rect">
            <a:avLst/>
          </a:prstGeom>
        </p:spPr>
      </p:pic>
      <p:pic>
        <p:nvPicPr>
          <p:cNvPr id="10242" name="Picture 2" descr="E:\PISA-kalvot\O-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7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577" y="980728"/>
            <a:ext cx="44471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4400" b="1" dirty="0" smtClean="0">
                <a:solidFill>
                  <a:schemeClr val="tx2"/>
                </a:solidFill>
              </a:rPr>
              <a:t>Koulutuksen </a:t>
            </a:r>
          </a:p>
          <a:p>
            <a:pPr algn="ctr"/>
            <a:r>
              <a:rPr lang="fi-FI" sz="4400" b="1" dirty="0" smtClean="0">
                <a:solidFill>
                  <a:schemeClr val="tx2"/>
                </a:solidFill>
              </a:rPr>
              <a:t>tasa-arvo</a:t>
            </a:r>
            <a:endParaRPr lang="fi-FI" sz="4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44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9" y="0"/>
            <a:ext cx="9119681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9" y="0"/>
            <a:ext cx="9119681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9" y="0"/>
            <a:ext cx="9119681" cy="6858000"/>
          </a:xfrm>
          <a:prstGeom prst="rect">
            <a:avLst/>
          </a:prstGeom>
          <a:ln>
            <a:noFill/>
          </a:ln>
        </p:spPr>
      </p:pic>
      <p:pic>
        <p:nvPicPr>
          <p:cNvPr id="9" name="3E73F7C5-8183-4F3B-B2A6-38258DDBD964" descr="41C5DC80-407E-4ED5-A964-C471A4D13972@elisa-laajakais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0"/>
            <a:ext cx="4970860" cy="6651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251520" y="5422364"/>
            <a:ext cx="792088" cy="45719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TextBox 4"/>
          <p:cNvSpPr txBox="1"/>
          <p:nvPr/>
        </p:nvSpPr>
        <p:spPr>
          <a:xfrm>
            <a:off x="5438404" y="1124744"/>
            <a:ext cx="359809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fi-FI" sz="2000" dirty="0" smtClean="0"/>
              <a:t>Ensimmäistä kertaa tytöt pärjäsivät matematiikassa paremmin kuin pojat, ero 3 pistettä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fi-FI" sz="2000" dirty="0" smtClean="0"/>
              <a:t>Vuodesta 2003 muutos tyttöjen ja poikien osaamisessa on ollut 10 pistettä tyttöjen eduksi 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fi-FI" sz="2000" dirty="0"/>
              <a:t>V</a:t>
            </a:r>
            <a:r>
              <a:rPr lang="fi-FI" sz="2000" dirty="0" smtClean="0"/>
              <a:t>uonna 2003 ero oli 7 pistettä poikien eduksi</a:t>
            </a:r>
          </a:p>
        </p:txBody>
      </p:sp>
    </p:spTree>
    <p:extLst>
      <p:ext uri="{BB962C8B-B14F-4D97-AF65-F5344CB8AC3E}">
        <p14:creationId xmlns:p14="http://schemas.microsoft.com/office/powerpoint/2010/main" val="317091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9" y="0"/>
            <a:ext cx="9119681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9" y="0"/>
            <a:ext cx="9119681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9" y="0"/>
            <a:ext cx="9119681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1560" y="764704"/>
            <a:ext cx="7848872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800" b="1" dirty="0">
                <a:solidFill>
                  <a:schemeClr val="tx2"/>
                </a:solidFill>
              </a:rPr>
              <a:t>Lukutaito ja </a:t>
            </a:r>
            <a:r>
              <a:rPr lang="fi-FI" sz="2800" b="1" dirty="0" smtClean="0">
                <a:solidFill>
                  <a:schemeClr val="tx2"/>
                </a:solidFill>
              </a:rPr>
              <a:t>luonnontieteet</a:t>
            </a:r>
          </a:p>
          <a:p>
            <a:endParaRPr lang="fi-FI" dirty="0" smtClean="0">
              <a:solidFill>
                <a:schemeClr val="tx2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sz="2400" dirty="0" smtClean="0"/>
              <a:t>Suomessa </a:t>
            </a:r>
            <a:r>
              <a:rPr lang="fi-FI" sz="2400" dirty="0"/>
              <a:t>tyttöjen (556) ja poikien (494) välinen ero lukutaidossa oli kaikista maista viidenneksi ja OECD-maista kaikkein suurin: ero oli peräti 62 pistettä eli noin puolentoista kouluvuoden verran</a:t>
            </a:r>
          </a:p>
          <a:p>
            <a:pPr lvl="0"/>
            <a:endParaRPr lang="fi-FI" sz="24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sz="2400" dirty="0" smtClean="0"/>
              <a:t>Lukutaidossa </a:t>
            </a:r>
            <a:r>
              <a:rPr lang="fi-FI" sz="2400" dirty="0"/>
              <a:t>ero on kasvanut 11 pistettä vuodesta 2000 </a:t>
            </a:r>
          </a:p>
          <a:p>
            <a:pPr lvl="0"/>
            <a:endParaRPr lang="fi-FI" sz="24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sz="2400" dirty="0" smtClean="0"/>
              <a:t>Luonnontieteiden </a:t>
            </a:r>
            <a:r>
              <a:rPr lang="fi-FI" sz="2400" dirty="0"/>
              <a:t>osaamisessa tyttöjen ja poikien välinen ero oli 16 pistettä tyttöjen eduksi, kun se vuonna 2006 oli   </a:t>
            </a:r>
            <a:r>
              <a:rPr lang="fi-FI" sz="2400" dirty="0" smtClean="0"/>
              <a:t>3 pistettä</a:t>
            </a:r>
            <a:endParaRPr lang="fi-FI" sz="240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9462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9" y="0"/>
            <a:ext cx="9119681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9" y="0"/>
            <a:ext cx="9119681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9" y="0"/>
            <a:ext cx="9119681" cy="6858000"/>
          </a:xfrm>
          <a:prstGeom prst="rect">
            <a:avLst/>
          </a:prstGeom>
        </p:spPr>
      </p:pic>
      <p:pic>
        <p:nvPicPr>
          <p:cNvPr id="15362" name="Picture 2" descr="E:\PISA-kalvot\O-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7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4293096"/>
            <a:ext cx="4320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3600" b="1" dirty="0" smtClean="0">
                <a:solidFill>
                  <a:schemeClr val="tx2"/>
                </a:solidFill>
              </a:rPr>
              <a:t>Motivaation ja asenteiden tärkeys</a:t>
            </a:r>
            <a:endParaRPr lang="fi-FI" sz="3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28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9" y="0"/>
            <a:ext cx="9119681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9" y="0"/>
            <a:ext cx="9119681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9" y="0"/>
            <a:ext cx="9119681" cy="6858000"/>
          </a:xfrm>
          <a:prstGeom prst="rect">
            <a:avLst/>
          </a:prstGeom>
        </p:spPr>
      </p:pic>
      <p:pic>
        <p:nvPicPr>
          <p:cNvPr id="17411" name="441E905E-2E4F-4B47-957C-8C95BE0E286A" descr="11097D51-DA7F-409D-B4C8-0CF6DCCB3E11@elisa-laajakais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-2"/>
            <a:ext cx="5077805" cy="6794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29324" y="1700808"/>
            <a:ext cx="37071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Suomessa poikien matematiikan minäkäsitys oli selvästi tyttöjen minäkäsitystä vahvempi ja ero minäkäsityksessä oli OECD-maiden keskiarvoa suurempi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1464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9" y="0"/>
            <a:ext cx="9119681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9" y="0"/>
            <a:ext cx="9119681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9" y="0"/>
            <a:ext cx="9119681" cy="6858000"/>
          </a:xfrm>
          <a:prstGeom prst="rect">
            <a:avLst/>
          </a:prstGeom>
        </p:spPr>
      </p:pic>
      <p:pic>
        <p:nvPicPr>
          <p:cNvPr id="18434" name="Picture 2" descr="E:\1-graafit\Asen mot sosi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59" y="116632"/>
            <a:ext cx="8892480" cy="3675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3792499"/>
            <a:ext cx="8568952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sz="2400" dirty="0" smtClean="0"/>
              <a:t>PISA 2012 -arvioinnin motivaatio- </a:t>
            </a:r>
            <a:r>
              <a:rPr lang="fi-FI" sz="2400" dirty="0"/>
              <a:t>ja asennetekijät ovat Suomessa erittäin vahvoja matematiikan osaamisen selittäjiä</a:t>
            </a:r>
            <a:r>
              <a:rPr lang="fi-FI" sz="2400" dirty="0" smtClean="0"/>
              <a:t>.</a:t>
            </a:r>
          </a:p>
          <a:p>
            <a:pPr lvl="0"/>
            <a:endParaRPr lang="fi-FI" sz="11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sz="2400" dirty="0" smtClean="0"/>
              <a:t>Ne </a:t>
            </a:r>
            <a:r>
              <a:rPr lang="fi-FI" sz="2400" dirty="0"/>
              <a:t>selittävät oppilaiden matematiikan suoritusten vaihtelusta Suomessa selvästi enemmän kuin OECD-maissa keskimäärin.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158699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144463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kstikehys 6"/>
          <p:cNvSpPr txBox="1"/>
          <p:nvPr/>
        </p:nvSpPr>
        <p:spPr>
          <a:xfrm>
            <a:off x="323528" y="4581128"/>
            <a:ext cx="4032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600" b="1" dirty="0" smtClean="0">
                <a:solidFill>
                  <a:schemeClr val="accent1">
                    <a:lumMod val="75000"/>
                  </a:schemeClr>
                </a:solidFill>
              </a:rPr>
              <a:t>Miten taustat vaikuttavat?</a:t>
            </a:r>
            <a:endParaRPr lang="fi-FI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3978" y="260648"/>
            <a:ext cx="82560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sz="2800" b="1" dirty="0" smtClean="0">
                <a:solidFill>
                  <a:schemeClr val="tx2">
                    <a:lumMod val="75000"/>
                  </a:schemeClr>
                </a:solidFill>
              </a:rPr>
              <a:t>Sosiaalisen taustan ja matematiikan osaamisen yhteys</a:t>
            </a:r>
            <a:endParaRPr lang="fi-FI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3"/>
          <p:cNvSpPr txBox="1"/>
          <p:nvPr/>
        </p:nvSpPr>
        <p:spPr>
          <a:xfrm>
            <a:off x="6804248" y="1022479"/>
            <a:ext cx="223224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sz="2400" dirty="0" smtClean="0"/>
              <a:t>Kotitaustan vaikutus edelleen maiden pienimpiä.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fi-FI" sz="24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sz="2400" dirty="0" smtClean="0"/>
              <a:t>Vaikutus kuitenkin voimistunut selvästi vuodesta 2003.</a:t>
            </a:r>
          </a:p>
          <a:p>
            <a:pPr marL="285750" lvl="0" indent="-285750"/>
            <a:endParaRPr lang="fi-FI" sz="2000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8394666"/>
              </p:ext>
            </p:extLst>
          </p:nvPr>
        </p:nvGraphicFramePr>
        <p:xfrm>
          <a:off x="179512" y="1022673"/>
          <a:ext cx="6552728" cy="4638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9366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9" y="0"/>
            <a:ext cx="9119681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9" y="0"/>
            <a:ext cx="9119681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9" y="0"/>
            <a:ext cx="9119681" cy="6858000"/>
          </a:xfrm>
          <a:prstGeom prst="rect">
            <a:avLst/>
          </a:prstGeom>
        </p:spPr>
      </p:pic>
      <p:pic>
        <p:nvPicPr>
          <p:cNvPr id="9218" name="Picture 2" descr="E:\PISA-kalvot\O-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7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4221088"/>
            <a:ext cx="439248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000" b="1" dirty="0" smtClean="0">
                <a:solidFill>
                  <a:schemeClr val="tx2"/>
                </a:solidFill>
              </a:rPr>
              <a:t>PISA 2012   ENSITULOKSIA</a:t>
            </a:r>
          </a:p>
          <a:p>
            <a:pPr algn="ctr"/>
            <a:r>
              <a:rPr lang="fi-FI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Pekka Kupari</a:t>
            </a:r>
          </a:p>
          <a:p>
            <a:pPr algn="ctr"/>
            <a:r>
              <a:rPr lang="fi-FI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Jouni Välijärvi</a:t>
            </a:r>
          </a:p>
          <a:p>
            <a:pPr algn="ctr"/>
            <a:r>
              <a:rPr lang="fi-FI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Koulutuksen tutkimuslaitos </a:t>
            </a:r>
          </a:p>
          <a:p>
            <a:pPr algn="ctr"/>
            <a:r>
              <a:rPr lang="fi-FI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Jyväskylän yliopisto</a:t>
            </a:r>
            <a:endParaRPr lang="fi-FI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60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5229200"/>
            <a:ext cx="8568952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sz="2400" dirty="0" smtClean="0"/>
              <a:t>Erot syntyperäisten ja 1. sukupolven maahanmuuttajaoppilaiden välillä erittäin suuret.</a:t>
            </a:r>
          </a:p>
          <a:p>
            <a:pPr lvl="0"/>
            <a:endParaRPr lang="fi-FI" sz="11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2000" dirty="0"/>
          </a:p>
        </p:txBody>
      </p:sp>
      <p:pic>
        <p:nvPicPr>
          <p:cNvPr id="5" name="Picture 2" descr="E:\PISA-kuvi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08" y="112494"/>
            <a:ext cx="7874184" cy="508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971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E:\PISA2012\Kuviot\Iso-vaihtelu osu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804248" cy="6165303"/>
          </a:xfrm>
          <a:prstGeom prst="rect">
            <a:avLst/>
          </a:prstGeom>
          <a:noFill/>
        </p:spPr>
      </p:pic>
      <p:sp>
        <p:nvSpPr>
          <p:cNvPr id="5" name="TextBox 3"/>
          <p:cNvSpPr txBox="1"/>
          <p:nvPr/>
        </p:nvSpPr>
        <p:spPr>
          <a:xfrm>
            <a:off x="6588224" y="260648"/>
            <a:ext cx="2376264" cy="5370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sz="2400" dirty="0" smtClean="0"/>
              <a:t>Koulujen väliset erot pieniä.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fi-FI" sz="24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sz="2400" dirty="0" smtClean="0"/>
              <a:t>Erot hieman kasvaneet vuoteen 2003 verrattuna.</a:t>
            </a:r>
          </a:p>
          <a:p>
            <a:pPr lvl="0"/>
            <a:endParaRPr lang="fi-FI" sz="11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sz="2400" dirty="0" smtClean="0"/>
              <a:t>Heikosti menestyvien koulujen määrä kasvanut.</a:t>
            </a:r>
            <a:endParaRPr lang="fi-FI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E:\PISA2012\Kuviot\TP osaaminen alueitta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732240" cy="602128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588224" y="260648"/>
            <a:ext cx="237626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sz="2400" dirty="0" smtClean="0"/>
              <a:t>Alueiden välillä ei eroja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fi-FI" sz="24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sz="2400" dirty="0" smtClean="0"/>
              <a:t>Poikien ja tyttöjen ero suurin Itä- ja Pohjois-Suomessa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fi-FI" sz="24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sz="2400" dirty="0" smtClean="0"/>
              <a:t>Kaupungeissa ja maaseudulla menestytään yhtä hyvin</a:t>
            </a:r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9609057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144000" cy="687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8945969"/>
              </p:ext>
            </p:extLst>
          </p:nvPr>
        </p:nvGraphicFramePr>
        <p:xfrm>
          <a:off x="323528" y="836712"/>
          <a:ext cx="8424936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11560" y="145080"/>
            <a:ext cx="75512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b="1" dirty="0" smtClean="0">
                <a:solidFill>
                  <a:schemeClr val="tx2">
                    <a:lumMod val="75000"/>
                  </a:schemeClr>
                </a:solidFill>
              </a:rPr>
              <a:t>Suomen- ja ruotsinkielisten oppilaiden keskiarvot</a:t>
            </a:r>
            <a:endParaRPr lang="fi-FI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3"/>
          <p:cNvSpPr txBox="1"/>
          <p:nvPr/>
        </p:nvSpPr>
        <p:spPr>
          <a:xfrm>
            <a:off x="251520" y="4964975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sz="2400" dirty="0" smtClean="0"/>
              <a:t>Matematiikassa ei eroa kieliryhmien välillä.</a:t>
            </a:r>
            <a:endParaRPr lang="fi-FI" sz="11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sz="2400" dirty="0" smtClean="0"/>
              <a:t>Lukutaidossa ja luonnontieteissä suomenkieliset edelleen edellä.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sz="2400" dirty="0" smtClean="0"/>
              <a:t>Erot kaventuneet </a:t>
            </a:r>
            <a:r>
              <a:rPr lang="fi-FI" sz="2400" dirty="0" err="1" smtClean="0"/>
              <a:t>PISA-tutkimusohjelman</a:t>
            </a:r>
            <a:r>
              <a:rPr lang="fi-FI" sz="2400" dirty="0" smtClean="0"/>
              <a:t> aikana</a:t>
            </a:r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368414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9" y="0"/>
            <a:ext cx="9119681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9" y="0"/>
            <a:ext cx="9119681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19681" cy="6858000"/>
          </a:xfrm>
          <a:prstGeom prst="rect">
            <a:avLst/>
          </a:prstGeom>
        </p:spPr>
      </p:pic>
      <p:sp>
        <p:nvSpPr>
          <p:cNvPr id="9" name="Otsikko 1"/>
          <p:cNvSpPr txBox="1">
            <a:spLocks/>
          </p:cNvSpPr>
          <p:nvPr/>
        </p:nvSpPr>
        <p:spPr>
          <a:xfrm>
            <a:off x="445040" y="223337"/>
            <a:ext cx="8229600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3600" b="1" dirty="0" smtClean="0">
                <a:solidFill>
                  <a:srgbClr val="002060"/>
                </a:solidFill>
              </a:rPr>
              <a:t>Yhteenveto</a:t>
            </a:r>
            <a:endParaRPr lang="fi-FI" sz="3600" b="1" dirty="0">
              <a:solidFill>
                <a:srgbClr val="002060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23528" y="1376772"/>
            <a:ext cx="8640959" cy="41044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3000" dirty="0" smtClean="0"/>
              <a:t>Suomalaisnuorten matematiikan osaaminen selvässä laskussa</a:t>
            </a:r>
          </a:p>
          <a:p>
            <a:r>
              <a:rPr lang="fi-FI" sz="3000" dirty="0" smtClean="0"/>
              <a:t>Heikkojen matematiikan osaajien määrä kasvanut ja erinomaisten osaajien määrä vähentynyt</a:t>
            </a:r>
          </a:p>
          <a:p>
            <a:r>
              <a:rPr lang="fi-FI" sz="3000" dirty="0" smtClean="0"/>
              <a:t>Lukutaito ja luonnontieteiden osaaminen heikentynyt</a:t>
            </a:r>
          </a:p>
          <a:p>
            <a:r>
              <a:rPr lang="fi-FI" sz="3000" dirty="0" smtClean="0"/>
              <a:t>Alueiden ja koulujen erot vähäisiä</a:t>
            </a:r>
          </a:p>
          <a:p>
            <a:r>
              <a:rPr lang="fi-FI" sz="3000" dirty="0" smtClean="0"/>
              <a:t>Kieliryhmien ero kaventunut</a:t>
            </a:r>
          </a:p>
          <a:p>
            <a:r>
              <a:rPr lang="fi-FI" sz="3000" dirty="0" smtClean="0"/>
              <a:t>Sukupuolten ero ja maahanmuuttajaoppilaiden osaaminen </a:t>
            </a:r>
            <a:r>
              <a:rPr lang="fi-FI" sz="3000" smtClean="0"/>
              <a:t>haaste tasa-arvolle</a:t>
            </a:r>
            <a:endParaRPr lang="fi-FI" sz="3000" dirty="0" smtClean="0"/>
          </a:p>
          <a:p>
            <a:r>
              <a:rPr lang="fi-FI" sz="3000" dirty="0" smtClean="0"/>
              <a:t>Suomalaisnuoret edelleen OECD-maiden parhaimmistoa</a:t>
            </a:r>
          </a:p>
          <a:p>
            <a:pPr>
              <a:buNone/>
            </a:pPr>
            <a:endParaRPr lang="fi-FI" sz="2800" dirty="0" smtClean="0"/>
          </a:p>
        </p:txBody>
      </p:sp>
    </p:spTree>
    <p:extLst>
      <p:ext uri="{BB962C8B-B14F-4D97-AF65-F5344CB8AC3E}">
        <p14:creationId xmlns:p14="http://schemas.microsoft.com/office/powerpoint/2010/main" val="216684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9" y="0"/>
            <a:ext cx="9119681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9" y="0"/>
            <a:ext cx="9119681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9" y="0"/>
            <a:ext cx="9119681" cy="6858000"/>
          </a:xfrm>
          <a:prstGeom prst="rect">
            <a:avLst/>
          </a:prstGeom>
        </p:spPr>
      </p:pic>
      <p:sp>
        <p:nvSpPr>
          <p:cNvPr id="9" name="Otsikko 1"/>
          <p:cNvSpPr txBox="1">
            <a:spLocks/>
          </p:cNvSpPr>
          <p:nvPr/>
        </p:nvSpPr>
        <p:spPr>
          <a:xfrm>
            <a:off x="470532" y="404663"/>
            <a:ext cx="8229600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3600" b="1" dirty="0" smtClean="0">
                <a:solidFill>
                  <a:srgbClr val="002060"/>
                </a:solidFill>
              </a:rPr>
              <a:t>Katseet tulevaisuuteen</a:t>
            </a:r>
            <a:endParaRPr lang="fi-FI" sz="3600" b="1" dirty="0">
              <a:solidFill>
                <a:srgbClr val="002060"/>
              </a:solidFill>
            </a:endParaRPr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497699" y="148478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2800" dirty="0" smtClean="0"/>
              <a:t>Nyt </a:t>
            </a:r>
            <a:r>
              <a:rPr lang="fi-FI" sz="2800" dirty="0"/>
              <a:t>esitellyt tulokset ovat </a:t>
            </a:r>
            <a:r>
              <a:rPr lang="fi-FI" sz="2800" dirty="0" smtClean="0"/>
              <a:t>ensituloksia </a:t>
            </a:r>
            <a:r>
              <a:rPr lang="fi-FI" sz="2800" dirty="0" smtClean="0">
                <a:sym typeface="Wingdings" pitchFamily="2" charset="2"/>
              </a:rPr>
              <a:t> </a:t>
            </a:r>
            <a:r>
              <a:rPr lang="fi-FI" sz="2800" dirty="0"/>
              <a:t>Tulosten analysointi ja </a:t>
            </a:r>
            <a:r>
              <a:rPr lang="fi-FI" sz="2800" dirty="0" smtClean="0"/>
              <a:t>osaamiseen </a:t>
            </a:r>
            <a:r>
              <a:rPr lang="fi-FI" sz="2800" dirty="0"/>
              <a:t>yhteydessä olevien tekijöiden selvittäminen jatkuu </a:t>
            </a:r>
            <a:endParaRPr lang="fi-FI" sz="2800" dirty="0" smtClean="0"/>
          </a:p>
          <a:p>
            <a:r>
              <a:rPr lang="fi-FI" sz="2800" dirty="0"/>
              <a:t>On selvää, </a:t>
            </a:r>
            <a:r>
              <a:rPr lang="fi-FI" sz="2800" dirty="0" smtClean="0"/>
              <a:t>että </a:t>
            </a:r>
            <a:r>
              <a:rPr lang="fi-FI" sz="2800" dirty="0"/>
              <a:t>tulokset herättävät keskustelua ja synnyttävät enemmän kysymyksiä kuin antavat </a:t>
            </a:r>
            <a:r>
              <a:rPr lang="fi-FI" sz="2800" dirty="0" smtClean="0"/>
              <a:t>vastauksia</a:t>
            </a:r>
          </a:p>
          <a:p>
            <a:r>
              <a:rPr lang="fi-FI" sz="2800" dirty="0"/>
              <a:t>T</a:t>
            </a:r>
            <a:r>
              <a:rPr lang="fi-FI" sz="2800" dirty="0" smtClean="0"/>
              <a:t>ulosten </a:t>
            </a:r>
            <a:r>
              <a:rPr lang="fi-FI" sz="2800" dirty="0"/>
              <a:t>pääviesti suomalaisnuorten osaamisen laskusta haastaa koko suomalaisen kouluväen syvälliseen pohdintaan ja etsimään keinoja tilanteen </a:t>
            </a:r>
            <a:r>
              <a:rPr lang="fi-FI" sz="2800" dirty="0" smtClean="0"/>
              <a:t>korjaamiseksi </a:t>
            </a:r>
            <a:endParaRPr lang="fi-FI" sz="2800" dirty="0"/>
          </a:p>
          <a:p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2815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9" y="0"/>
            <a:ext cx="9119681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9" y="0"/>
            <a:ext cx="9119681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9" y="0"/>
            <a:ext cx="9119681" cy="6858000"/>
          </a:xfrm>
          <a:prstGeom prst="rect">
            <a:avLst/>
          </a:prstGeom>
        </p:spPr>
      </p:pic>
      <p:sp>
        <p:nvSpPr>
          <p:cNvPr id="9" name="Otsikko 1"/>
          <p:cNvSpPr txBox="1">
            <a:spLocks/>
          </p:cNvSpPr>
          <p:nvPr/>
        </p:nvSpPr>
        <p:spPr>
          <a:xfrm>
            <a:off x="455003" y="548680"/>
            <a:ext cx="8229600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3600" b="1" dirty="0" smtClean="0">
                <a:solidFill>
                  <a:srgbClr val="002060"/>
                </a:solidFill>
              </a:rPr>
              <a:t>Lisää tietoa</a:t>
            </a:r>
            <a:endParaRPr lang="fi-FI" sz="3600" b="1" dirty="0">
              <a:solidFill>
                <a:srgbClr val="002060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35052" y="2060848"/>
            <a:ext cx="8229600" cy="2736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u="sng" dirty="0" err="1" smtClean="0">
                <a:hlinkClick r:id="rId4"/>
              </a:rPr>
              <a:t>www.pisa.oecd.org</a:t>
            </a:r>
            <a:r>
              <a:rPr lang="fi-FI" u="sng" dirty="0"/>
              <a:t> </a:t>
            </a:r>
            <a:r>
              <a:rPr lang="fi-FI" u="sng" dirty="0" smtClean="0"/>
              <a:t> </a:t>
            </a:r>
          </a:p>
          <a:p>
            <a:r>
              <a:rPr lang="fi-FI" u="sng" dirty="0" smtClean="0">
                <a:hlinkClick r:id="rId5"/>
              </a:rPr>
              <a:t>http</a:t>
            </a:r>
            <a:r>
              <a:rPr lang="fi-FI" u="sng" dirty="0">
                <a:hlinkClick r:id="rId5"/>
              </a:rPr>
              <a:t>://</a:t>
            </a:r>
            <a:r>
              <a:rPr lang="fi-FI" u="sng" dirty="0" smtClean="0">
                <a:hlinkClick r:id="rId5"/>
              </a:rPr>
              <a:t>www.minedu.fi/pisa</a:t>
            </a:r>
            <a:r>
              <a:rPr lang="fi-FI" u="sng" dirty="0" smtClean="0"/>
              <a:t> </a:t>
            </a:r>
          </a:p>
          <a:p>
            <a:r>
              <a:rPr lang="fi-FI" u="sng" dirty="0" smtClean="0">
                <a:hlinkClick r:id="rId6"/>
              </a:rPr>
              <a:t>http://ktl.jyu.fi/ktl/pisa</a:t>
            </a:r>
            <a:r>
              <a:rPr lang="fi-FI" u="sng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2275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9" y="0"/>
            <a:ext cx="9119681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9" y="0"/>
            <a:ext cx="9119681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9" y="0"/>
            <a:ext cx="9119681" cy="6858000"/>
          </a:xfrm>
          <a:prstGeom prst="rect">
            <a:avLst/>
          </a:prstGeom>
        </p:spPr>
      </p:pic>
      <p:pic>
        <p:nvPicPr>
          <p:cNvPr id="16386" name="Picture 2" descr="E:\PISA-kalvot\O-4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7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2492896"/>
            <a:ext cx="3816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5400" b="1" dirty="0" smtClean="0">
                <a:solidFill>
                  <a:schemeClr val="tx2"/>
                </a:solidFill>
              </a:rPr>
              <a:t>KIITOS !</a:t>
            </a:r>
            <a:endParaRPr lang="fi-FI" sz="5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12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9" y="0"/>
            <a:ext cx="9119681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9" y="0"/>
            <a:ext cx="9119681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9" y="0"/>
            <a:ext cx="9119681" cy="6858000"/>
          </a:xfrm>
          <a:prstGeom prst="rect">
            <a:avLst/>
          </a:prstGeom>
        </p:spPr>
      </p:pic>
      <p:sp>
        <p:nvSpPr>
          <p:cNvPr id="9" name="Tekstikehys 3"/>
          <p:cNvSpPr txBox="1"/>
          <p:nvPr/>
        </p:nvSpPr>
        <p:spPr>
          <a:xfrm>
            <a:off x="395536" y="1844824"/>
            <a:ext cx="828092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sz="2400" dirty="0" smtClean="0"/>
              <a:t>Viides tutkimus </a:t>
            </a:r>
            <a:r>
              <a:rPr lang="fi-FI" sz="2400" dirty="0" err="1" smtClean="0"/>
              <a:t>PISA-ohjelmassa</a:t>
            </a:r>
            <a:r>
              <a:rPr lang="fi-FI" sz="2400" dirty="0" smtClean="0"/>
              <a:t>: pääalueena matematiikan osaaminen - edellisen kerran vuonna 2003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2400" dirty="0"/>
              <a:t>Tutkimukseen osallistui 65 maata ja </a:t>
            </a:r>
            <a:r>
              <a:rPr lang="fi-FI" sz="2400" dirty="0" smtClean="0"/>
              <a:t>aluetta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2400" dirty="0" smtClean="0"/>
              <a:t>Kohdejoukkona 15 -vuotiaat nuoret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2400" dirty="0" smtClean="0"/>
              <a:t>Suomen aineisto: 311 koulua ja 10 157 oppilasta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2400" dirty="0" smtClean="0"/>
              <a:t>Suomen otoksen oppilaista 90 % osallistui</a:t>
            </a:r>
          </a:p>
          <a:p>
            <a:r>
              <a:rPr lang="fi-FI" sz="2800" dirty="0" smtClean="0"/>
              <a:t> </a:t>
            </a:r>
            <a:endParaRPr lang="fi-FI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379124" y="260648"/>
            <a:ext cx="84249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3600" b="1" dirty="0" smtClean="0">
                <a:solidFill>
                  <a:schemeClr val="tx2"/>
                </a:solidFill>
              </a:rPr>
              <a:t>PISA 2012</a:t>
            </a:r>
          </a:p>
          <a:p>
            <a:pPr algn="ctr"/>
            <a:r>
              <a:rPr lang="fi-FI" sz="2800" b="1" dirty="0" err="1" smtClean="0">
                <a:solidFill>
                  <a:schemeClr val="tx2"/>
                </a:solidFill>
              </a:rPr>
              <a:t>Programme</a:t>
            </a:r>
            <a:r>
              <a:rPr lang="fi-FI" sz="2800" b="1" dirty="0" smtClean="0">
                <a:solidFill>
                  <a:schemeClr val="tx2"/>
                </a:solidFill>
              </a:rPr>
              <a:t> for International </a:t>
            </a:r>
            <a:r>
              <a:rPr lang="fi-FI" sz="2800" b="1" dirty="0" err="1" smtClean="0">
                <a:solidFill>
                  <a:schemeClr val="tx2"/>
                </a:solidFill>
              </a:rPr>
              <a:t>Student</a:t>
            </a:r>
            <a:r>
              <a:rPr lang="fi-FI" sz="2800" b="1" dirty="0" smtClean="0">
                <a:solidFill>
                  <a:schemeClr val="tx2"/>
                </a:solidFill>
              </a:rPr>
              <a:t> </a:t>
            </a:r>
            <a:r>
              <a:rPr lang="fi-FI" sz="2800" b="1" dirty="0" err="1" smtClean="0">
                <a:solidFill>
                  <a:schemeClr val="tx2"/>
                </a:solidFill>
              </a:rPr>
              <a:t>Assessment</a:t>
            </a:r>
            <a:endParaRPr lang="fi-FI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77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9" y="0"/>
            <a:ext cx="9119681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9" y="0"/>
            <a:ext cx="9119681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9" y="0"/>
            <a:ext cx="9119681" cy="6858000"/>
          </a:xfrm>
          <a:prstGeom prst="rect">
            <a:avLst/>
          </a:prstGeom>
        </p:spPr>
      </p:pic>
      <p:pic>
        <p:nvPicPr>
          <p:cNvPr id="1026" name="Picture 2" descr="E:\1-graafit\Iso-mat K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5" y="25973"/>
            <a:ext cx="4948577" cy="6624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325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9" y="0"/>
            <a:ext cx="9119681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9" y="0"/>
            <a:ext cx="9119681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9" y="0"/>
            <a:ext cx="9119681" cy="6858000"/>
          </a:xfrm>
          <a:prstGeom prst="rect">
            <a:avLst/>
          </a:prstGeom>
        </p:spPr>
      </p:pic>
      <p:pic>
        <p:nvPicPr>
          <p:cNvPr id="2051" name="16D82D2D-2917-411D-B1AE-3CDA05D0C59F" descr="A555147B-39EC-4205-A1FB-A30953529168@elisa-laajakais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9" y="-1"/>
            <a:ext cx="5006174" cy="6698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1331640" y="1099956"/>
            <a:ext cx="936104" cy="45719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9844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9" y="0"/>
            <a:ext cx="9119681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9" y="0"/>
            <a:ext cx="9119681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9" y="0"/>
            <a:ext cx="9119681" cy="6858000"/>
          </a:xfrm>
          <a:prstGeom prst="rect">
            <a:avLst/>
          </a:prstGeom>
        </p:spPr>
      </p:pic>
      <p:pic>
        <p:nvPicPr>
          <p:cNvPr id="3075" name="Picture 3" descr="E:\1-graafit\Iso-Luk K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418"/>
            <a:ext cx="5040560" cy="6747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027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9" y="0"/>
            <a:ext cx="9119681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9" y="0"/>
            <a:ext cx="9119681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9" y="0"/>
            <a:ext cx="9119681" cy="6858000"/>
          </a:xfrm>
          <a:prstGeom prst="rect">
            <a:avLst/>
          </a:prstGeom>
        </p:spPr>
      </p:pic>
      <p:pic>
        <p:nvPicPr>
          <p:cNvPr id="4098" name="Picture 2" descr="E:\1-graafit\Iso-luo K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0"/>
            <a:ext cx="5043665" cy="6752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5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9" y="0"/>
            <a:ext cx="9119681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9" y="0"/>
            <a:ext cx="9119681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9" y="0"/>
            <a:ext cx="9119681" cy="6858000"/>
          </a:xfrm>
          <a:prstGeom prst="rect">
            <a:avLst/>
          </a:prstGeom>
        </p:spPr>
      </p:pic>
      <p:pic>
        <p:nvPicPr>
          <p:cNvPr id="5122" name="Picture 2" descr="E:\PISA-kalvot\O-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7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1898" y="2636912"/>
            <a:ext cx="41764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4000" b="1" dirty="0" smtClean="0">
                <a:solidFill>
                  <a:schemeClr val="tx2"/>
                </a:solidFill>
              </a:rPr>
              <a:t>Suomalaisnuorten osaaminen laskussa</a:t>
            </a:r>
            <a:endParaRPr lang="fi-FI" sz="4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14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9" y="0"/>
            <a:ext cx="9119681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9" y="0"/>
            <a:ext cx="9119681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9" y="0"/>
            <a:ext cx="9119681" cy="6858000"/>
          </a:xfrm>
          <a:prstGeom prst="rect">
            <a:avLst/>
          </a:prstGeom>
        </p:spPr>
      </p:pic>
      <p:pic>
        <p:nvPicPr>
          <p:cNvPr id="6147" name="Picture 3" descr="E:\1-graafit\Mat KA 02ja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34" y="764704"/>
            <a:ext cx="8952329" cy="1939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2852936"/>
            <a:ext cx="83529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 smtClean="0"/>
              <a:t>Matematiikan osaamisen kansallinen keskiarvo on Suomessa laskenut vuoden 2003 arvioinnista 25 pistettä, mikä vastaa runsaan puolen kouluvuoden edistymistä</a:t>
            </a:r>
          </a:p>
          <a:p>
            <a:endParaRPr lang="fi-FI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 smtClean="0"/>
              <a:t>Vuoden 2003 kärkimaista Suomen keskiarvon lasku on kaikkein suurin; OECD-maiden keskiarvo on laskenut 6 pistettä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330519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</TotalTime>
  <Words>477</Words>
  <Application>Microsoft Office PowerPoint</Application>
  <PresentationFormat>On-screen Show (4:3)</PresentationFormat>
  <Paragraphs>78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Jyväskylä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Kupari Pekka</dc:creator>
  <cp:lastModifiedBy>Kupari Pekka</cp:lastModifiedBy>
  <cp:revision>50</cp:revision>
  <dcterms:created xsi:type="dcterms:W3CDTF">2013-11-30T11:37:33Z</dcterms:created>
  <dcterms:modified xsi:type="dcterms:W3CDTF">2013-12-19T11:35:33Z</dcterms:modified>
</cp:coreProperties>
</file>