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56" r:id="rId4"/>
    <p:sldId id="281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77" r:id="rId15"/>
    <p:sldId id="273" r:id="rId16"/>
    <p:sldId id="276" r:id="rId17"/>
    <p:sldId id="280" r:id="rId18"/>
    <p:sldId id="288" r:id="rId19"/>
    <p:sldId id="289" r:id="rId20"/>
    <p:sldId id="283" r:id="rId21"/>
    <p:sldId id="284" r:id="rId22"/>
    <p:sldId id="285" r:id="rId23"/>
    <p:sldId id="286" r:id="rId24"/>
    <p:sldId id="287" r:id="rId25"/>
    <p:sldId id="278" r:id="rId26"/>
    <p:sldId id="268" r:id="rId27"/>
    <p:sldId id="265" r:id="rId28"/>
    <p:sldId id="279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col"/>
        <c:grouping val="clustered"/>
        <c:ser>
          <c:idx val="0"/>
          <c:order val="0"/>
          <c:tx>
            <c:strRef>
              <c:f>Sheet2!$D$5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Sheet2!$E$4:$F$4</c:f>
              <c:strCache>
                <c:ptCount val="2"/>
                <c:pt idx="0">
                  <c:v>PISA 2003</c:v>
                </c:pt>
                <c:pt idx="1">
                  <c:v>PISA2012</c:v>
                </c:pt>
              </c:strCache>
            </c:strRef>
          </c:cat>
          <c:val>
            <c:numRef>
              <c:f>Sheet2!$E$5:$F$5</c:f>
              <c:numCache>
                <c:formatCode>General</c:formatCode>
                <c:ptCount val="2"/>
                <c:pt idx="0">
                  <c:v>22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Sheet2!$E$4:$F$4</c:f>
              <c:strCache>
                <c:ptCount val="2"/>
                <c:pt idx="0">
                  <c:v>PISA 2003</c:v>
                </c:pt>
                <c:pt idx="1">
                  <c:v>PISA2012</c:v>
                </c:pt>
              </c:strCache>
            </c:strRef>
          </c:cat>
          <c:val>
            <c:numRef>
              <c:f>Sheet2!$E$6:$F$6</c:f>
              <c:numCache>
                <c:formatCode>General</c:formatCode>
                <c:ptCount val="2"/>
                <c:pt idx="0">
                  <c:v>39</c:v>
                </c:pt>
                <c:pt idx="1">
                  <c:v>39</c:v>
                </c:pt>
              </c:numCache>
            </c:numRef>
          </c:val>
        </c:ser>
        <c:axId val="126388480"/>
        <c:axId val="126398464"/>
      </c:barChart>
      <c:catAx>
        <c:axId val="126388480"/>
        <c:scaling>
          <c:orientation val="minMax"/>
        </c:scaling>
        <c:axPos val="b"/>
        <c:tickLblPos val="nextTo"/>
        <c:crossAx val="126398464"/>
        <c:crosses val="autoZero"/>
        <c:auto val="1"/>
        <c:lblAlgn val="ctr"/>
        <c:lblOffset val="100"/>
      </c:catAx>
      <c:valAx>
        <c:axId val="126398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Pistemäärän muutos, kun SES muuttuu yhden keskihajonnan verran</a:t>
                </a:r>
              </a:p>
            </c:rich>
          </c:tx>
          <c:layout/>
        </c:title>
        <c:numFmt formatCode="General" sourceLinked="1"/>
        <c:tickLblPos val="nextTo"/>
        <c:crossAx val="1263884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</c:chart>
  <c:spPr>
    <a:solidFill>
      <a:schemeClr val="bg2">
        <a:lumMod val="90000"/>
        <a:alpha val="50000"/>
      </a:schemeClr>
    </a:solidFill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bar"/>
        <c:grouping val="clustered"/>
        <c:ser>
          <c:idx val="0"/>
          <c:order val="0"/>
          <c:tx>
            <c:strRef>
              <c:f>Sheet1!$E$23</c:f>
              <c:strCache>
                <c:ptCount val="1"/>
                <c:pt idx="0">
                  <c:v>Suomenkieliset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Sheet1!$D$24:$D$26</c:f>
              <c:strCache>
                <c:ptCount val="3"/>
                <c:pt idx="0">
                  <c:v>Lukutaito</c:v>
                </c:pt>
                <c:pt idx="1">
                  <c:v>Matematiikka</c:v>
                </c:pt>
                <c:pt idx="2">
                  <c:v>Luonnontiede</c:v>
                </c:pt>
              </c:strCache>
            </c:strRef>
          </c:cat>
          <c:val>
            <c:numRef>
              <c:f>Sheet1!$E$24:$E$26</c:f>
              <c:numCache>
                <c:formatCode>General</c:formatCode>
                <c:ptCount val="3"/>
                <c:pt idx="0">
                  <c:v>525</c:v>
                </c:pt>
                <c:pt idx="1">
                  <c:v>519</c:v>
                </c:pt>
                <c:pt idx="2">
                  <c:v>547</c:v>
                </c:pt>
              </c:numCache>
            </c:numRef>
          </c:val>
        </c:ser>
        <c:ser>
          <c:idx val="1"/>
          <c:order val="1"/>
          <c:tx>
            <c:strRef>
              <c:f>Sheet1!$F$23</c:f>
              <c:strCache>
                <c:ptCount val="1"/>
                <c:pt idx="0">
                  <c:v>Ruotsinkieliset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showVal val="1"/>
          </c:dLbls>
          <c:cat>
            <c:strRef>
              <c:f>Sheet1!$D$24:$D$26</c:f>
              <c:strCache>
                <c:ptCount val="3"/>
                <c:pt idx="0">
                  <c:v>Lukutaito</c:v>
                </c:pt>
                <c:pt idx="1">
                  <c:v>Matematiikka</c:v>
                </c:pt>
                <c:pt idx="2">
                  <c:v>Luonnontiede</c:v>
                </c:pt>
              </c:strCache>
            </c:strRef>
          </c:cat>
          <c:val>
            <c:numRef>
              <c:f>Sheet1!$F$24:$F$26</c:f>
              <c:numCache>
                <c:formatCode>General</c:formatCode>
                <c:ptCount val="3"/>
                <c:pt idx="0">
                  <c:v>508</c:v>
                </c:pt>
                <c:pt idx="1">
                  <c:v>520</c:v>
                </c:pt>
                <c:pt idx="2">
                  <c:v>519</c:v>
                </c:pt>
              </c:numCache>
            </c:numRef>
          </c:val>
        </c:ser>
        <c:axId val="118445952"/>
        <c:axId val="118447488"/>
      </c:barChart>
      <c:catAx>
        <c:axId val="118445952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18447488"/>
        <c:crosses val="autoZero"/>
        <c:auto val="1"/>
        <c:lblAlgn val="ctr"/>
        <c:lblOffset val="100"/>
      </c:catAx>
      <c:valAx>
        <c:axId val="118447488"/>
        <c:scaling>
          <c:orientation val="minMax"/>
        </c:scaling>
        <c:axPos val="t"/>
        <c:majorGridlines/>
        <c:numFmt formatCode="General" sourceLinked="1"/>
        <c:tickLblPos val="high"/>
        <c:crossAx val="1184459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</c:chart>
  <c:spPr>
    <a:solidFill>
      <a:schemeClr val="bg2">
        <a:lumMod val="90000"/>
        <a:alpha val="49000"/>
      </a:schemeClr>
    </a:solidFill>
    <a:ln>
      <a:solidFill>
        <a:sysClr val="windowText" lastClr="000000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8579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8900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215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922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97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956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40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5605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132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1072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496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CC71-1E80-4F57-A96B-B9720DF5C7BF}" type="datetimeFigureOut">
              <a:rPr lang="fi-FI" smtClean="0"/>
              <a:pPr/>
              <a:t>2.12.2013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8332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tl.jyu.fi/ktl/pisa" TargetMode="External"/><Relationship Id="rId5" Type="http://schemas.openxmlformats.org/officeDocument/2006/relationships/hyperlink" Target="http://www.minedu.fi/pisa" TargetMode="External"/><Relationship Id="rId4" Type="http://schemas.openxmlformats.org/officeDocument/2006/relationships/hyperlink" Target="http://www.pisa.oecd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1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170" name="Picture 2" descr="E:\1-graafit\Mat suor tas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260648"/>
            <a:ext cx="8964488" cy="3598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77072"/>
            <a:ext cx="87129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Heikkojen matematiikan osaajien määrä on </a:t>
            </a:r>
            <a:r>
              <a:rPr lang="fi-FI" sz="2400" dirty="0" smtClean="0">
                <a:solidFill>
                  <a:srgbClr val="C00000"/>
                </a:solidFill>
              </a:rPr>
              <a:t>lisääntynyt</a:t>
            </a:r>
            <a:r>
              <a:rPr lang="fi-FI" sz="2400" dirty="0" smtClean="0"/>
              <a:t> 7 prosentista 12 prosenttiin</a:t>
            </a:r>
          </a:p>
          <a:p>
            <a:r>
              <a:rPr lang="fi-FI" sz="1100" dirty="0" smtClean="0"/>
              <a:t> 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Erinomaisten osaajien määrä on </a:t>
            </a:r>
            <a:r>
              <a:rPr lang="fi-FI" sz="2400" dirty="0" smtClean="0">
                <a:solidFill>
                  <a:srgbClr val="C00000"/>
                </a:solidFill>
              </a:rPr>
              <a:t>vähentynyt</a:t>
            </a:r>
            <a:r>
              <a:rPr lang="fi-FI" sz="2400" dirty="0" smtClean="0"/>
              <a:t>  23 prosentista 15 prosenttiin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3535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194" name="Picture 2" descr="E:\1-graafit\Luku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6" y="317558"/>
            <a:ext cx="8880321" cy="2059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1-graafit\Luon 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4" y="2132856"/>
            <a:ext cx="8892480" cy="2062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21663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Lukutaidon taso on laskenut 22 pistettä vuodesta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Luonnontieteiden osaamisen taso on laskenut 18 pistettä vuodesta 2006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18886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0242" name="Picture 2" descr="E:\PISA-kalvot\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77" y="980728"/>
            <a:ext cx="4447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tx2"/>
                </a:solidFill>
              </a:rPr>
              <a:t>Koulutuksen </a:t>
            </a:r>
          </a:p>
          <a:p>
            <a:pPr algn="ctr"/>
            <a:r>
              <a:rPr lang="fi-FI" sz="4400" b="1" dirty="0" smtClean="0">
                <a:solidFill>
                  <a:schemeClr val="tx2"/>
                </a:solidFill>
              </a:rPr>
              <a:t>tasa-arvo</a:t>
            </a:r>
            <a:endParaRPr lang="fi-FI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4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  <a:ln>
            <a:noFill/>
          </a:ln>
        </p:spPr>
      </p:pic>
      <p:pic>
        <p:nvPicPr>
          <p:cNvPr id="9" name="3E73F7C5-8183-4F3B-B2A6-38258DDBD964" descr="41C5DC80-407E-4ED5-A964-C471A4D13972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970860" cy="66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1520" y="5422364"/>
            <a:ext cx="79208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5438404" y="1124744"/>
            <a:ext cx="359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 smtClean="0"/>
              <a:t>Ensimmäistä kertaa tytöt pärjäsivät matematiikassa paremmin kuin pojat, ero 3 pistettä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 smtClean="0"/>
              <a:t>Vuodesta 2003 muutos tyttöjen ja poikien osaamisessa on ollut 10 pistettä tyttöjen eduksi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/>
              <a:t>V</a:t>
            </a:r>
            <a:r>
              <a:rPr lang="fi-FI" sz="2000" dirty="0" smtClean="0"/>
              <a:t>uonna 2003 ero oli 7 pistettä poikien eduksi</a:t>
            </a:r>
          </a:p>
        </p:txBody>
      </p:sp>
    </p:spTree>
    <p:extLst>
      <p:ext uri="{BB962C8B-B14F-4D97-AF65-F5344CB8AC3E}">
        <p14:creationId xmlns="" xmlns:p14="http://schemas.microsoft.com/office/powerpoint/2010/main" val="3170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tx2"/>
                </a:solidFill>
              </a:rPr>
              <a:t>Lukutaito ja </a:t>
            </a:r>
            <a:r>
              <a:rPr lang="fi-FI" sz="2800" b="1" dirty="0" smtClean="0">
                <a:solidFill>
                  <a:schemeClr val="tx2"/>
                </a:solidFill>
              </a:rPr>
              <a:t>luonnontieteet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Suomessa </a:t>
            </a:r>
            <a:r>
              <a:rPr lang="fi-FI" sz="2400" dirty="0"/>
              <a:t>tyttöjen (556) ja poikien (494) välinen ero lukutaidossa oli kaikista maista viidenneksi ja OECD-maista kaikkein suurin: ero oli peräti 62 pistettä eli noin puolentoista kouluvuoden verran</a:t>
            </a:r>
          </a:p>
          <a:p>
            <a:pPr lvl="0"/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Lukutaidossa </a:t>
            </a:r>
            <a:r>
              <a:rPr lang="fi-FI" sz="2400" dirty="0"/>
              <a:t>ero on kasvanut 11 pistettä vuodesta 2000 </a:t>
            </a:r>
          </a:p>
          <a:p>
            <a:pPr lvl="0"/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Luonnontieteiden </a:t>
            </a:r>
            <a:r>
              <a:rPr lang="fi-FI" sz="2400" dirty="0"/>
              <a:t>osaamisessa tyttöjen ja poikien välinen ero oli 16 pistettä tyttöjen eduksi, kun se vuonna 2006 oli   </a:t>
            </a:r>
            <a:r>
              <a:rPr lang="fi-FI" sz="2400" dirty="0" smtClean="0"/>
              <a:t>3 pistettä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7946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5362" name="Picture 2" descr="E:\PISA-kalvot\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29309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tx2"/>
                </a:solidFill>
              </a:rPr>
              <a:t>Motivaation ja asenteiden tärkeys</a:t>
            </a:r>
            <a:endParaRPr lang="fi-FI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2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7411" name="441E905E-2E4F-4B47-957C-8C95BE0E286A" descr="11097D51-DA7F-409D-B4C8-0CF6DCCB3E11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"/>
            <a:ext cx="5077805" cy="67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9324" y="1700808"/>
            <a:ext cx="370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Suomessa poikien matematiikan minäkäsitys oli selvästi tyttöjen minäkäsitystä vahvempi ja ero minäkäsityksessä oli OECD-maiden keskiarvoa suurempi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5146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8434" name="Picture 2" descr="E:\1-graafit\Asen mot sos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16632"/>
            <a:ext cx="8892480" cy="3675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792499"/>
            <a:ext cx="85689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PISA 2012 -arvioinnin motivaatio- </a:t>
            </a:r>
            <a:r>
              <a:rPr lang="fi-FI" sz="2400" dirty="0"/>
              <a:t>ja asennetekijät ovat Suomessa erittäin vahvoja matematiikan osaamisen selittäjiä</a:t>
            </a:r>
            <a:r>
              <a:rPr lang="fi-FI" sz="2400" dirty="0" smtClean="0"/>
              <a:t>.</a:t>
            </a:r>
          </a:p>
          <a:p>
            <a:pPr lvl="0"/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Ne </a:t>
            </a:r>
            <a:r>
              <a:rPr lang="fi-FI" sz="2400" dirty="0"/>
              <a:t>selittävät oppilaiden matematiikan suoritusten vaihtelusta Suomessa selvästi enemmän kuin OECD-maissa keskimäärin.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15869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ikehys 6"/>
          <p:cNvSpPr txBox="1"/>
          <p:nvPr/>
        </p:nvSpPr>
        <p:spPr>
          <a:xfrm>
            <a:off x="323528" y="45811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1">
                    <a:lumMod val="75000"/>
                  </a:schemeClr>
                </a:solidFill>
              </a:rPr>
              <a:t>Miten taustat vaikuttavat?</a:t>
            </a:r>
            <a:endParaRPr lang="fi-F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9218" name="Picture 2" descr="E:\PISA-kalvot\O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221088"/>
            <a:ext cx="4392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 smtClean="0">
                <a:solidFill>
                  <a:schemeClr val="tx2"/>
                </a:solidFill>
              </a:rPr>
              <a:t>PISA 2012   ENSITULOKSIA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Pekka Kupari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Jouni Välijärvi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Koulutuksen tutkimuslaitos 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Jyväskylän yliopisto</a:t>
            </a:r>
            <a:endParaRPr lang="fi-F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78" y="260648"/>
            <a:ext cx="8256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chemeClr val="tx2">
                    <a:lumMod val="75000"/>
                  </a:schemeClr>
                </a:solidFill>
              </a:rPr>
              <a:t>Sosiaalisen taustan ja matematiikan osaamisen yhteys</a:t>
            </a:r>
            <a:endParaRPr lang="fi-FI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75662219"/>
              </p:ext>
            </p:extLst>
          </p:nvPr>
        </p:nvGraphicFramePr>
        <p:xfrm>
          <a:off x="323529" y="836712"/>
          <a:ext cx="590465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6732240" y="1052736"/>
            <a:ext cx="2232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Kotitaustan vaikutus edelleen maiden pienimpiä.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Vaikutus kuitenkin voimistunut selvästi vuodesta 2003.</a:t>
            </a:r>
          </a:p>
          <a:p>
            <a:pPr marL="285750" lvl="0" indent="-285750"/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40087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PISA2012\Kuviot\Maahanm 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85689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syntyperäisten ja 1. sukupolven maahanmuuttajaoppilaiden välillä erittäin suuret.</a:t>
            </a:r>
          </a:p>
          <a:p>
            <a:pPr lvl="0"/>
            <a:endParaRPr lang="fi-FI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25397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PISA2012\Kuviot\Iso-vaihtelu osu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04248" cy="6165303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6588224" y="260648"/>
            <a:ext cx="23762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Koulujen väliset erot pieniä.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hieman kasvaneet vuoteen 2003 verrattuna.</a:t>
            </a:r>
          </a:p>
          <a:p>
            <a:pPr lvl="0"/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Heikosti menestyvien koulujen määrä kasvanut.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PISA2012\Kuviot\TP osaaminen alueit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260648"/>
            <a:ext cx="2376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Alueiden välillä ei eroja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Poikien ja tyttöjen ero suurin Itä- ja Pohjois-Suomessa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Kaupungeissa ja maaseudulla menestytään yhtä hyvin</a:t>
            </a:r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96090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8945969"/>
              </p:ext>
            </p:extLst>
          </p:nvPr>
        </p:nvGraphicFramePr>
        <p:xfrm>
          <a:off x="323528" y="836712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45080"/>
            <a:ext cx="755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chemeClr val="tx2">
                    <a:lumMod val="75000"/>
                  </a:schemeClr>
                </a:solidFill>
              </a:rPr>
              <a:t>Suomen- ja ruotsinkielisten oppilaiden keskiarvot</a:t>
            </a:r>
            <a:endParaRPr lang="fi-FI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496497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Matematiikassa ei eroa kieliryhmien välillä.</a:t>
            </a:r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Lukutaidossa ja luonnontieteissä suomenkieliset edelleen edellä.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kaventuneet </a:t>
            </a:r>
            <a:r>
              <a:rPr lang="fi-FI" sz="2400" dirty="0" err="1" smtClean="0"/>
              <a:t>PISA-tutkimusohjelman</a:t>
            </a:r>
            <a:r>
              <a:rPr lang="fi-FI" sz="2400" dirty="0" smtClean="0"/>
              <a:t> aikana</a:t>
            </a:r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3684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45040" y="223337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Yhteenveto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376772"/>
            <a:ext cx="8640959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dirty="0" smtClean="0"/>
              <a:t>Suomalaisnuorten matematiikan osaaminen selvässä laskussa</a:t>
            </a:r>
          </a:p>
          <a:p>
            <a:r>
              <a:rPr lang="fi-FI" sz="3000" dirty="0" smtClean="0"/>
              <a:t>Heikkojen matematiikan osaajien määrä kasvanut ja erinomaisten osaajien määrä vähentynyt</a:t>
            </a:r>
          </a:p>
          <a:p>
            <a:r>
              <a:rPr lang="fi-FI" sz="3000" dirty="0" smtClean="0"/>
              <a:t>Lukutaito ja luonnontieteiden osaaminen heikentynyt</a:t>
            </a:r>
          </a:p>
          <a:p>
            <a:r>
              <a:rPr lang="fi-FI" sz="3000" dirty="0" smtClean="0"/>
              <a:t>Alueiden ja koulujen erot vähäisiä</a:t>
            </a:r>
          </a:p>
          <a:p>
            <a:r>
              <a:rPr lang="fi-FI" sz="3000" dirty="0" smtClean="0"/>
              <a:t>Kieliryhmien ero kaventunut</a:t>
            </a:r>
          </a:p>
          <a:p>
            <a:r>
              <a:rPr lang="fi-FI" sz="3000" dirty="0" smtClean="0"/>
              <a:t>Sukupuolten ero ja maahanmuuttajaoppilaiden osaaminen </a:t>
            </a:r>
            <a:r>
              <a:rPr lang="fi-FI" sz="3000" smtClean="0"/>
              <a:t>haaste tasa-arvolle</a:t>
            </a:r>
            <a:endParaRPr lang="fi-FI" sz="3000" dirty="0" smtClean="0"/>
          </a:p>
          <a:p>
            <a:r>
              <a:rPr lang="fi-FI" sz="3000" dirty="0" smtClean="0"/>
              <a:t>Suomalaisnuoret edelleen OECD-maiden parhaimmistoa</a:t>
            </a:r>
          </a:p>
          <a:p>
            <a:pPr>
              <a:buNone/>
            </a:pPr>
            <a:endParaRPr lang="fi-FI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66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70532" y="404663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Katseet tulevaisuuteen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97699" y="14847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/>
              <a:t>Nyt </a:t>
            </a:r>
            <a:r>
              <a:rPr lang="fi-FI" sz="2800" dirty="0"/>
              <a:t>esitellyt tulokset ovat </a:t>
            </a:r>
            <a:r>
              <a:rPr lang="fi-FI" sz="2800" dirty="0" smtClean="0"/>
              <a:t>ensituloksia </a:t>
            </a:r>
            <a:r>
              <a:rPr lang="fi-FI" sz="2800" dirty="0" smtClean="0">
                <a:sym typeface="Wingdings" pitchFamily="2" charset="2"/>
              </a:rPr>
              <a:t> </a:t>
            </a:r>
            <a:r>
              <a:rPr lang="fi-FI" sz="2800" dirty="0"/>
              <a:t>Tulosten analysointi ja </a:t>
            </a:r>
            <a:r>
              <a:rPr lang="fi-FI" sz="2800" dirty="0" smtClean="0"/>
              <a:t>osaamiseen </a:t>
            </a:r>
            <a:r>
              <a:rPr lang="fi-FI" sz="2800" dirty="0"/>
              <a:t>yhteydessä olevien tekijöiden selvittäminen jatkuu </a:t>
            </a:r>
            <a:endParaRPr lang="fi-FI" sz="2800" dirty="0" smtClean="0"/>
          </a:p>
          <a:p>
            <a:r>
              <a:rPr lang="fi-FI" sz="2800" dirty="0"/>
              <a:t>On selvää, </a:t>
            </a:r>
            <a:r>
              <a:rPr lang="fi-FI" sz="2800" dirty="0" smtClean="0"/>
              <a:t>että </a:t>
            </a:r>
            <a:r>
              <a:rPr lang="fi-FI" sz="2800" dirty="0"/>
              <a:t>tulokset herättävät keskustelua ja synnyttävät enemmän kysymyksiä kuin antavat </a:t>
            </a:r>
            <a:r>
              <a:rPr lang="fi-FI" sz="2800" dirty="0" smtClean="0"/>
              <a:t>vastauksia</a:t>
            </a:r>
          </a:p>
          <a:p>
            <a:r>
              <a:rPr lang="fi-FI" sz="2800" dirty="0"/>
              <a:t>T</a:t>
            </a:r>
            <a:r>
              <a:rPr lang="fi-FI" sz="2800" dirty="0" smtClean="0"/>
              <a:t>ulosten </a:t>
            </a:r>
            <a:r>
              <a:rPr lang="fi-FI" sz="2800" dirty="0"/>
              <a:t>pääviesti suomalaisnuorten osaamisen laskusta haastaa koko suomalaisen kouluväen syvälliseen pohdintaan ja etsimään keinoja tilanteen </a:t>
            </a:r>
            <a:r>
              <a:rPr lang="fi-FI" sz="2800" dirty="0" smtClean="0"/>
              <a:t>korjaamiseksi 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="" xmlns:p14="http://schemas.microsoft.com/office/powerpoint/2010/main" val="281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55003" y="54868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Lisää tietoa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5052" y="2060848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u="sng" dirty="0" err="1" smtClean="0">
                <a:hlinkClick r:id="rId4"/>
              </a:rPr>
              <a:t>www.pisa.oecd.org</a:t>
            </a:r>
            <a:r>
              <a:rPr lang="fi-FI" u="sng" dirty="0"/>
              <a:t> </a:t>
            </a:r>
            <a:r>
              <a:rPr lang="fi-FI" u="sng" dirty="0" smtClean="0"/>
              <a:t> </a:t>
            </a:r>
          </a:p>
          <a:p>
            <a:r>
              <a:rPr lang="fi-FI" u="sng" dirty="0" smtClean="0">
                <a:hlinkClick r:id="rId5"/>
              </a:rPr>
              <a:t>http</a:t>
            </a:r>
            <a:r>
              <a:rPr lang="fi-FI" u="sng" dirty="0">
                <a:hlinkClick r:id="rId5"/>
              </a:rPr>
              <a:t>://</a:t>
            </a:r>
            <a:r>
              <a:rPr lang="fi-FI" u="sng" dirty="0" smtClean="0">
                <a:hlinkClick r:id="rId5"/>
              </a:rPr>
              <a:t>www.minedu.fi/pisa</a:t>
            </a:r>
            <a:r>
              <a:rPr lang="fi-FI" u="sng" dirty="0" smtClean="0"/>
              <a:t> </a:t>
            </a:r>
          </a:p>
          <a:p>
            <a:r>
              <a:rPr lang="fi-FI" u="sng" dirty="0" smtClean="0">
                <a:hlinkClick r:id="rId6"/>
              </a:rPr>
              <a:t>http://ktl.jyu.fi/ktl/pisa</a:t>
            </a:r>
            <a:r>
              <a:rPr lang="fi-FI" u="sng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22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6386" name="Picture 2" descr="E:\PISA-kalvot\O-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928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chemeClr val="tx2"/>
                </a:solidFill>
              </a:rPr>
              <a:t>KIITOS !</a:t>
            </a:r>
            <a:endParaRPr lang="fi-FI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1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Tekstikehys 3"/>
          <p:cNvSpPr txBox="1"/>
          <p:nvPr/>
        </p:nvSpPr>
        <p:spPr>
          <a:xfrm>
            <a:off x="395536" y="184482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Viides tutkimus </a:t>
            </a:r>
            <a:r>
              <a:rPr lang="fi-FI" sz="2400" dirty="0" err="1" smtClean="0"/>
              <a:t>PISA-ohjelmassa</a:t>
            </a:r>
            <a:r>
              <a:rPr lang="fi-FI" sz="2400" dirty="0" smtClean="0"/>
              <a:t>: pääalueena matematiikan osaaminen - edellisen kerran vuonna 2003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Tutkimukseen osallistui 65 maata ja </a:t>
            </a:r>
            <a:r>
              <a:rPr lang="fi-FI" sz="2400" dirty="0" smtClean="0"/>
              <a:t>aluetta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Kohdejoukkona 15 -vuotiaat nuoret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Suomen aineisto: 311 koulua ja 10 157 oppilasta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Suomen otoksen oppilaista 90 % osallistui</a:t>
            </a:r>
          </a:p>
          <a:p>
            <a:r>
              <a:rPr lang="fi-FI" sz="2800" dirty="0" smtClean="0"/>
              <a:t> </a:t>
            </a:r>
            <a:endParaRPr lang="fi-FI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9124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tx2"/>
                </a:solidFill>
              </a:rPr>
              <a:t>PISA 2012</a:t>
            </a:r>
          </a:p>
          <a:p>
            <a:pPr algn="ctr"/>
            <a:r>
              <a:rPr lang="fi-FI" sz="2800" b="1" dirty="0" err="1" smtClean="0">
                <a:solidFill>
                  <a:schemeClr val="tx2"/>
                </a:solidFill>
              </a:rPr>
              <a:t>Programme</a:t>
            </a:r>
            <a:r>
              <a:rPr lang="fi-FI" sz="2800" b="1" dirty="0" smtClean="0">
                <a:solidFill>
                  <a:schemeClr val="tx2"/>
                </a:solidFill>
              </a:rPr>
              <a:t> for International </a:t>
            </a:r>
            <a:r>
              <a:rPr lang="fi-FI" sz="2800" b="1" dirty="0" err="1" smtClean="0">
                <a:solidFill>
                  <a:schemeClr val="tx2"/>
                </a:solidFill>
              </a:rPr>
              <a:t>Student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</a:rPr>
              <a:t>Assessment</a:t>
            </a:r>
            <a:endParaRPr lang="fi-F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7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026" name="Picture 2" descr="E:\1-graafit\Iso-mat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5973"/>
            <a:ext cx="4948577" cy="6624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2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2051" name="16D82D2D-2917-411D-B1AE-3CDA05D0C59F" descr="A555147B-39EC-4205-A1FB-A30953529168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-1"/>
            <a:ext cx="5006174" cy="669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31640" y="1099956"/>
            <a:ext cx="936104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984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3075" name="Picture 3" descr="E:\1-graafit\Iso-Luk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8"/>
            <a:ext cx="5040560" cy="6747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02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4098" name="Picture 2" descr="E:\1-graafit\Iso-luo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043665" cy="675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122" name="Picture 2" descr="E:\PISA-kalvot\O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98" y="263691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tx2"/>
                </a:solidFill>
              </a:rPr>
              <a:t>Suomalaisnuorten osaaminen laskussa</a:t>
            </a:r>
            <a:endParaRPr lang="fi-FI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1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6147" name="Picture 3" descr="E:\1-graafit\Mat KA 02ja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" y="764704"/>
            <a:ext cx="8952329" cy="193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85293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Matematiikan osaamisen kansallinen keskiarvo on Suomessa laskenut vuoden 2003 arvioinnista 25 pistettä, mikä vastaa runsaan puolen kouluvuoden edistymistä</a:t>
            </a:r>
          </a:p>
          <a:p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Vuoden 2003 kärkimaista Suomen keskiarvon lasku on kaikkein suurin; OECD-maiden keskiarvo on laskenut 6 pistettä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33051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477</Words>
  <Application>Microsoft Office PowerPoint</Application>
  <PresentationFormat>Näytössä katseltava diaesitys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29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</vt:vector>
  </TitlesOfParts>
  <Company>University of Jyväskylä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Kupari Pekka</dc:creator>
  <cp:lastModifiedBy>Välijärvi</cp:lastModifiedBy>
  <cp:revision>47</cp:revision>
  <dcterms:created xsi:type="dcterms:W3CDTF">2013-11-30T11:37:33Z</dcterms:created>
  <dcterms:modified xsi:type="dcterms:W3CDTF">2013-12-02T19:18:24Z</dcterms:modified>
</cp:coreProperties>
</file>