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30"/>
  </p:notesMasterIdLst>
  <p:handoutMasterIdLst>
    <p:handoutMasterId r:id="rId31"/>
  </p:handoutMasterIdLst>
  <p:sldIdLst>
    <p:sldId id="280" r:id="rId2"/>
    <p:sldId id="256" r:id="rId3"/>
    <p:sldId id="258" r:id="rId4"/>
    <p:sldId id="297" r:id="rId5"/>
    <p:sldId id="272" r:id="rId6"/>
    <p:sldId id="273" r:id="rId7"/>
    <p:sldId id="281" r:id="rId8"/>
    <p:sldId id="290" r:id="rId9"/>
    <p:sldId id="283" r:id="rId10"/>
    <p:sldId id="274" r:id="rId11"/>
    <p:sldId id="291" r:id="rId12"/>
    <p:sldId id="292" r:id="rId13"/>
    <p:sldId id="275" r:id="rId14"/>
    <p:sldId id="285" r:id="rId15"/>
    <p:sldId id="286" r:id="rId16"/>
    <p:sldId id="287" r:id="rId17"/>
    <p:sldId id="288" r:id="rId18"/>
    <p:sldId id="289" r:id="rId19"/>
    <p:sldId id="276" r:id="rId20"/>
    <p:sldId id="293" r:id="rId21"/>
    <p:sldId id="284" r:id="rId22"/>
    <p:sldId id="294" r:id="rId23"/>
    <p:sldId id="277" r:id="rId24"/>
    <p:sldId id="295" r:id="rId25"/>
    <p:sldId id="278" r:id="rId26"/>
    <p:sldId id="296" r:id="rId27"/>
    <p:sldId id="279" r:id="rId28"/>
    <p:sldId id="298" r:id="rId29"/>
  </p:sldIdLst>
  <p:sldSz cx="9906000" cy="6858000" type="A4"/>
  <p:notesSz cx="6810375" cy="9942513"/>
  <p:defaultTextStyle>
    <a:defPPr>
      <a:defRPr lang="sv-SE"/>
    </a:defPPr>
    <a:lvl1pPr algn="ctr" rtl="0" fontAlgn="base">
      <a:spcBef>
        <a:spcPct val="0"/>
      </a:spcBef>
      <a:spcAft>
        <a:spcPct val="0"/>
      </a:spcAft>
      <a:defRPr sz="2800" kern="1200">
        <a:solidFill>
          <a:schemeClr val="tx1"/>
        </a:solidFill>
        <a:latin typeface="Times New Roman" pitchFamily="18" charset="0"/>
        <a:ea typeface="+mn-ea"/>
        <a:cs typeface="+mn-cs"/>
      </a:defRPr>
    </a:lvl1pPr>
    <a:lvl2pPr marL="457200" algn="ctr" rtl="0" fontAlgn="base">
      <a:spcBef>
        <a:spcPct val="0"/>
      </a:spcBef>
      <a:spcAft>
        <a:spcPct val="0"/>
      </a:spcAft>
      <a:defRPr sz="2800" kern="1200">
        <a:solidFill>
          <a:schemeClr val="tx1"/>
        </a:solidFill>
        <a:latin typeface="Times New Roman" pitchFamily="18" charset="0"/>
        <a:ea typeface="+mn-ea"/>
        <a:cs typeface="+mn-cs"/>
      </a:defRPr>
    </a:lvl2pPr>
    <a:lvl3pPr marL="914400" algn="ctr" rtl="0" fontAlgn="base">
      <a:spcBef>
        <a:spcPct val="0"/>
      </a:spcBef>
      <a:spcAft>
        <a:spcPct val="0"/>
      </a:spcAft>
      <a:defRPr sz="2800" kern="1200">
        <a:solidFill>
          <a:schemeClr val="tx1"/>
        </a:solidFill>
        <a:latin typeface="Times New Roman" pitchFamily="18" charset="0"/>
        <a:ea typeface="+mn-ea"/>
        <a:cs typeface="+mn-cs"/>
      </a:defRPr>
    </a:lvl3pPr>
    <a:lvl4pPr marL="1371600" algn="ctr" rtl="0" fontAlgn="base">
      <a:spcBef>
        <a:spcPct val="0"/>
      </a:spcBef>
      <a:spcAft>
        <a:spcPct val="0"/>
      </a:spcAft>
      <a:defRPr sz="2800" kern="1200">
        <a:solidFill>
          <a:schemeClr val="tx1"/>
        </a:solidFill>
        <a:latin typeface="Times New Roman" pitchFamily="18" charset="0"/>
        <a:ea typeface="+mn-ea"/>
        <a:cs typeface="+mn-cs"/>
      </a:defRPr>
    </a:lvl4pPr>
    <a:lvl5pPr marL="1828800" algn="ctr" rtl="0" fontAlgn="base">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560" autoAdjust="0"/>
  </p:normalViewPr>
  <p:slideViewPr>
    <p:cSldViewPr snapToGrid="0">
      <p:cViewPr varScale="1">
        <p:scale>
          <a:sx n="84" d="100"/>
          <a:sy n="84" d="100"/>
        </p:scale>
        <p:origin x="-72" y="-354"/>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60" cy="497603"/>
          </a:xfrm>
          <a:prstGeom prst="rect">
            <a:avLst/>
          </a:prstGeom>
        </p:spPr>
        <p:txBody>
          <a:bodyPr vert="horz" lIns="92290" tIns="46145" rIns="92290" bIns="46145" rtlCol="0"/>
          <a:lstStyle>
            <a:lvl1pPr algn="l">
              <a:defRPr sz="1200"/>
            </a:lvl1pPr>
          </a:lstStyle>
          <a:p>
            <a:endParaRPr lang="fi-FI"/>
          </a:p>
        </p:txBody>
      </p:sp>
      <p:sp>
        <p:nvSpPr>
          <p:cNvPr id="3" name="Date Placeholder 2"/>
          <p:cNvSpPr>
            <a:spLocks noGrp="1"/>
          </p:cNvSpPr>
          <p:nvPr>
            <p:ph type="dt" sz="quarter" idx="1"/>
          </p:nvPr>
        </p:nvSpPr>
        <p:spPr>
          <a:xfrm>
            <a:off x="3858293" y="0"/>
            <a:ext cx="2950460" cy="497603"/>
          </a:xfrm>
          <a:prstGeom prst="rect">
            <a:avLst/>
          </a:prstGeom>
        </p:spPr>
        <p:txBody>
          <a:bodyPr vert="horz" lIns="92290" tIns="46145" rIns="92290" bIns="46145" rtlCol="0"/>
          <a:lstStyle>
            <a:lvl1pPr algn="r">
              <a:defRPr sz="1200"/>
            </a:lvl1pPr>
          </a:lstStyle>
          <a:p>
            <a:fld id="{CC0641D7-35D9-48A9-A247-84EB6E29A6F7}" type="datetimeFigureOut">
              <a:rPr lang="fi-FI" smtClean="0"/>
              <a:t>26.6.2014</a:t>
            </a:fld>
            <a:endParaRPr lang="fi-FI"/>
          </a:p>
        </p:txBody>
      </p:sp>
      <p:sp>
        <p:nvSpPr>
          <p:cNvPr id="4" name="Footer Placeholder 3"/>
          <p:cNvSpPr>
            <a:spLocks noGrp="1"/>
          </p:cNvSpPr>
          <p:nvPr>
            <p:ph type="ftr" sz="quarter" idx="2"/>
          </p:nvPr>
        </p:nvSpPr>
        <p:spPr>
          <a:xfrm>
            <a:off x="0" y="9443321"/>
            <a:ext cx="2950460" cy="497603"/>
          </a:xfrm>
          <a:prstGeom prst="rect">
            <a:avLst/>
          </a:prstGeom>
        </p:spPr>
        <p:txBody>
          <a:bodyPr vert="horz" lIns="92290" tIns="46145" rIns="92290" bIns="46145" rtlCol="0" anchor="b"/>
          <a:lstStyle>
            <a:lvl1pPr algn="l">
              <a:defRPr sz="1200"/>
            </a:lvl1pPr>
          </a:lstStyle>
          <a:p>
            <a:endParaRPr lang="fi-FI"/>
          </a:p>
        </p:txBody>
      </p:sp>
      <p:sp>
        <p:nvSpPr>
          <p:cNvPr id="5" name="Slide Number Placeholder 4"/>
          <p:cNvSpPr>
            <a:spLocks noGrp="1"/>
          </p:cNvSpPr>
          <p:nvPr>
            <p:ph type="sldNum" sz="quarter" idx="3"/>
          </p:nvPr>
        </p:nvSpPr>
        <p:spPr>
          <a:xfrm>
            <a:off x="3858293" y="9443321"/>
            <a:ext cx="2950460" cy="497603"/>
          </a:xfrm>
          <a:prstGeom prst="rect">
            <a:avLst/>
          </a:prstGeom>
        </p:spPr>
        <p:txBody>
          <a:bodyPr vert="horz" lIns="92290" tIns="46145" rIns="92290" bIns="46145" rtlCol="0" anchor="b"/>
          <a:lstStyle>
            <a:lvl1pPr algn="r">
              <a:defRPr sz="1200"/>
            </a:lvl1pPr>
          </a:lstStyle>
          <a:p>
            <a:fld id="{62174CB4-6C95-403E-88DA-F05DCA1DCEC3}" type="slidenum">
              <a:rPr lang="fi-FI" smtClean="0"/>
              <a:t>‹#›</a:t>
            </a:fld>
            <a:endParaRPr lang="fi-FI"/>
          </a:p>
        </p:txBody>
      </p:sp>
    </p:spTree>
    <p:extLst>
      <p:ext uri="{BB962C8B-B14F-4D97-AF65-F5344CB8AC3E}">
        <p14:creationId xmlns:p14="http://schemas.microsoft.com/office/powerpoint/2010/main" val="15578300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1"/>
            <a:ext cx="2951162" cy="497125"/>
          </a:xfrm>
          <a:prstGeom prst="rect">
            <a:avLst/>
          </a:prstGeom>
          <a:noFill/>
          <a:ln w="9525">
            <a:noFill/>
            <a:miter lim="800000"/>
            <a:headEnd/>
            <a:tailEnd/>
          </a:ln>
          <a:effectLst/>
        </p:spPr>
        <p:txBody>
          <a:bodyPr vert="horz" wrap="square" lIns="92290" tIns="46145" rIns="92290" bIns="46145" numCol="1" anchor="t" anchorCtr="0" compatLnSpc="1">
            <a:prstTxWarp prst="textNoShape">
              <a:avLst/>
            </a:prstTxWarp>
          </a:bodyPr>
          <a:lstStyle>
            <a:lvl1pPr algn="l">
              <a:defRPr sz="1200"/>
            </a:lvl1pPr>
          </a:lstStyle>
          <a:p>
            <a:endParaRPr lang="sv-SE"/>
          </a:p>
        </p:txBody>
      </p:sp>
      <p:sp>
        <p:nvSpPr>
          <p:cNvPr id="17411" name="Rectangle 3"/>
          <p:cNvSpPr>
            <a:spLocks noGrp="1" noChangeArrowheads="1"/>
          </p:cNvSpPr>
          <p:nvPr>
            <p:ph type="dt" idx="1"/>
          </p:nvPr>
        </p:nvSpPr>
        <p:spPr bwMode="auto">
          <a:xfrm>
            <a:off x="3857637" y="1"/>
            <a:ext cx="2951162" cy="497125"/>
          </a:xfrm>
          <a:prstGeom prst="rect">
            <a:avLst/>
          </a:prstGeom>
          <a:noFill/>
          <a:ln w="9525">
            <a:noFill/>
            <a:miter lim="800000"/>
            <a:headEnd/>
            <a:tailEnd/>
          </a:ln>
          <a:effectLst/>
        </p:spPr>
        <p:txBody>
          <a:bodyPr vert="horz" wrap="square" lIns="92290" tIns="46145" rIns="92290" bIns="46145" numCol="1" anchor="t" anchorCtr="0" compatLnSpc="1">
            <a:prstTxWarp prst="textNoShape">
              <a:avLst/>
            </a:prstTxWarp>
          </a:bodyPr>
          <a:lstStyle>
            <a:lvl1pPr algn="r">
              <a:defRPr sz="1200"/>
            </a:lvl1pPr>
          </a:lstStyle>
          <a:p>
            <a:endParaRPr lang="sv-SE"/>
          </a:p>
        </p:txBody>
      </p:sp>
      <p:sp>
        <p:nvSpPr>
          <p:cNvPr id="17412" name="Rectangle 4"/>
          <p:cNvSpPr>
            <a:spLocks noGrp="1" noRot="1" noChangeAspect="1" noChangeArrowheads="1" noTextEdit="1"/>
          </p:cNvSpPr>
          <p:nvPr>
            <p:ph type="sldImg" idx="2"/>
          </p:nvPr>
        </p:nvSpPr>
        <p:spPr bwMode="auto">
          <a:xfrm>
            <a:off x="712788" y="746125"/>
            <a:ext cx="5384800" cy="372745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681038" y="4722694"/>
            <a:ext cx="5448300" cy="4474131"/>
          </a:xfrm>
          <a:prstGeom prst="rect">
            <a:avLst/>
          </a:prstGeom>
          <a:noFill/>
          <a:ln w="9525">
            <a:noFill/>
            <a:miter lim="800000"/>
            <a:headEnd/>
            <a:tailEnd/>
          </a:ln>
          <a:effectLst/>
        </p:spPr>
        <p:txBody>
          <a:bodyPr vert="horz" wrap="square" lIns="92290" tIns="46145" rIns="92290" bIns="46145" numCol="1" anchor="t" anchorCtr="0" compatLnSpc="1">
            <a:prstTxWarp prst="textNoShape">
              <a:avLst/>
            </a:prstTxWarp>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p>
        </p:txBody>
      </p:sp>
      <p:sp>
        <p:nvSpPr>
          <p:cNvPr id="17414" name="Rectangle 6"/>
          <p:cNvSpPr>
            <a:spLocks noGrp="1" noChangeArrowheads="1"/>
          </p:cNvSpPr>
          <p:nvPr>
            <p:ph type="ftr" sz="quarter" idx="4"/>
          </p:nvPr>
        </p:nvSpPr>
        <p:spPr bwMode="auto">
          <a:xfrm>
            <a:off x="0" y="9443663"/>
            <a:ext cx="2951162" cy="497125"/>
          </a:xfrm>
          <a:prstGeom prst="rect">
            <a:avLst/>
          </a:prstGeom>
          <a:noFill/>
          <a:ln w="9525">
            <a:noFill/>
            <a:miter lim="800000"/>
            <a:headEnd/>
            <a:tailEnd/>
          </a:ln>
          <a:effectLst/>
        </p:spPr>
        <p:txBody>
          <a:bodyPr vert="horz" wrap="square" lIns="92290" tIns="46145" rIns="92290" bIns="46145" numCol="1" anchor="b" anchorCtr="0" compatLnSpc="1">
            <a:prstTxWarp prst="textNoShape">
              <a:avLst/>
            </a:prstTxWarp>
          </a:bodyPr>
          <a:lstStyle>
            <a:lvl1pPr algn="l">
              <a:defRPr sz="1200"/>
            </a:lvl1pPr>
          </a:lstStyle>
          <a:p>
            <a:endParaRPr lang="sv-SE"/>
          </a:p>
        </p:txBody>
      </p:sp>
      <p:sp>
        <p:nvSpPr>
          <p:cNvPr id="17415" name="Rectangle 7"/>
          <p:cNvSpPr>
            <a:spLocks noGrp="1" noChangeArrowheads="1"/>
          </p:cNvSpPr>
          <p:nvPr>
            <p:ph type="sldNum" sz="quarter" idx="5"/>
          </p:nvPr>
        </p:nvSpPr>
        <p:spPr bwMode="auto">
          <a:xfrm>
            <a:off x="3857637" y="9443663"/>
            <a:ext cx="2951162" cy="497125"/>
          </a:xfrm>
          <a:prstGeom prst="rect">
            <a:avLst/>
          </a:prstGeom>
          <a:noFill/>
          <a:ln w="9525">
            <a:noFill/>
            <a:miter lim="800000"/>
            <a:headEnd/>
            <a:tailEnd/>
          </a:ln>
          <a:effectLst/>
        </p:spPr>
        <p:txBody>
          <a:bodyPr vert="horz" wrap="square" lIns="92290" tIns="46145" rIns="92290" bIns="46145" numCol="1" anchor="b" anchorCtr="0" compatLnSpc="1">
            <a:prstTxWarp prst="textNoShape">
              <a:avLst/>
            </a:prstTxWarp>
          </a:bodyPr>
          <a:lstStyle>
            <a:lvl1pPr algn="r">
              <a:defRPr sz="1200"/>
            </a:lvl1pPr>
          </a:lstStyle>
          <a:p>
            <a:fld id="{2D261744-D4D3-4436-94EA-B57835AB6E39}" type="slidenum">
              <a:rPr lang="sv-SE"/>
              <a:pPr/>
              <a:t>‹#›</a:t>
            </a:fld>
            <a:endParaRPr lang="sv-SE"/>
          </a:p>
        </p:txBody>
      </p:sp>
    </p:spTree>
    <p:extLst>
      <p:ext uri="{BB962C8B-B14F-4D97-AF65-F5344CB8AC3E}">
        <p14:creationId xmlns:p14="http://schemas.microsoft.com/office/powerpoint/2010/main" val="72589154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8" name="Rubrik 7"/>
          <p:cNvSpPr>
            <a:spLocks noGrp="1"/>
          </p:cNvSpPr>
          <p:nvPr>
            <p:ph type="ctrTitle"/>
          </p:nvPr>
        </p:nvSpPr>
        <p:spPr>
          <a:xfrm>
            <a:off x="457199" y="1371600"/>
            <a:ext cx="89154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sv-SE" smtClean="0"/>
              <a:t>Klicka här för att ändra format</a:t>
            </a:r>
            <a:endParaRPr kumimoji="0" lang="en-US"/>
          </a:p>
        </p:txBody>
      </p:sp>
      <p:sp>
        <p:nvSpPr>
          <p:cNvPr id="28" name="Platshållare för datum 27"/>
          <p:cNvSpPr>
            <a:spLocks noGrp="1"/>
          </p:cNvSpPr>
          <p:nvPr>
            <p:ph type="dt" sz="half" idx="10"/>
          </p:nvPr>
        </p:nvSpPr>
        <p:spPr/>
        <p:txBody>
          <a:bodyPr/>
          <a:lstStyle/>
          <a:p>
            <a:fld id="{69AF1BD0-A6FD-4A4F-91CB-089C34900B99}" type="datetime1">
              <a:rPr lang="sv-SE" smtClean="0"/>
              <a:pPr/>
              <a:t>2014-06-26</a:t>
            </a:fld>
            <a:endParaRPr lang="sv-SE"/>
          </a:p>
        </p:txBody>
      </p:sp>
      <p:sp>
        <p:nvSpPr>
          <p:cNvPr id="17" name="Platshållare för sidfot 16"/>
          <p:cNvSpPr>
            <a:spLocks noGrp="1"/>
          </p:cNvSpPr>
          <p:nvPr>
            <p:ph type="ftr" sz="quarter" idx="11"/>
          </p:nvPr>
        </p:nvSpPr>
        <p:spPr/>
        <p:txBody>
          <a:bodyPr/>
          <a:lstStyle/>
          <a:p>
            <a:endParaRPr lang="sv-SE"/>
          </a:p>
        </p:txBody>
      </p:sp>
      <p:sp>
        <p:nvSpPr>
          <p:cNvPr id="29" name="Platshållare för bildnummer 28"/>
          <p:cNvSpPr>
            <a:spLocks noGrp="1"/>
          </p:cNvSpPr>
          <p:nvPr>
            <p:ph type="sldNum" sz="quarter" idx="12"/>
          </p:nvPr>
        </p:nvSpPr>
        <p:spPr/>
        <p:txBody>
          <a:bodyPr/>
          <a:lstStyle/>
          <a:p>
            <a:fld id="{FB2BF1E7-46CF-4A25-B047-94A29783C765}" type="slidenum">
              <a:rPr lang="sv-SE" smtClean="0"/>
              <a:pPr/>
              <a:t>‹#›</a:t>
            </a:fld>
            <a:endParaRPr lang="sv-SE"/>
          </a:p>
        </p:txBody>
      </p:sp>
      <p:sp>
        <p:nvSpPr>
          <p:cNvPr id="9" name="Underrubrik 8"/>
          <p:cNvSpPr>
            <a:spLocks noGrp="1"/>
          </p:cNvSpPr>
          <p:nvPr>
            <p:ph type="subTitle" idx="1"/>
          </p:nvPr>
        </p:nvSpPr>
        <p:spPr>
          <a:xfrm>
            <a:off x="1485900" y="3331698"/>
            <a:ext cx="69342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v-SE" smtClean="0"/>
              <a:t>Klicka här för att ändra format på underrubrik i bakgrunden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2D254595-F4A0-4101-A0A7-538CCA056D10}" type="datetime1">
              <a:rPr lang="sv-SE" smtClean="0"/>
              <a:pPr/>
              <a:t>2014-06-26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0460FF0-2723-4648-B9FF-ECF7E245AB02}"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181850" y="274639"/>
            <a:ext cx="2228850" cy="5851525"/>
          </a:xfrm>
        </p:spPr>
        <p:txBody>
          <a:bodyPr vert="eaVert"/>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a:xfrm>
            <a:off x="495300" y="274639"/>
            <a:ext cx="6521450" cy="5851525"/>
          </a:xfrm>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4FB4C6DD-6754-4090-87D8-B7523DDB5FBF}" type="datetime1">
              <a:rPr lang="sv-SE" smtClean="0"/>
              <a:pPr/>
              <a:t>2014-06-26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76F249A-E176-4171-AF85-A0CC7AAC6F72}"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innehåll 2"/>
          <p:cNvSpPr>
            <a:spLocks noGrp="1"/>
          </p:cNvSpPr>
          <p:nvPr>
            <p:ph idx="1"/>
          </p:nvPr>
        </p:nvSpPr>
        <p:spPr/>
        <p:txBody>
          <a:body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D645FFAE-4666-40A4-9CFE-1BD36EBC33F2}" type="datetime1">
              <a:rPr lang="sv-SE" smtClean="0"/>
              <a:pPr/>
              <a:t>2014-06-26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CBFB133A-AF00-48EB-9E4C-D3CCA1D1B793}"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bg>
      <p:bgRef idx="1003">
        <a:schemeClr val="bg2"/>
      </p:bgRef>
    </p:bg>
    <p:spTree>
      <p:nvGrpSpPr>
        <p:cNvPr id="1" name=""/>
        <p:cNvGrpSpPr/>
        <p:nvPr/>
      </p:nvGrpSpPr>
      <p:grpSpPr>
        <a:xfrm>
          <a:off x="0" y="0"/>
          <a:ext cx="0" cy="0"/>
          <a:chOff x="0" y="0"/>
          <a:chExt cx="0" cy="0"/>
        </a:xfrm>
      </p:grpSpPr>
      <p:sp>
        <p:nvSpPr>
          <p:cNvPr id="2" name="Rubrik 1"/>
          <p:cNvSpPr>
            <a:spLocks noGrp="1"/>
          </p:cNvSpPr>
          <p:nvPr>
            <p:ph type="title"/>
          </p:nvPr>
        </p:nvSpPr>
        <p:spPr>
          <a:xfrm>
            <a:off x="1733550" y="609600"/>
            <a:ext cx="767715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1733550" y="2507786"/>
            <a:ext cx="767715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v-SE" smtClean="0"/>
              <a:t>Klicka här för att ändra format på bakgrundstexten</a:t>
            </a:r>
          </a:p>
        </p:txBody>
      </p:sp>
      <p:sp>
        <p:nvSpPr>
          <p:cNvPr id="4" name="Platshållare för datum 3"/>
          <p:cNvSpPr>
            <a:spLocks noGrp="1"/>
          </p:cNvSpPr>
          <p:nvPr>
            <p:ph type="dt" sz="half" idx="10"/>
          </p:nvPr>
        </p:nvSpPr>
        <p:spPr/>
        <p:txBody>
          <a:bodyPr/>
          <a:lstStyle/>
          <a:p>
            <a:fld id="{9541274E-C269-4C11-94E8-CE48A3902359}" type="datetime1">
              <a:rPr lang="sv-SE" smtClean="0"/>
              <a:pPr/>
              <a:t>2014-06-26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a:xfrm>
            <a:off x="8585200" y="6416676"/>
            <a:ext cx="825500" cy="365125"/>
          </a:xfrm>
        </p:spPr>
        <p:txBody>
          <a:bodyPr/>
          <a:lstStyle/>
          <a:p>
            <a:fld id="{99C07AA2-9933-48C3-9BA2-CDA8D2F988A3}" type="slidenum">
              <a:rPr lang="sv-SE" smtClean="0"/>
              <a:pPr/>
              <a:t>‹#›</a:t>
            </a:fld>
            <a:endParaRPr lang="sv-S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innehåll 2"/>
          <p:cNvSpPr>
            <a:spLocks noGrp="1"/>
          </p:cNvSpPr>
          <p:nvPr>
            <p:ph sz="half" idx="1"/>
          </p:nvPr>
        </p:nvSpPr>
        <p:spPr>
          <a:xfrm>
            <a:off x="495300" y="1600201"/>
            <a:ext cx="437515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innehåll 3"/>
          <p:cNvSpPr>
            <a:spLocks noGrp="1"/>
          </p:cNvSpPr>
          <p:nvPr>
            <p:ph sz="half" idx="2"/>
          </p:nvPr>
        </p:nvSpPr>
        <p:spPr>
          <a:xfrm>
            <a:off x="5035550" y="1600201"/>
            <a:ext cx="437515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5" name="Platshållare för datum 4"/>
          <p:cNvSpPr>
            <a:spLocks noGrp="1"/>
          </p:cNvSpPr>
          <p:nvPr>
            <p:ph type="dt" sz="half" idx="10"/>
          </p:nvPr>
        </p:nvSpPr>
        <p:spPr/>
        <p:txBody>
          <a:bodyPr/>
          <a:lstStyle/>
          <a:p>
            <a:fld id="{6F8A97C8-337E-4046-B1CC-8955ED26CFE1}" type="datetime1">
              <a:rPr lang="sv-SE" smtClean="0"/>
              <a:pPr/>
              <a:t>2014-06-26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CA7196EF-E913-4BBD-84C2-188C2BA5BFD5}" type="slidenum">
              <a:rPr lang="sv-SE" smtClean="0"/>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8915400" cy="1143000"/>
          </a:xfrm>
        </p:spPr>
        <p:txBody>
          <a:bodyPr anchor="ctr"/>
          <a:lstStyle>
            <a:lvl1pPr>
              <a:defRPr/>
            </a:lvl1pPr>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495300" y="1535113"/>
            <a:ext cx="4376870"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sv-SE" smtClean="0"/>
              <a:t>Klicka här för att ändra format på bakgrundstexten</a:t>
            </a:r>
          </a:p>
        </p:txBody>
      </p:sp>
      <p:sp>
        <p:nvSpPr>
          <p:cNvPr id="4" name="Platshållare för text 3"/>
          <p:cNvSpPr>
            <a:spLocks noGrp="1"/>
          </p:cNvSpPr>
          <p:nvPr>
            <p:ph type="body" sz="half" idx="3"/>
          </p:nvPr>
        </p:nvSpPr>
        <p:spPr>
          <a:xfrm>
            <a:off x="5032111" y="1535113"/>
            <a:ext cx="4378590"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sv-SE" smtClean="0"/>
              <a:t>Klicka här för att ändra format på bakgrundstexten</a:t>
            </a:r>
          </a:p>
        </p:txBody>
      </p:sp>
      <p:sp>
        <p:nvSpPr>
          <p:cNvPr id="5" name="Platshållare för innehåll 4"/>
          <p:cNvSpPr>
            <a:spLocks noGrp="1"/>
          </p:cNvSpPr>
          <p:nvPr>
            <p:ph sz="quarter" idx="2"/>
          </p:nvPr>
        </p:nvSpPr>
        <p:spPr>
          <a:xfrm>
            <a:off x="495300" y="2362201"/>
            <a:ext cx="4376870"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6" name="Platshållare för innehåll 5"/>
          <p:cNvSpPr>
            <a:spLocks noGrp="1"/>
          </p:cNvSpPr>
          <p:nvPr>
            <p:ph sz="quarter" idx="4"/>
          </p:nvPr>
        </p:nvSpPr>
        <p:spPr>
          <a:xfrm>
            <a:off x="5032111" y="2362201"/>
            <a:ext cx="4378590"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7" name="Platshållare för datum 6"/>
          <p:cNvSpPr>
            <a:spLocks noGrp="1"/>
          </p:cNvSpPr>
          <p:nvPr>
            <p:ph type="dt" sz="half" idx="10"/>
          </p:nvPr>
        </p:nvSpPr>
        <p:spPr/>
        <p:txBody>
          <a:bodyPr/>
          <a:lstStyle/>
          <a:p>
            <a:fld id="{70E9F775-B49D-4A16-BEDB-B078F12D0898}" type="datetime1">
              <a:rPr lang="sv-SE" smtClean="0"/>
              <a:pPr/>
              <a:t>2014-06-26</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CBB6C52E-8FAD-49AD-B81C-691819872FE3}" type="slidenum">
              <a:rPr lang="sv-SE" smtClean="0"/>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datum 2"/>
          <p:cNvSpPr>
            <a:spLocks noGrp="1"/>
          </p:cNvSpPr>
          <p:nvPr>
            <p:ph type="dt" sz="half" idx="10"/>
          </p:nvPr>
        </p:nvSpPr>
        <p:spPr/>
        <p:txBody>
          <a:bodyPr/>
          <a:lstStyle/>
          <a:p>
            <a:fld id="{ED92B051-E7F4-4DCD-B783-381E92C5EFD5}" type="datetime1">
              <a:rPr lang="sv-SE" smtClean="0"/>
              <a:pPr/>
              <a:t>2014-06-26</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BA5FDE38-59D1-42BD-B5A1-8B61DB5C0F14}"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AA542D4F-F2E3-4DBC-99BE-798FED7729F1}" type="datetime1">
              <a:rPr lang="sv-SE" smtClean="0"/>
              <a:pPr/>
              <a:t>2014-06-26</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D38A6652-B70F-4755-AE09-8595D1C4C134}"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006"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sv-SE" smtClean="0"/>
              <a:t>Klicka här för att ändra format</a:t>
            </a:r>
            <a:endParaRPr kumimoji="0" lang="en-US"/>
          </a:p>
        </p:txBody>
      </p:sp>
      <p:sp>
        <p:nvSpPr>
          <p:cNvPr id="3" name="Platshållare för text 2"/>
          <p:cNvSpPr>
            <a:spLocks noGrp="1"/>
          </p:cNvSpPr>
          <p:nvPr>
            <p:ph type="body" idx="2"/>
          </p:nvPr>
        </p:nvSpPr>
        <p:spPr>
          <a:xfrm>
            <a:off x="495300" y="1524001"/>
            <a:ext cx="3259006"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sv-SE" smtClean="0"/>
              <a:t>Klicka här för att ändra format på bakgrundstexten</a:t>
            </a:r>
          </a:p>
        </p:txBody>
      </p:sp>
      <p:sp>
        <p:nvSpPr>
          <p:cNvPr id="4" name="Platshållare för innehåll 3"/>
          <p:cNvSpPr>
            <a:spLocks noGrp="1"/>
          </p:cNvSpPr>
          <p:nvPr>
            <p:ph sz="half" idx="1"/>
          </p:nvPr>
        </p:nvSpPr>
        <p:spPr>
          <a:xfrm>
            <a:off x="3872971" y="273051"/>
            <a:ext cx="5537729"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5" name="Platshållare för datum 4"/>
          <p:cNvSpPr>
            <a:spLocks noGrp="1"/>
          </p:cNvSpPr>
          <p:nvPr>
            <p:ph type="dt" sz="half" idx="10"/>
          </p:nvPr>
        </p:nvSpPr>
        <p:spPr/>
        <p:txBody>
          <a:bodyPr/>
          <a:lstStyle/>
          <a:p>
            <a:fld id="{6C901FB3-51D2-4F84-BF1C-4AB06600B5C9}" type="datetime1">
              <a:rPr lang="sv-SE" smtClean="0"/>
              <a:pPr/>
              <a:t>2014-06-26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C9E5AEBA-89BC-4E77-8694-AF5E90405680}" type="slidenum">
              <a:rPr lang="sv-SE" smtClean="0"/>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81200" y="609600"/>
            <a:ext cx="5943600" cy="522288"/>
          </a:xfrm>
        </p:spPr>
        <p:txBody>
          <a:bodyPr lIns="45720" rIns="45720" bIns="0" anchor="b">
            <a:sp3d prstMaterial="softEdge"/>
          </a:bodyPr>
          <a:lstStyle>
            <a:lvl1pPr algn="ctr">
              <a:buNone/>
              <a:defRPr sz="2000" b="1"/>
            </a:lvl1pPr>
          </a:lstStyle>
          <a:p>
            <a:r>
              <a:rPr kumimoji="0" lang="sv-SE" smtClean="0"/>
              <a:t>Klicka här för att ändra format</a:t>
            </a:r>
            <a:endParaRPr kumimoji="0" lang="en-US"/>
          </a:p>
        </p:txBody>
      </p:sp>
      <p:sp>
        <p:nvSpPr>
          <p:cNvPr id="3" name="Platshållare för bild 2"/>
          <p:cNvSpPr>
            <a:spLocks noGrp="1"/>
          </p:cNvSpPr>
          <p:nvPr>
            <p:ph type="pic" idx="1"/>
          </p:nvPr>
        </p:nvSpPr>
        <p:spPr>
          <a:xfrm>
            <a:off x="1981200" y="1831975"/>
            <a:ext cx="59436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sv-SE" smtClean="0">
                <a:solidFill>
                  <a:schemeClr val="lt1"/>
                </a:solidFill>
                <a:latin typeface="+mn-lt"/>
                <a:ea typeface="+mn-ea"/>
                <a:cs typeface="+mn-cs"/>
              </a:rPr>
              <a:t>Klicka på ikonen för att lägga till en bild</a:t>
            </a:r>
            <a:endParaRPr kumimoji="0" lang="en-US" dirty="0">
              <a:solidFill>
                <a:schemeClr val="lt1"/>
              </a:solidFill>
              <a:latin typeface="+mn-lt"/>
              <a:ea typeface="+mn-ea"/>
              <a:cs typeface="+mn-cs"/>
            </a:endParaRPr>
          </a:p>
        </p:txBody>
      </p:sp>
      <p:sp>
        <p:nvSpPr>
          <p:cNvPr id="4" name="Platshållare för text 3"/>
          <p:cNvSpPr>
            <a:spLocks noGrp="1"/>
          </p:cNvSpPr>
          <p:nvPr>
            <p:ph type="body" sz="half" idx="2"/>
          </p:nvPr>
        </p:nvSpPr>
        <p:spPr>
          <a:xfrm>
            <a:off x="1981200" y="1166787"/>
            <a:ext cx="59436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sv-SE" smtClean="0"/>
              <a:t>Klicka här för att ändra format på bakgrundstexten</a:t>
            </a:r>
          </a:p>
        </p:txBody>
      </p:sp>
      <p:sp>
        <p:nvSpPr>
          <p:cNvPr id="5" name="Platshållare för datum 4"/>
          <p:cNvSpPr>
            <a:spLocks noGrp="1"/>
          </p:cNvSpPr>
          <p:nvPr>
            <p:ph type="dt" sz="half" idx="10"/>
          </p:nvPr>
        </p:nvSpPr>
        <p:spPr/>
        <p:txBody>
          <a:bodyPr/>
          <a:lstStyle/>
          <a:p>
            <a:fld id="{8FC46A27-8335-4850-A3F9-6BB658E54267}" type="datetime1">
              <a:rPr lang="sv-SE" smtClean="0"/>
              <a:pPr/>
              <a:t>2014-06-26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E1098D3-F063-4FF6-838D-890D1CD67705}" type="slidenum">
              <a:rPr lang="sv-SE" smtClean="0"/>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Platshållare för rubrik 21"/>
          <p:cNvSpPr>
            <a:spLocks noGrp="1"/>
          </p:cNvSpPr>
          <p:nvPr>
            <p:ph type="title"/>
          </p:nvPr>
        </p:nvSpPr>
        <p:spPr>
          <a:xfrm>
            <a:off x="495300" y="274638"/>
            <a:ext cx="89154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sv-SE" smtClean="0"/>
              <a:t>Klicka här för att ändra format</a:t>
            </a:r>
            <a:endParaRPr kumimoji="0" lang="en-US"/>
          </a:p>
        </p:txBody>
      </p:sp>
      <p:sp>
        <p:nvSpPr>
          <p:cNvPr id="13" name="Platshållare för text 12"/>
          <p:cNvSpPr>
            <a:spLocks noGrp="1"/>
          </p:cNvSpPr>
          <p:nvPr>
            <p:ph type="body" idx="1"/>
          </p:nvPr>
        </p:nvSpPr>
        <p:spPr>
          <a:xfrm>
            <a:off x="495300" y="1600200"/>
            <a:ext cx="8915400" cy="4709160"/>
          </a:xfrm>
          <a:prstGeom prst="rect">
            <a:avLst/>
          </a:prstGeom>
        </p:spPr>
        <p:txBody>
          <a:bodyPr vert="horz">
            <a:normAutofit/>
          </a:bodyPr>
          <a:lstStyle/>
          <a:p>
            <a:pPr lvl="0" eaLnBrk="1" latinLnBrk="0" hangingPunct="1"/>
            <a:r>
              <a:rPr kumimoji="0" lang="sv-SE" smtClean="0"/>
              <a:t>Klicka här för att ändra format på bakgrundstexten</a:t>
            </a:r>
          </a:p>
          <a:p>
            <a:pPr lvl="1" eaLnBrk="1" latinLnBrk="0" hangingPunct="1"/>
            <a:r>
              <a:rPr kumimoji="0" lang="sv-SE" smtClean="0"/>
              <a:t>Nivå två</a:t>
            </a:r>
          </a:p>
          <a:p>
            <a:pPr lvl="2" eaLnBrk="1" latinLnBrk="0" hangingPunct="1"/>
            <a:r>
              <a:rPr kumimoji="0" lang="sv-SE" smtClean="0"/>
              <a:t>Nivå tre</a:t>
            </a:r>
          </a:p>
          <a:p>
            <a:pPr lvl="3" eaLnBrk="1" latinLnBrk="0" hangingPunct="1"/>
            <a:r>
              <a:rPr kumimoji="0" lang="sv-SE" smtClean="0"/>
              <a:t>Nivå fyra</a:t>
            </a:r>
          </a:p>
          <a:p>
            <a:pPr lvl="4" eaLnBrk="1" latinLnBrk="0" hangingPunct="1"/>
            <a:r>
              <a:rPr kumimoji="0" lang="sv-SE" smtClean="0"/>
              <a:t>Nivå fem</a:t>
            </a:r>
            <a:endParaRPr kumimoji="0" lang="en-US"/>
          </a:p>
        </p:txBody>
      </p:sp>
      <p:sp>
        <p:nvSpPr>
          <p:cNvPr id="14" name="Platshållare för datum 13"/>
          <p:cNvSpPr>
            <a:spLocks noGrp="1"/>
          </p:cNvSpPr>
          <p:nvPr>
            <p:ph type="dt" sz="half" idx="2"/>
          </p:nvPr>
        </p:nvSpPr>
        <p:spPr>
          <a:xfrm>
            <a:off x="495300" y="6416676"/>
            <a:ext cx="23114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7A2756E-F204-44AD-ABC8-B14BFCA34754}" type="datetime1">
              <a:rPr lang="sv-SE" smtClean="0"/>
              <a:pPr/>
              <a:t>2014-06-26</a:t>
            </a:fld>
            <a:endParaRPr lang="sv-SE"/>
          </a:p>
        </p:txBody>
      </p:sp>
      <p:sp>
        <p:nvSpPr>
          <p:cNvPr id="3" name="Platshållare för sidfot 2"/>
          <p:cNvSpPr>
            <a:spLocks noGrp="1"/>
          </p:cNvSpPr>
          <p:nvPr>
            <p:ph type="ftr" sz="quarter" idx="3"/>
          </p:nvPr>
        </p:nvSpPr>
        <p:spPr>
          <a:xfrm>
            <a:off x="3384550" y="6416676"/>
            <a:ext cx="31369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sv-SE"/>
          </a:p>
        </p:txBody>
      </p:sp>
      <p:sp>
        <p:nvSpPr>
          <p:cNvPr id="23" name="Platshållare för bildnummer 22"/>
          <p:cNvSpPr>
            <a:spLocks noGrp="1"/>
          </p:cNvSpPr>
          <p:nvPr>
            <p:ph type="sldNum" sz="quarter" idx="4"/>
          </p:nvPr>
        </p:nvSpPr>
        <p:spPr>
          <a:xfrm>
            <a:off x="8585200" y="6416676"/>
            <a:ext cx="8255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178B7D6-6D4A-410C-B4FC-89527038F06D}" type="slidenum">
              <a:rPr lang="sv-SE" smtClean="0"/>
              <a:pPr/>
              <a:t>‹#›</a:t>
            </a:fld>
            <a:endParaRPr lang="sv-SE"/>
          </a:p>
        </p:txBody>
      </p:sp>
    </p:spTree>
  </p:cSld>
  <p:clrMap bg1="dk1" tx1="lt1" bg2="dk2" tx2="lt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hf hdr="0" ft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46850" y="3342772"/>
            <a:ext cx="8227129" cy="1841158"/>
          </a:xfrm>
        </p:spPr>
        <p:txBody>
          <a:bodyPr>
            <a:normAutofit fontScale="90000"/>
          </a:bodyPr>
          <a:lstStyle/>
          <a:p>
            <a:pPr>
              <a:lnSpc>
                <a:spcPct val="150000"/>
              </a:lnSpc>
            </a:pPr>
            <a:r>
              <a:rPr lang="sv-SE" sz="3300" dirty="0" err="1" smtClean="0"/>
              <a:t>Skill</a:t>
            </a:r>
            <a:r>
              <a:rPr lang="sv-SE" sz="3300" dirty="0" smtClean="0"/>
              <a:t> </a:t>
            </a:r>
            <a:r>
              <a:rPr lang="sv-SE" sz="3300" dirty="0" err="1" smtClean="0"/>
              <a:t>acquistion</a:t>
            </a:r>
            <a:r>
              <a:rPr lang="sv-SE" sz="3300" dirty="0" smtClean="0"/>
              <a:t>, </a:t>
            </a:r>
            <a:r>
              <a:rPr lang="sv-SE" sz="3300" dirty="0" err="1" smtClean="0"/>
              <a:t>skill</a:t>
            </a:r>
            <a:r>
              <a:rPr lang="sv-SE" sz="3300" dirty="0" smtClean="0"/>
              <a:t> loss, </a:t>
            </a:r>
            <a:br>
              <a:rPr lang="sv-SE" sz="3300" dirty="0" smtClean="0"/>
            </a:br>
            <a:r>
              <a:rPr lang="sv-SE" sz="3300" dirty="0" smtClean="0"/>
              <a:t>and age (</a:t>
            </a:r>
            <a:r>
              <a:rPr lang="sv-SE" sz="3300" dirty="0" err="1" smtClean="0"/>
              <a:t>sasla</a:t>
            </a:r>
            <a:r>
              <a:rPr lang="sv-SE" sz="3300" dirty="0" smtClean="0"/>
              <a:t>). </a:t>
            </a:r>
            <a:r>
              <a:rPr lang="sv-SE" sz="3200" dirty="0" smtClean="0"/>
              <a:t/>
            </a:r>
            <a:br>
              <a:rPr lang="sv-SE" sz="3200" dirty="0" smtClean="0"/>
            </a:br>
            <a:r>
              <a:rPr lang="sv-SE" sz="900" dirty="0" smtClean="0"/>
              <a:t/>
            </a:r>
            <a:br>
              <a:rPr lang="sv-SE" sz="900" dirty="0" smtClean="0"/>
            </a:br>
            <a:r>
              <a:rPr lang="sv-SE" sz="3300" dirty="0" smtClean="0"/>
              <a:t>A </a:t>
            </a:r>
            <a:r>
              <a:rPr lang="sv-SE" sz="3300" dirty="0" err="1" smtClean="0"/>
              <a:t>comparative</a:t>
            </a:r>
            <a:r>
              <a:rPr lang="sv-SE" sz="3300" dirty="0" smtClean="0"/>
              <a:t> </a:t>
            </a:r>
            <a:r>
              <a:rPr lang="sv-SE" sz="3300" dirty="0" err="1" smtClean="0"/>
              <a:t>study</a:t>
            </a:r>
            <a:r>
              <a:rPr lang="sv-SE" sz="3300" dirty="0" smtClean="0"/>
              <a:t> of </a:t>
            </a:r>
            <a:r>
              <a:rPr lang="sv-SE" sz="3300" dirty="0" err="1" smtClean="0"/>
              <a:t>Cognitive</a:t>
            </a:r>
            <a:r>
              <a:rPr lang="sv-SE" sz="3300" dirty="0" smtClean="0"/>
              <a:t> Foundation </a:t>
            </a:r>
            <a:r>
              <a:rPr lang="sv-SE" sz="3300" dirty="0" err="1" smtClean="0"/>
              <a:t>Skills</a:t>
            </a:r>
            <a:r>
              <a:rPr lang="sv-SE" sz="3300" dirty="0" smtClean="0"/>
              <a:t> (CFS) in </a:t>
            </a:r>
            <a:r>
              <a:rPr lang="sv-SE" sz="3300" dirty="0" err="1" smtClean="0"/>
              <a:t>Denmark</a:t>
            </a:r>
            <a:r>
              <a:rPr lang="sv-SE" sz="3300" dirty="0" smtClean="0"/>
              <a:t>, Finland, Norway, and Sweden </a:t>
            </a:r>
            <a:br>
              <a:rPr lang="sv-SE" sz="3300" dirty="0" smtClean="0"/>
            </a:br>
            <a:r>
              <a:rPr lang="sv-SE" sz="3300" dirty="0" smtClean="0"/>
              <a:t>(# 54861)</a:t>
            </a:r>
            <a:endParaRPr lang="sv-SE" sz="3300" dirty="0"/>
          </a:p>
        </p:txBody>
      </p:sp>
      <p:sp>
        <p:nvSpPr>
          <p:cNvPr id="4" name="Platshållare för bildnummer 3"/>
          <p:cNvSpPr>
            <a:spLocks noGrp="1"/>
          </p:cNvSpPr>
          <p:nvPr>
            <p:ph type="sldNum" sz="quarter" idx="12"/>
          </p:nvPr>
        </p:nvSpPr>
        <p:spPr/>
        <p:txBody>
          <a:bodyPr/>
          <a:lstStyle/>
          <a:p>
            <a:fld id="{FB2BF1E7-46CF-4A25-B047-94A29783C765}" type="slidenum">
              <a:rPr lang="sv-SE" smtClean="0"/>
              <a:pPr/>
              <a:t>1</a:t>
            </a:fld>
            <a:endParaRPr lang="sv-SE"/>
          </a:p>
        </p:txBody>
      </p:sp>
    </p:spTree>
    <p:extLst>
      <p:ext uri="{BB962C8B-B14F-4D97-AF65-F5344CB8AC3E}">
        <p14:creationId xmlns:p14="http://schemas.microsoft.com/office/powerpoint/2010/main" val="24865827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115000"/>
              </a:lnSpc>
              <a:spcAft>
                <a:spcPts val="0"/>
              </a:spcAft>
            </a:pPr>
            <a:r>
              <a:rPr lang="en-US" sz="3200" dirty="0" smtClean="0">
                <a:effectLst/>
              </a:rPr>
              <a:t>3. </a:t>
            </a:r>
            <a:r>
              <a:rPr lang="en-US" sz="3200" dirty="0">
                <a:effectLst/>
              </a:rPr>
              <a:t>Use of skills at work, Cognitive Foundation </a:t>
            </a:r>
            <a:r>
              <a:rPr lang="en-US" sz="3200" dirty="0" smtClean="0">
                <a:effectLst/>
              </a:rPr>
              <a:t>Skills, </a:t>
            </a:r>
            <a:r>
              <a:rPr lang="en-US" sz="3200" dirty="0">
                <a:effectLst/>
              </a:rPr>
              <a:t>and age</a:t>
            </a:r>
            <a:endParaRPr lang="fi-FI" sz="3200" dirty="0">
              <a:effectLst/>
              <a:latin typeface="Calibri"/>
              <a:ea typeface="Calibri"/>
              <a:cs typeface="Times New Roman"/>
            </a:endParaRPr>
          </a:p>
        </p:txBody>
      </p:sp>
      <p:sp>
        <p:nvSpPr>
          <p:cNvPr id="4" name="Slide Number Placeholder 3"/>
          <p:cNvSpPr>
            <a:spLocks noGrp="1"/>
          </p:cNvSpPr>
          <p:nvPr>
            <p:ph type="sldNum" sz="quarter" idx="12"/>
          </p:nvPr>
        </p:nvSpPr>
        <p:spPr/>
        <p:txBody>
          <a:bodyPr/>
          <a:lstStyle/>
          <a:p>
            <a:fld id="{CBFB133A-AF00-48EB-9E4C-D3CCA1D1B793}" type="slidenum">
              <a:rPr lang="sv-SE" smtClean="0"/>
              <a:pPr/>
              <a:t>10</a:t>
            </a:fld>
            <a:endParaRPr lang="sv-SE"/>
          </a:p>
        </p:txBody>
      </p:sp>
      <p:pic>
        <p:nvPicPr>
          <p:cNvPr id="5" name="Billede 8"/>
          <p:cNvPicPr>
            <a:picLocks noGrp="1"/>
          </p:cNvPicPr>
          <p:nvPr>
            <p:ph idx="1"/>
          </p:nvPr>
        </p:nvPicPr>
        <p:blipFill>
          <a:blip r:embed="rId2"/>
          <a:stretch>
            <a:fillRect/>
          </a:stretch>
        </p:blipFill>
        <p:spPr>
          <a:xfrm>
            <a:off x="189959" y="1630018"/>
            <a:ext cx="5077780" cy="4979504"/>
          </a:xfrm>
          <a:prstGeom prst="rect">
            <a:avLst/>
          </a:prstGeom>
        </p:spPr>
      </p:pic>
      <p:sp>
        <p:nvSpPr>
          <p:cNvPr id="6" name="TextBox 5"/>
          <p:cNvSpPr txBox="1"/>
          <p:nvPr/>
        </p:nvSpPr>
        <p:spPr>
          <a:xfrm>
            <a:off x="5466522" y="1580322"/>
            <a:ext cx="4273826" cy="4585871"/>
          </a:xfrm>
          <a:prstGeom prst="rect">
            <a:avLst/>
          </a:prstGeom>
          <a:noFill/>
        </p:spPr>
        <p:txBody>
          <a:bodyPr wrap="square" rtlCol="0">
            <a:spAutoFit/>
          </a:bodyPr>
          <a:lstStyle/>
          <a:p>
            <a:pPr algn="l"/>
            <a:r>
              <a:rPr lang="en-GB" sz="2000" dirty="0">
                <a:solidFill>
                  <a:srgbClr val="002060"/>
                </a:solidFill>
              </a:rPr>
              <a:t>The amount of measured CFS declines with age from age category 25-34 or age category 35-44 to age category 55-64</a:t>
            </a:r>
            <a:r>
              <a:rPr lang="en-GB" sz="2000" dirty="0" smtClean="0">
                <a:solidFill>
                  <a:srgbClr val="002060"/>
                </a:solidFill>
              </a:rPr>
              <a:t>.</a:t>
            </a:r>
          </a:p>
          <a:p>
            <a:pPr algn="l"/>
            <a:r>
              <a:rPr lang="en-GB" sz="2000" dirty="0"/>
              <a:t>The decline is present in both the group ISCO 0-4 and in group ISCO </a:t>
            </a:r>
            <a:r>
              <a:rPr lang="en-GB" sz="2000" dirty="0" smtClean="0"/>
              <a:t>5-9.</a:t>
            </a:r>
          </a:p>
          <a:p>
            <a:pPr algn="l"/>
            <a:r>
              <a:rPr lang="en-GB" sz="2000" dirty="0" smtClean="0"/>
              <a:t>The </a:t>
            </a:r>
            <a:r>
              <a:rPr lang="en-GB" sz="2000" dirty="0"/>
              <a:t>amount of the decline </a:t>
            </a:r>
            <a:r>
              <a:rPr lang="en-GB" sz="2000" dirty="0" smtClean="0"/>
              <a:t>appears to </a:t>
            </a:r>
            <a:r>
              <a:rPr lang="en-GB" sz="2000" dirty="0"/>
              <a:t>be of about the same magnitude</a:t>
            </a:r>
            <a:r>
              <a:rPr lang="en-GB" sz="2000" dirty="0" smtClean="0"/>
              <a:t>.</a:t>
            </a:r>
          </a:p>
          <a:p>
            <a:pPr algn="l"/>
            <a:endParaRPr lang="en-GB" sz="2000" dirty="0" smtClean="0"/>
          </a:p>
          <a:p>
            <a:pPr algn="l"/>
            <a:r>
              <a:rPr lang="en-GB" sz="1400" dirty="0" smtClean="0"/>
              <a:t>The </a:t>
            </a:r>
            <a:r>
              <a:rPr lang="en-GB" sz="1400" dirty="0"/>
              <a:t>ten major occupational categories are as follows: (0) armed forces occupations, (1) managers, (2) professionals, (3) technicians and associate professionals, (4) clerical support workers, (5) service and sales workers, (6) skilled agricultural, forestry and fishery workers, (7) craft and related trades workers, (8) plant and machine operators and assemblers, and (9) elementary </a:t>
            </a:r>
            <a:r>
              <a:rPr lang="en-GB" sz="1400" dirty="0" smtClean="0"/>
              <a:t>occupations</a:t>
            </a:r>
            <a:endParaRPr lang="en-GB" sz="1400" dirty="0"/>
          </a:p>
        </p:txBody>
      </p:sp>
    </p:spTree>
    <p:extLst>
      <p:ext uri="{BB962C8B-B14F-4D97-AF65-F5344CB8AC3E}">
        <p14:creationId xmlns:p14="http://schemas.microsoft.com/office/powerpoint/2010/main" val="40819858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115000"/>
              </a:lnSpc>
              <a:spcAft>
                <a:spcPts val="0"/>
              </a:spcAft>
            </a:pPr>
            <a:r>
              <a:rPr lang="en-US" sz="3200" dirty="0" smtClean="0">
                <a:effectLst/>
              </a:rPr>
              <a:t>3. </a:t>
            </a:r>
            <a:r>
              <a:rPr lang="en-US" sz="3200" dirty="0">
                <a:effectLst/>
              </a:rPr>
              <a:t>Use of skills at work, Cognitive Foundation </a:t>
            </a:r>
            <a:r>
              <a:rPr lang="en-US" sz="3200" dirty="0" smtClean="0">
                <a:effectLst/>
              </a:rPr>
              <a:t>Skills, </a:t>
            </a:r>
            <a:r>
              <a:rPr lang="en-US" sz="3200" dirty="0">
                <a:effectLst/>
              </a:rPr>
              <a:t>and age</a:t>
            </a:r>
            <a:endParaRPr lang="fi-FI" sz="3200" dirty="0">
              <a:effectLst/>
              <a:latin typeface="Calibri"/>
              <a:ea typeface="Calibri"/>
              <a:cs typeface="Times New Roman"/>
            </a:endParaRPr>
          </a:p>
        </p:txBody>
      </p:sp>
      <p:sp>
        <p:nvSpPr>
          <p:cNvPr id="4" name="Slide Number Placeholder 3"/>
          <p:cNvSpPr>
            <a:spLocks noGrp="1"/>
          </p:cNvSpPr>
          <p:nvPr>
            <p:ph type="sldNum" sz="quarter" idx="12"/>
          </p:nvPr>
        </p:nvSpPr>
        <p:spPr/>
        <p:txBody>
          <a:bodyPr/>
          <a:lstStyle/>
          <a:p>
            <a:fld id="{CBFB133A-AF00-48EB-9E4C-D3CCA1D1B793}" type="slidenum">
              <a:rPr lang="sv-SE" smtClean="0"/>
              <a:pPr/>
              <a:t>11</a:t>
            </a:fld>
            <a:endParaRPr lang="sv-SE"/>
          </a:p>
        </p:txBody>
      </p:sp>
      <p:sp>
        <p:nvSpPr>
          <p:cNvPr id="6" name="TextBox 5"/>
          <p:cNvSpPr txBox="1"/>
          <p:nvPr/>
        </p:nvSpPr>
        <p:spPr>
          <a:xfrm>
            <a:off x="5247861" y="1729409"/>
            <a:ext cx="4492487" cy="1631216"/>
          </a:xfrm>
          <a:prstGeom prst="rect">
            <a:avLst/>
          </a:prstGeom>
          <a:noFill/>
        </p:spPr>
        <p:txBody>
          <a:bodyPr wrap="square" rtlCol="0">
            <a:spAutoFit/>
          </a:bodyPr>
          <a:lstStyle/>
          <a:p>
            <a:pPr algn="l"/>
            <a:r>
              <a:rPr lang="en-GB" sz="2000" dirty="0">
                <a:solidFill>
                  <a:srgbClr val="002060"/>
                </a:solidFill>
              </a:rPr>
              <a:t>The use of CFS at work is approximately constant from age category 25-34 to age category 55-64. </a:t>
            </a:r>
            <a:endParaRPr lang="en-GB" sz="2000" dirty="0" smtClean="0">
              <a:solidFill>
                <a:srgbClr val="002060"/>
              </a:solidFill>
            </a:endParaRPr>
          </a:p>
          <a:p>
            <a:pPr algn="l"/>
            <a:r>
              <a:rPr lang="en-GB" sz="2000" dirty="0" smtClean="0"/>
              <a:t>This </a:t>
            </a:r>
            <a:r>
              <a:rPr lang="en-GB" sz="2000" dirty="0"/>
              <a:t>constancy is present in both the group ISCO 0-4 and in group ISCO 5-9.</a:t>
            </a:r>
            <a:endParaRPr lang="fi-FI" sz="2000" dirty="0"/>
          </a:p>
        </p:txBody>
      </p:sp>
      <p:pic>
        <p:nvPicPr>
          <p:cNvPr id="7" name="Billede 13"/>
          <p:cNvPicPr>
            <a:picLocks noGrp="1"/>
          </p:cNvPicPr>
          <p:nvPr>
            <p:ph idx="1"/>
          </p:nvPr>
        </p:nvPicPr>
        <p:blipFill>
          <a:blip r:embed="rId2"/>
          <a:stretch>
            <a:fillRect/>
          </a:stretch>
        </p:blipFill>
        <p:spPr>
          <a:xfrm>
            <a:off x="160142" y="1729409"/>
            <a:ext cx="4888936" cy="4959626"/>
          </a:xfrm>
          <a:prstGeom prst="rect">
            <a:avLst/>
          </a:prstGeom>
        </p:spPr>
      </p:pic>
    </p:spTree>
    <p:extLst>
      <p:ext uri="{BB962C8B-B14F-4D97-AF65-F5344CB8AC3E}">
        <p14:creationId xmlns:p14="http://schemas.microsoft.com/office/powerpoint/2010/main" val="38964576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115000"/>
              </a:lnSpc>
              <a:spcAft>
                <a:spcPts val="0"/>
              </a:spcAft>
            </a:pPr>
            <a:r>
              <a:rPr lang="en-US" sz="3200" dirty="0" smtClean="0">
                <a:effectLst/>
              </a:rPr>
              <a:t>3. </a:t>
            </a:r>
            <a:r>
              <a:rPr lang="en-US" sz="3200" dirty="0">
                <a:effectLst/>
              </a:rPr>
              <a:t>Use of skills at work, Cognitive Foundation </a:t>
            </a:r>
            <a:r>
              <a:rPr lang="en-US" sz="3200" dirty="0" smtClean="0">
                <a:effectLst/>
              </a:rPr>
              <a:t>Skills, </a:t>
            </a:r>
            <a:r>
              <a:rPr lang="en-US" sz="3200" dirty="0">
                <a:effectLst/>
              </a:rPr>
              <a:t>and age</a:t>
            </a:r>
            <a:endParaRPr lang="fi-FI" sz="3200" dirty="0">
              <a:effectLst/>
              <a:latin typeface="Calibri"/>
              <a:ea typeface="Calibri"/>
              <a:cs typeface="Times New Roman"/>
            </a:endParaRPr>
          </a:p>
        </p:txBody>
      </p:sp>
      <p:sp>
        <p:nvSpPr>
          <p:cNvPr id="4" name="Slide Number Placeholder 3"/>
          <p:cNvSpPr>
            <a:spLocks noGrp="1"/>
          </p:cNvSpPr>
          <p:nvPr>
            <p:ph type="sldNum" sz="quarter" idx="12"/>
          </p:nvPr>
        </p:nvSpPr>
        <p:spPr/>
        <p:txBody>
          <a:bodyPr/>
          <a:lstStyle/>
          <a:p>
            <a:fld id="{CBFB133A-AF00-48EB-9E4C-D3CCA1D1B793}" type="slidenum">
              <a:rPr lang="sv-SE" smtClean="0"/>
              <a:pPr/>
              <a:t>12</a:t>
            </a:fld>
            <a:endParaRPr lang="sv-SE"/>
          </a:p>
        </p:txBody>
      </p:sp>
      <p:sp>
        <p:nvSpPr>
          <p:cNvPr id="3" name="Content Placeholder 2"/>
          <p:cNvSpPr>
            <a:spLocks noGrp="1"/>
          </p:cNvSpPr>
          <p:nvPr>
            <p:ph idx="1"/>
          </p:nvPr>
        </p:nvSpPr>
        <p:spPr>
          <a:xfrm>
            <a:off x="495300" y="1600200"/>
            <a:ext cx="8608943" cy="4709160"/>
          </a:xfrm>
        </p:spPr>
        <p:txBody>
          <a:bodyPr>
            <a:normAutofit lnSpcReduction="10000"/>
          </a:bodyPr>
          <a:lstStyle/>
          <a:p>
            <a:r>
              <a:rPr lang="en-GB" sz="2400" dirty="0"/>
              <a:t>There are </a:t>
            </a:r>
            <a:r>
              <a:rPr lang="en-GB" sz="2400" dirty="0">
                <a:solidFill>
                  <a:srgbClr val="002060"/>
                </a:solidFill>
              </a:rPr>
              <a:t>substantial differences between the amount and the use of CFS between group “ISCO 0-4” and group “ISCO 5-9”.</a:t>
            </a:r>
            <a:r>
              <a:rPr lang="en-GB" sz="2400" dirty="0"/>
              <a:t> </a:t>
            </a:r>
            <a:endParaRPr lang="en-GB" sz="2400" dirty="0" smtClean="0"/>
          </a:p>
          <a:p>
            <a:r>
              <a:rPr lang="en-GB" sz="2400" dirty="0" smtClean="0"/>
              <a:t>From </a:t>
            </a:r>
            <a:r>
              <a:rPr lang="en-GB" sz="2400" dirty="0"/>
              <a:t>age category 25-34 both the amount and the use of CFS is substantially higher in group “ISCO 0-4” than in group “ISCO 5-9”. </a:t>
            </a:r>
            <a:endParaRPr lang="en-GB" sz="2400" dirty="0" smtClean="0"/>
          </a:p>
          <a:p>
            <a:r>
              <a:rPr lang="en-GB" sz="2400" dirty="0" smtClean="0"/>
              <a:t>Workers </a:t>
            </a:r>
            <a:r>
              <a:rPr lang="en-GB" sz="2400" dirty="0"/>
              <a:t>with high levels of CFS in the Nordic countries thus appear to sort into occupations with relative intensive use of these skills. </a:t>
            </a:r>
            <a:endParaRPr lang="en-GB" sz="2400" dirty="0" smtClean="0"/>
          </a:p>
          <a:p>
            <a:r>
              <a:rPr lang="en-GB" sz="2400" dirty="0">
                <a:solidFill>
                  <a:srgbClr val="002060"/>
                </a:solidFill>
              </a:rPr>
              <a:t>The results of the paper does not support the ‘use it or lose it’ hypothesis, that a lack of use of human capital entails a depreciation of the amount of human capital (or productive skills).</a:t>
            </a:r>
            <a:endParaRPr lang="fi-FI" sz="2400" dirty="0">
              <a:solidFill>
                <a:srgbClr val="002060"/>
              </a:solidFill>
            </a:endParaRPr>
          </a:p>
        </p:txBody>
      </p:sp>
    </p:spTree>
    <p:extLst>
      <p:ext uri="{BB962C8B-B14F-4D97-AF65-F5344CB8AC3E}">
        <p14:creationId xmlns:p14="http://schemas.microsoft.com/office/powerpoint/2010/main" val="31168583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115000"/>
              </a:lnSpc>
              <a:spcAft>
                <a:spcPts val="0"/>
              </a:spcAft>
            </a:pPr>
            <a:r>
              <a:rPr lang="en-US" sz="3200" dirty="0" smtClean="0">
                <a:effectLst/>
              </a:rPr>
              <a:t>4. </a:t>
            </a:r>
            <a:r>
              <a:rPr lang="en-US" sz="3200" dirty="0">
                <a:effectLst/>
              </a:rPr>
              <a:t>Adult education and training in the Nordic countries</a:t>
            </a:r>
            <a:endParaRPr lang="fi-FI" sz="3200" dirty="0">
              <a:effectLst/>
              <a:latin typeface="Calibri"/>
              <a:ea typeface="Calibri"/>
              <a:cs typeface="Times New Roman"/>
            </a:endParaRPr>
          </a:p>
        </p:txBody>
      </p:sp>
      <p:sp>
        <p:nvSpPr>
          <p:cNvPr id="3" name="Content Placeholder 2"/>
          <p:cNvSpPr>
            <a:spLocks noGrp="1"/>
          </p:cNvSpPr>
          <p:nvPr>
            <p:ph idx="1"/>
          </p:nvPr>
        </p:nvSpPr>
        <p:spPr>
          <a:xfrm>
            <a:off x="238539" y="1600200"/>
            <a:ext cx="9501809" cy="4709160"/>
          </a:xfrm>
        </p:spPr>
        <p:txBody>
          <a:bodyPr/>
          <a:lstStyle/>
          <a:p>
            <a:pPr marL="137160" indent="0">
              <a:buNone/>
            </a:pPr>
            <a:r>
              <a:rPr lang="en-US" sz="2000" dirty="0" smtClean="0"/>
              <a:t>Percentage </a:t>
            </a:r>
            <a:r>
              <a:rPr lang="en-US" sz="2000" dirty="0"/>
              <a:t>of adults participating in formal and/or non-formal adult education and training (AET) by </a:t>
            </a:r>
            <a:r>
              <a:rPr lang="en-US" sz="2000" dirty="0" smtClean="0"/>
              <a:t>country during one year preceding the survey.</a:t>
            </a:r>
            <a:endParaRPr lang="fi-FI" sz="2000" dirty="0"/>
          </a:p>
          <a:p>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13</a:t>
            </a:fld>
            <a:endParaRPr lang="sv-SE"/>
          </a:p>
        </p:txBody>
      </p:sp>
      <p:graphicFrame>
        <p:nvGraphicFramePr>
          <p:cNvPr id="7" name="Table 6"/>
          <p:cNvGraphicFramePr>
            <a:graphicFrameLocks noGrp="1"/>
          </p:cNvGraphicFramePr>
          <p:nvPr>
            <p:extLst>
              <p:ext uri="{D42A27DB-BD31-4B8C-83A1-F6EECF244321}">
                <p14:modId xmlns:p14="http://schemas.microsoft.com/office/powerpoint/2010/main" val="249209001"/>
              </p:ext>
            </p:extLst>
          </p:nvPr>
        </p:nvGraphicFramePr>
        <p:xfrm>
          <a:off x="1492360" y="2402848"/>
          <a:ext cx="6757117" cy="4316000"/>
        </p:xfrm>
        <a:graphic>
          <a:graphicData uri="http://schemas.openxmlformats.org/drawingml/2006/table">
            <a:tbl>
              <a:tblPr firstRow="1" firstCol="1" bandRow="1">
                <a:tableStyleId>{5C22544A-7EE6-4342-B048-85BDC9FD1C3A}</a:tableStyleId>
              </a:tblPr>
              <a:tblGrid>
                <a:gridCol w="2634500"/>
                <a:gridCol w="686699"/>
                <a:gridCol w="801418"/>
                <a:gridCol w="802226"/>
                <a:gridCol w="801418"/>
                <a:gridCol w="1030856"/>
              </a:tblGrid>
              <a:tr h="422997">
                <a:tc>
                  <a:txBody>
                    <a:bodyPr/>
                    <a:lstStyle/>
                    <a:p>
                      <a:endParaRPr lang="fi-FI" sz="1100" dirty="0">
                        <a:effectLst/>
                        <a:latin typeface="Calibri"/>
                      </a:endParaRPr>
                    </a:p>
                  </a:txBody>
                  <a:tcPr marL="68580" marR="68580" marT="0" marB="0"/>
                </a:tc>
                <a:tc>
                  <a:txBody>
                    <a:bodyPr/>
                    <a:lstStyle/>
                    <a:p>
                      <a:pPr algn="just">
                        <a:lnSpc>
                          <a:spcPct val="115000"/>
                        </a:lnSpc>
                        <a:spcAft>
                          <a:spcPts val="0"/>
                        </a:spcAft>
                      </a:pPr>
                      <a:r>
                        <a:rPr lang="fi-FI" sz="1100">
                          <a:effectLst/>
                        </a:rPr>
                        <a:t>DEN</a:t>
                      </a:r>
                      <a:endParaRPr lang="fi-F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fi-FI" sz="1100" dirty="0">
                          <a:effectLst/>
                        </a:rPr>
                        <a:t>FIN</a:t>
                      </a:r>
                      <a:endParaRPr lang="fi-FI" sz="11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fi-FI" sz="1100">
                          <a:effectLst/>
                        </a:rPr>
                        <a:t>NOR</a:t>
                      </a:r>
                      <a:endParaRPr lang="fi-F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fi-FI" sz="1100">
                          <a:effectLst/>
                        </a:rPr>
                        <a:t>SWE</a:t>
                      </a:r>
                      <a:endParaRPr lang="fi-FI"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fi-FI" sz="1100">
                          <a:effectLst/>
                        </a:rPr>
                        <a:t>AVERAGE</a:t>
                      </a:r>
                      <a:endParaRPr lang="fi-FI" sz="1100">
                        <a:effectLst/>
                        <a:latin typeface="Calibri"/>
                        <a:ea typeface="Calibri"/>
                        <a:cs typeface="Times New Roman"/>
                      </a:endParaRPr>
                    </a:p>
                  </a:txBody>
                  <a:tcPr marL="68580" marR="68580" marT="0" marB="0"/>
                </a:tc>
              </a:tr>
              <a:tr h="236592">
                <a:tc>
                  <a:txBody>
                    <a:bodyPr/>
                    <a:lstStyle/>
                    <a:p>
                      <a:pPr algn="just">
                        <a:lnSpc>
                          <a:spcPct val="115000"/>
                        </a:lnSpc>
                        <a:spcAft>
                          <a:spcPts val="0"/>
                        </a:spcAft>
                      </a:pPr>
                      <a:r>
                        <a:rPr lang="en-US" sz="1100">
                          <a:effectLst/>
                        </a:rPr>
                        <a:t>Formal or non-formal AET:</a:t>
                      </a:r>
                      <a:endParaRPr lang="fi-FI" sz="1100">
                        <a:effectLst/>
                        <a:latin typeface="Calibri"/>
                        <a:ea typeface="Calibri"/>
                        <a:cs typeface="Times New Roman"/>
                      </a:endParaRPr>
                    </a:p>
                  </a:txBody>
                  <a:tcPr marL="68580" marR="68580" marT="0" marB="0"/>
                </a:tc>
                <a:tc>
                  <a:txBody>
                    <a:bodyPr/>
                    <a:lstStyle/>
                    <a:p>
                      <a:endParaRPr lang="fi-FI" sz="1100">
                        <a:effectLst/>
                        <a:latin typeface="Calibri"/>
                      </a:endParaRPr>
                    </a:p>
                  </a:txBody>
                  <a:tcPr marL="68580" marR="68580" marT="0" marB="0"/>
                </a:tc>
                <a:tc>
                  <a:txBody>
                    <a:bodyPr/>
                    <a:lstStyle/>
                    <a:p>
                      <a:endParaRPr lang="fi-FI" sz="1100">
                        <a:effectLst/>
                        <a:latin typeface="Calibri"/>
                      </a:endParaRPr>
                    </a:p>
                  </a:txBody>
                  <a:tcPr marL="68580" marR="68580" marT="0" marB="0"/>
                </a:tc>
                <a:tc>
                  <a:txBody>
                    <a:bodyPr/>
                    <a:lstStyle/>
                    <a:p>
                      <a:endParaRPr lang="fi-FI" sz="1100">
                        <a:effectLst/>
                        <a:latin typeface="Calibri"/>
                      </a:endParaRPr>
                    </a:p>
                  </a:txBody>
                  <a:tcPr marL="68580" marR="68580" marT="0" marB="0"/>
                </a:tc>
                <a:tc>
                  <a:txBody>
                    <a:bodyPr/>
                    <a:lstStyle/>
                    <a:p>
                      <a:endParaRPr lang="fi-FI" sz="1100">
                        <a:effectLst/>
                        <a:latin typeface="Calibri"/>
                      </a:endParaRPr>
                    </a:p>
                  </a:txBody>
                  <a:tcPr marL="68580" marR="68580" marT="0" marB="0"/>
                </a:tc>
                <a:tc>
                  <a:txBody>
                    <a:bodyPr/>
                    <a:lstStyle/>
                    <a:p>
                      <a:endParaRPr lang="fi-FI" sz="1100">
                        <a:effectLst/>
                        <a:latin typeface="Calibri"/>
                      </a:endParaRPr>
                    </a:p>
                  </a:txBody>
                  <a:tcPr marL="68580" marR="68580" marT="0" marB="0"/>
                </a:tc>
              </a:tr>
              <a:tr h="215083">
                <a:tc>
                  <a:txBody>
                    <a:bodyPr/>
                    <a:lstStyle/>
                    <a:p>
                      <a:pPr algn="just">
                        <a:lnSpc>
                          <a:spcPct val="115000"/>
                        </a:lnSpc>
                        <a:spcAft>
                          <a:spcPts val="0"/>
                        </a:spcAft>
                      </a:pPr>
                      <a:r>
                        <a:rPr lang="fi-FI" sz="1100">
                          <a:effectLst/>
                        </a:rPr>
                        <a:t>Overall participation rate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1" dirty="0">
                          <a:effectLst/>
                        </a:rPr>
                        <a:t>66,8</a:t>
                      </a:r>
                      <a:endParaRPr lang="fi-FI" sz="11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1" dirty="0">
                          <a:effectLst/>
                        </a:rPr>
                        <a:t>66,0</a:t>
                      </a:r>
                      <a:endParaRPr lang="fi-FI" sz="11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1" dirty="0">
                          <a:effectLst/>
                        </a:rPr>
                        <a:t>64,8</a:t>
                      </a:r>
                      <a:endParaRPr lang="fi-FI" sz="11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1" dirty="0">
                          <a:effectLst/>
                        </a:rPr>
                        <a:t>65,4</a:t>
                      </a:r>
                      <a:endParaRPr lang="fi-FI" sz="11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1" dirty="0">
                          <a:effectLst/>
                        </a:rPr>
                        <a:t>65,8</a:t>
                      </a:r>
                      <a:endParaRPr lang="fi-FI" sz="1100" b="1" dirty="0">
                        <a:effectLst/>
                        <a:latin typeface="Calibri"/>
                        <a:ea typeface="Calibri"/>
                        <a:cs typeface="Times New Roman"/>
                      </a:endParaRPr>
                    </a:p>
                  </a:txBody>
                  <a:tcPr marL="68580" marR="68580" marT="0" marB="0"/>
                </a:tc>
              </a:tr>
              <a:tr h="215083">
                <a:tc>
                  <a:txBody>
                    <a:bodyPr/>
                    <a:lstStyle/>
                    <a:p>
                      <a:pPr algn="just">
                        <a:lnSpc>
                          <a:spcPct val="115000"/>
                        </a:lnSpc>
                        <a:spcAft>
                          <a:spcPts val="0"/>
                        </a:spcAft>
                      </a:pPr>
                      <a:r>
                        <a:rPr lang="en-US" sz="1100">
                          <a:effectLst/>
                        </a:rPr>
                        <a:t>Reason for participation: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n-US" sz="1000">
                          <a:effectLst/>
                        </a:rPr>
                        <a:t>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n-US" sz="1000">
                          <a:effectLst/>
                        </a:rPr>
                        <a:t>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n-US" sz="1000">
                          <a:effectLst/>
                        </a:rPr>
                        <a:t>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n-US" sz="1000">
                          <a:effectLst/>
                        </a:rPr>
                        <a:t>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en-US" sz="1000">
                          <a:effectLst/>
                        </a:rPr>
                        <a:t> </a:t>
                      </a:r>
                      <a:endParaRPr lang="fi-FI" sz="1100">
                        <a:effectLst/>
                        <a:latin typeface="Calibri"/>
                        <a:ea typeface="Calibri"/>
                        <a:cs typeface="Times New Roman"/>
                      </a:endParaRPr>
                    </a:p>
                  </a:txBody>
                  <a:tcPr marL="68580" marR="68580" marT="0" marB="0" anchor="b"/>
                </a:tc>
              </a:tr>
              <a:tr h="215083">
                <a:tc>
                  <a:txBody>
                    <a:bodyPr/>
                    <a:lstStyle/>
                    <a:p>
                      <a:pPr marL="291465" algn="just">
                        <a:lnSpc>
                          <a:spcPct val="115000"/>
                        </a:lnSpc>
                        <a:spcAft>
                          <a:spcPts val="0"/>
                        </a:spcAft>
                      </a:pPr>
                      <a:r>
                        <a:rPr lang="fi-FI" sz="1100">
                          <a:effectLst/>
                        </a:rPr>
                        <a:t>Job-related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1" dirty="0">
                          <a:effectLst/>
                        </a:rPr>
                        <a:t>77,9</a:t>
                      </a:r>
                      <a:endParaRPr lang="fi-FI" sz="11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1" dirty="0">
                          <a:effectLst/>
                        </a:rPr>
                        <a:t>72,7</a:t>
                      </a:r>
                      <a:endParaRPr lang="fi-FI" sz="11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1" dirty="0">
                          <a:effectLst/>
                        </a:rPr>
                        <a:t>76,3</a:t>
                      </a:r>
                      <a:endParaRPr lang="fi-FI" sz="11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1" dirty="0">
                          <a:effectLst/>
                        </a:rPr>
                        <a:t>72,0</a:t>
                      </a:r>
                      <a:endParaRPr lang="fi-FI" sz="11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1" dirty="0">
                          <a:effectLst/>
                        </a:rPr>
                        <a:t>74,7 </a:t>
                      </a:r>
                      <a:endParaRPr lang="fi-FI" sz="1100" b="1" dirty="0">
                        <a:effectLst/>
                        <a:latin typeface="Calibri"/>
                        <a:ea typeface="Calibri"/>
                        <a:cs typeface="Times New Roman"/>
                      </a:endParaRPr>
                    </a:p>
                  </a:txBody>
                  <a:tcPr marL="68580" marR="68580" marT="0" marB="0" anchor="b"/>
                </a:tc>
              </a:tr>
              <a:tr h="215083">
                <a:tc>
                  <a:txBody>
                    <a:bodyPr/>
                    <a:lstStyle/>
                    <a:p>
                      <a:pPr marL="291465" algn="just">
                        <a:lnSpc>
                          <a:spcPct val="115000"/>
                        </a:lnSpc>
                        <a:spcAft>
                          <a:spcPts val="0"/>
                        </a:spcAft>
                      </a:pPr>
                      <a:r>
                        <a:rPr lang="en-US" sz="1100">
                          <a:effectLst/>
                        </a:rPr>
                        <a:t>Non-job-related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11,9</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16,0</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11,7</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19,6</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14,8 </a:t>
                      </a:r>
                      <a:endParaRPr lang="fi-FI" sz="1100">
                        <a:effectLst/>
                        <a:latin typeface="Calibri"/>
                        <a:ea typeface="Calibri"/>
                        <a:cs typeface="Times New Roman"/>
                      </a:endParaRPr>
                    </a:p>
                  </a:txBody>
                  <a:tcPr marL="68580" marR="68580" marT="0" marB="0" anchor="b"/>
                </a:tc>
              </a:tr>
              <a:tr h="215083">
                <a:tc>
                  <a:txBody>
                    <a:bodyPr/>
                    <a:lstStyle/>
                    <a:p>
                      <a:pPr marL="291465" algn="just">
                        <a:lnSpc>
                          <a:spcPct val="115000"/>
                        </a:lnSpc>
                        <a:spcAft>
                          <a:spcPts val="0"/>
                        </a:spcAft>
                      </a:pPr>
                      <a:r>
                        <a:rPr lang="fi-FI" sz="1100">
                          <a:effectLst/>
                        </a:rPr>
                        <a:t>Unknown</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10,1</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11,3</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12,1</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8,3</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10,4 </a:t>
                      </a:r>
                      <a:endParaRPr lang="fi-FI" sz="1100">
                        <a:effectLst/>
                        <a:latin typeface="Calibri"/>
                        <a:ea typeface="Calibri"/>
                        <a:cs typeface="Times New Roman"/>
                      </a:endParaRPr>
                    </a:p>
                  </a:txBody>
                  <a:tcPr marL="68580" marR="68580" marT="0" marB="0" anchor="b"/>
                </a:tc>
              </a:tr>
              <a:tr h="215083">
                <a:tc>
                  <a:txBody>
                    <a:bodyPr/>
                    <a:lstStyle/>
                    <a:p>
                      <a:pPr algn="just">
                        <a:lnSpc>
                          <a:spcPct val="115000"/>
                        </a:lnSpc>
                        <a:spcAft>
                          <a:spcPts val="0"/>
                        </a:spcAft>
                      </a:pPr>
                      <a:r>
                        <a:rPr lang="fi-FI" sz="1100">
                          <a:effectLst/>
                        </a:rPr>
                        <a:t>Formal AET:</a:t>
                      </a:r>
                      <a:endParaRPr lang="fi-FI" sz="1100">
                        <a:effectLst/>
                        <a:latin typeface="Calibri"/>
                        <a:ea typeface="Calibri"/>
                        <a:cs typeface="Times New Roman"/>
                      </a:endParaRPr>
                    </a:p>
                  </a:txBody>
                  <a:tcPr marL="68580" marR="68580" marT="0" marB="0"/>
                </a:tc>
                <a:tc>
                  <a:txBody>
                    <a:bodyPr/>
                    <a:lstStyle/>
                    <a:p>
                      <a:endParaRPr lang="fi-FI" sz="1100">
                        <a:effectLst/>
                        <a:latin typeface="Calibri"/>
                      </a:endParaRPr>
                    </a:p>
                  </a:txBody>
                  <a:tcPr marL="68580" marR="68580" marT="0" marB="0"/>
                </a:tc>
                <a:tc>
                  <a:txBody>
                    <a:bodyPr/>
                    <a:lstStyle/>
                    <a:p>
                      <a:endParaRPr lang="fi-FI" sz="1100">
                        <a:effectLst/>
                        <a:latin typeface="Calibri"/>
                      </a:endParaRPr>
                    </a:p>
                  </a:txBody>
                  <a:tcPr marL="68580" marR="68580" marT="0" marB="0"/>
                </a:tc>
                <a:tc>
                  <a:txBody>
                    <a:bodyPr/>
                    <a:lstStyle/>
                    <a:p>
                      <a:endParaRPr lang="fi-FI" sz="1100">
                        <a:effectLst/>
                        <a:latin typeface="Calibri"/>
                      </a:endParaRPr>
                    </a:p>
                  </a:txBody>
                  <a:tcPr marL="68580" marR="68580" marT="0" marB="0"/>
                </a:tc>
                <a:tc>
                  <a:txBody>
                    <a:bodyPr/>
                    <a:lstStyle/>
                    <a:p>
                      <a:endParaRPr lang="fi-FI" sz="1100">
                        <a:effectLst/>
                        <a:latin typeface="Calibri"/>
                      </a:endParaRPr>
                    </a:p>
                  </a:txBody>
                  <a:tcPr marL="68580" marR="68580" marT="0" marB="0"/>
                </a:tc>
                <a:tc>
                  <a:txBody>
                    <a:bodyPr/>
                    <a:lstStyle/>
                    <a:p>
                      <a:endParaRPr lang="fi-FI" sz="1100">
                        <a:effectLst/>
                        <a:latin typeface="Calibri"/>
                      </a:endParaRPr>
                    </a:p>
                  </a:txBody>
                  <a:tcPr marL="68580" marR="68580" marT="0" marB="0"/>
                </a:tc>
              </a:tr>
              <a:tr h="215083">
                <a:tc>
                  <a:txBody>
                    <a:bodyPr/>
                    <a:lstStyle/>
                    <a:p>
                      <a:pPr algn="just">
                        <a:lnSpc>
                          <a:spcPct val="115000"/>
                        </a:lnSpc>
                        <a:spcAft>
                          <a:spcPts val="0"/>
                        </a:spcAft>
                      </a:pPr>
                      <a:r>
                        <a:rPr lang="fi-FI" sz="1100">
                          <a:effectLst/>
                        </a:rPr>
                        <a:t>Overall participation rate</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0" dirty="0">
                          <a:effectLst/>
                        </a:rPr>
                        <a:t>17,9</a:t>
                      </a:r>
                      <a:endParaRPr lang="fi-FI" sz="1100" b="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0" dirty="0">
                          <a:effectLst/>
                        </a:rPr>
                        <a:t>16,5</a:t>
                      </a:r>
                      <a:endParaRPr lang="fi-FI" sz="1100" b="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0" dirty="0">
                          <a:effectLst/>
                        </a:rPr>
                        <a:t>18,0</a:t>
                      </a:r>
                      <a:endParaRPr lang="fi-FI" sz="1100" b="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0" dirty="0">
                          <a:effectLst/>
                        </a:rPr>
                        <a:t>14,2</a:t>
                      </a:r>
                      <a:endParaRPr lang="fi-FI" sz="1100" b="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0" dirty="0">
                          <a:effectLst/>
                        </a:rPr>
                        <a:t>16,7</a:t>
                      </a:r>
                      <a:endParaRPr lang="fi-FI" sz="1100" b="0" dirty="0">
                        <a:effectLst/>
                        <a:latin typeface="Calibri"/>
                        <a:ea typeface="Calibri"/>
                        <a:cs typeface="Times New Roman"/>
                      </a:endParaRPr>
                    </a:p>
                  </a:txBody>
                  <a:tcPr marL="68580" marR="68580" marT="0" marB="0"/>
                </a:tc>
              </a:tr>
              <a:tr h="215083">
                <a:tc>
                  <a:txBody>
                    <a:bodyPr/>
                    <a:lstStyle/>
                    <a:p>
                      <a:pPr algn="just">
                        <a:lnSpc>
                          <a:spcPct val="115000"/>
                        </a:lnSpc>
                        <a:spcAft>
                          <a:spcPts val="0"/>
                        </a:spcAft>
                      </a:pPr>
                      <a:r>
                        <a:rPr lang="en-US" sz="1100">
                          <a:effectLst/>
                        </a:rPr>
                        <a:t>Reason for participation: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 </a:t>
                      </a:r>
                      <a:endParaRPr lang="fi-FI" sz="110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i-FI" sz="1000">
                          <a:effectLst/>
                        </a:rPr>
                        <a:t> </a:t>
                      </a:r>
                      <a:endParaRPr lang="fi-FI" sz="110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i-FI" sz="1000">
                          <a:effectLst/>
                        </a:rPr>
                        <a:t> </a:t>
                      </a:r>
                      <a:endParaRPr lang="fi-FI" sz="110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i-FI" sz="1000">
                          <a:effectLst/>
                        </a:rPr>
                        <a:t> </a:t>
                      </a:r>
                      <a:endParaRPr lang="fi-FI" sz="110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i-FI" sz="1000">
                          <a:effectLst/>
                        </a:rPr>
                        <a:t> </a:t>
                      </a:r>
                      <a:endParaRPr lang="fi-FI" sz="1100">
                        <a:effectLst/>
                        <a:latin typeface="Calibri"/>
                        <a:ea typeface="Calibri"/>
                        <a:cs typeface="Times New Roman"/>
                      </a:endParaRPr>
                    </a:p>
                  </a:txBody>
                  <a:tcPr marL="68580" marR="68580" marT="0" marB="0" anchor="b"/>
                </a:tc>
              </a:tr>
              <a:tr h="215083">
                <a:tc>
                  <a:txBody>
                    <a:bodyPr/>
                    <a:lstStyle/>
                    <a:p>
                      <a:pPr marL="291465" algn="just">
                        <a:lnSpc>
                          <a:spcPct val="115000"/>
                        </a:lnSpc>
                        <a:spcAft>
                          <a:spcPts val="0"/>
                        </a:spcAft>
                      </a:pPr>
                      <a:r>
                        <a:rPr lang="fi-FI" sz="1100">
                          <a:effectLst/>
                        </a:rPr>
                        <a:t>Job-related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1" dirty="0">
                          <a:effectLst/>
                        </a:rPr>
                        <a:t>80,2</a:t>
                      </a:r>
                      <a:endParaRPr lang="fi-FI" sz="1100" b="1" dirty="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i-FI" sz="1000" b="1" dirty="0">
                          <a:effectLst/>
                        </a:rPr>
                        <a:t>79,0</a:t>
                      </a:r>
                      <a:endParaRPr lang="fi-FI" sz="1100" b="1" dirty="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i-FI" sz="1000" b="1" dirty="0">
                          <a:effectLst/>
                        </a:rPr>
                        <a:t>72,6</a:t>
                      </a:r>
                      <a:endParaRPr lang="fi-FI" sz="1100" b="1" dirty="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i-FI" sz="1000" b="1" dirty="0">
                          <a:effectLst/>
                        </a:rPr>
                        <a:t>70,0</a:t>
                      </a:r>
                      <a:endParaRPr lang="fi-FI" sz="1100" b="1" dirty="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i-FI" sz="1000" b="1" dirty="0">
                          <a:effectLst/>
                        </a:rPr>
                        <a:t>75,5</a:t>
                      </a:r>
                      <a:endParaRPr lang="fi-FI" sz="1100" b="1" dirty="0">
                        <a:effectLst/>
                        <a:latin typeface="Calibri"/>
                        <a:ea typeface="Calibri"/>
                        <a:cs typeface="Times New Roman"/>
                      </a:endParaRPr>
                    </a:p>
                  </a:txBody>
                  <a:tcPr marL="68580" marR="68580" marT="0" marB="0" anchor="b"/>
                </a:tc>
              </a:tr>
              <a:tr h="215083">
                <a:tc>
                  <a:txBody>
                    <a:bodyPr/>
                    <a:lstStyle/>
                    <a:p>
                      <a:pPr marL="291465" algn="just">
                        <a:lnSpc>
                          <a:spcPct val="115000"/>
                        </a:lnSpc>
                        <a:spcAft>
                          <a:spcPts val="0"/>
                        </a:spcAft>
                      </a:pPr>
                      <a:r>
                        <a:rPr lang="en-US" sz="1100">
                          <a:effectLst/>
                        </a:rPr>
                        <a:t>Non-job-related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9,0</a:t>
                      </a:r>
                      <a:endParaRPr lang="fi-FI" sz="110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i-FI" sz="1000">
                          <a:effectLst/>
                        </a:rPr>
                        <a:t>19,2</a:t>
                      </a:r>
                      <a:endParaRPr lang="fi-FI" sz="110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i-FI" sz="1000">
                          <a:effectLst/>
                        </a:rPr>
                        <a:t>15,5</a:t>
                      </a:r>
                      <a:endParaRPr lang="fi-FI" sz="110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i-FI" sz="1000">
                          <a:effectLst/>
                        </a:rPr>
                        <a:t>28,1</a:t>
                      </a:r>
                      <a:endParaRPr lang="fi-FI" sz="110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i-FI" sz="1000">
                          <a:effectLst/>
                        </a:rPr>
                        <a:t>18,0</a:t>
                      </a:r>
                      <a:endParaRPr lang="fi-FI" sz="1100">
                        <a:effectLst/>
                        <a:latin typeface="Calibri"/>
                        <a:ea typeface="Calibri"/>
                        <a:cs typeface="Times New Roman"/>
                      </a:endParaRPr>
                    </a:p>
                  </a:txBody>
                  <a:tcPr marL="68580" marR="68580" marT="0" marB="0" anchor="b"/>
                </a:tc>
              </a:tr>
              <a:tr h="215083">
                <a:tc>
                  <a:txBody>
                    <a:bodyPr/>
                    <a:lstStyle/>
                    <a:p>
                      <a:pPr marL="291465" algn="just">
                        <a:lnSpc>
                          <a:spcPct val="115000"/>
                        </a:lnSpc>
                        <a:spcAft>
                          <a:spcPts val="0"/>
                        </a:spcAft>
                      </a:pPr>
                      <a:r>
                        <a:rPr lang="fi-FI" sz="1100">
                          <a:effectLst/>
                        </a:rPr>
                        <a:t>Unknown</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10,8</a:t>
                      </a:r>
                      <a:endParaRPr lang="fi-FI" sz="110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i-FI" sz="1000">
                          <a:effectLst/>
                        </a:rPr>
                        <a:t>1,8</a:t>
                      </a:r>
                      <a:endParaRPr lang="fi-FI" sz="110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i-FI" sz="1000">
                          <a:effectLst/>
                        </a:rPr>
                        <a:t>11,8</a:t>
                      </a:r>
                      <a:endParaRPr lang="fi-FI" sz="110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i-FI" sz="1000">
                          <a:effectLst/>
                        </a:rPr>
                        <a:t>1,9</a:t>
                      </a:r>
                      <a:endParaRPr lang="fi-FI" sz="110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i-FI" sz="1000">
                          <a:effectLst/>
                        </a:rPr>
                        <a:t>6,6</a:t>
                      </a:r>
                      <a:endParaRPr lang="fi-FI" sz="1100">
                        <a:effectLst/>
                        <a:latin typeface="Calibri"/>
                        <a:ea typeface="Calibri"/>
                        <a:cs typeface="Times New Roman"/>
                      </a:endParaRPr>
                    </a:p>
                  </a:txBody>
                  <a:tcPr marL="68580" marR="68580" marT="0" marB="0" anchor="b"/>
                </a:tc>
              </a:tr>
              <a:tr h="215083">
                <a:tc>
                  <a:txBody>
                    <a:bodyPr/>
                    <a:lstStyle/>
                    <a:p>
                      <a:pPr algn="just">
                        <a:lnSpc>
                          <a:spcPct val="115000"/>
                        </a:lnSpc>
                        <a:spcAft>
                          <a:spcPts val="0"/>
                        </a:spcAft>
                      </a:pPr>
                      <a:r>
                        <a:rPr lang="fi-FI" sz="1100">
                          <a:effectLst/>
                        </a:rPr>
                        <a:t>Non-formal AET:</a:t>
                      </a:r>
                      <a:endParaRPr lang="fi-FI" sz="1100">
                        <a:effectLst/>
                        <a:latin typeface="Calibri"/>
                        <a:ea typeface="Calibri"/>
                        <a:cs typeface="Times New Roman"/>
                      </a:endParaRPr>
                    </a:p>
                  </a:txBody>
                  <a:tcPr marL="68580" marR="68580" marT="0" marB="0"/>
                </a:tc>
                <a:tc>
                  <a:txBody>
                    <a:bodyPr/>
                    <a:lstStyle/>
                    <a:p>
                      <a:endParaRPr lang="fi-FI" sz="1100">
                        <a:effectLst/>
                        <a:latin typeface="Calibri"/>
                      </a:endParaRPr>
                    </a:p>
                  </a:txBody>
                  <a:tcPr marL="68580" marR="68580" marT="0" marB="0"/>
                </a:tc>
                <a:tc>
                  <a:txBody>
                    <a:bodyPr/>
                    <a:lstStyle/>
                    <a:p>
                      <a:endParaRPr lang="fi-FI" sz="1100">
                        <a:effectLst/>
                        <a:latin typeface="Calibri"/>
                      </a:endParaRPr>
                    </a:p>
                  </a:txBody>
                  <a:tcPr marL="68580" marR="68580" marT="0" marB="0"/>
                </a:tc>
                <a:tc>
                  <a:txBody>
                    <a:bodyPr/>
                    <a:lstStyle/>
                    <a:p>
                      <a:endParaRPr lang="fi-FI" sz="1100">
                        <a:effectLst/>
                        <a:latin typeface="Calibri"/>
                      </a:endParaRPr>
                    </a:p>
                  </a:txBody>
                  <a:tcPr marL="68580" marR="68580" marT="0" marB="0"/>
                </a:tc>
                <a:tc>
                  <a:txBody>
                    <a:bodyPr/>
                    <a:lstStyle/>
                    <a:p>
                      <a:endParaRPr lang="fi-FI" sz="1100">
                        <a:effectLst/>
                        <a:latin typeface="Calibri"/>
                      </a:endParaRPr>
                    </a:p>
                  </a:txBody>
                  <a:tcPr marL="68580" marR="68580" marT="0" marB="0"/>
                </a:tc>
                <a:tc>
                  <a:txBody>
                    <a:bodyPr/>
                    <a:lstStyle/>
                    <a:p>
                      <a:endParaRPr lang="fi-FI" sz="1100">
                        <a:effectLst/>
                        <a:latin typeface="Calibri"/>
                      </a:endParaRPr>
                    </a:p>
                  </a:txBody>
                  <a:tcPr marL="68580" marR="68580" marT="0" marB="0"/>
                </a:tc>
              </a:tr>
              <a:tr h="215083">
                <a:tc>
                  <a:txBody>
                    <a:bodyPr/>
                    <a:lstStyle/>
                    <a:p>
                      <a:pPr algn="just">
                        <a:lnSpc>
                          <a:spcPct val="115000"/>
                        </a:lnSpc>
                        <a:spcAft>
                          <a:spcPts val="0"/>
                        </a:spcAft>
                      </a:pPr>
                      <a:r>
                        <a:rPr lang="fi-FI" sz="1100">
                          <a:effectLst/>
                        </a:rPr>
                        <a:t>Overall participation rate</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dirty="0">
                          <a:effectLst/>
                        </a:rPr>
                        <a:t>59,9</a:t>
                      </a:r>
                      <a:endParaRPr lang="fi-FI"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dirty="0">
                          <a:effectLst/>
                        </a:rPr>
                        <a:t>60,4</a:t>
                      </a:r>
                      <a:endParaRPr lang="fi-FI"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dirty="0">
                          <a:effectLst/>
                        </a:rPr>
                        <a:t>58,8</a:t>
                      </a:r>
                      <a:endParaRPr lang="fi-FI"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dirty="0">
                          <a:effectLst/>
                        </a:rPr>
                        <a:t>60,2</a:t>
                      </a:r>
                      <a:endParaRPr lang="fi-FI"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dirty="0">
                          <a:effectLst/>
                        </a:rPr>
                        <a:t>59,8</a:t>
                      </a:r>
                      <a:endParaRPr lang="fi-FI" sz="1100" dirty="0">
                        <a:effectLst/>
                        <a:latin typeface="Calibri"/>
                        <a:ea typeface="Calibri"/>
                        <a:cs typeface="Times New Roman"/>
                      </a:endParaRPr>
                    </a:p>
                  </a:txBody>
                  <a:tcPr marL="68580" marR="68580" marT="0" marB="0"/>
                </a:tc>
              </a:tr>
              <a:tr h="215083">
                <a:tc>
                  <a:txBody>
                    <a:bodyPr/>
                    <a:lstStyle/>
                    <a:p>
                      <a:pPr algn="just">
                        <a:lnSpc>
                          <a:spcPct val="115000"/>
                        </a:lnSpc>
                        <a:spcAft>
                          <a:spcPts val="0"/>
                        </a:spcAft>
                      </a:pPr>
                      <a:r>
                        <a:rPr lang="en-US" sz="1100">
                          <a:effectLst/>
                        </a:rPr>
                        <a:t>Reason for participation: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 </a:t>
                      </a:r>
                      <a:endParaRPr lang="fi-FI" sz="1100">
                        <a:effectLst/>
                        <a:latin typeface="Calibri"/>
                        <a:ea typeface="Calibri"/>
                        <a:cs typeface="Times New Roman"/>
                      </a:endParaRPr>
                    </a:p>
                  </a:txBody>
                  <a:tcPr marL="68580" marR="68580" marT="0" marB="0" anchor="b"/>
                </a:tc>
              </a:tr>
              <a:tr h="215083">
                <a:tc>
                  <a:txBody>
                    <a:bodyPr/>
                    <a:lstStyle/>
                    <a:p>
                      <a:pPr marL="291465" algn="just">
                        <a:lnSpc>
                          <a:spcPct val="115000"/>
                        </a:lnSpc>
                        <a:spcAft>
                          <a:spcPts val="0"/>
                        </a:spcAft>
                      </a:pPr>
                      <a:r>
                        <a:rPr lang="fi-FI" sz="1100">
                          <a:effectLst/>
                        </a:rPr>
                        <a:t>Job-related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1" dirty="0">
                          <a:effectLst/>
                        </a:rPr>
                        <a:t>76,2</a:t>
                      </a:r>
                      <a:endParaRPr lang="fi-FI" sz="11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1" dirty="0">
                          <a:effectLst/>
                        </a:rPr>
                        <a:t>70,3</a:t>
                      </a:r>
                      <a:endParaRPr lang="fi-FI" sz="11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1" dirty="0">
                          <a:effectLst/>
                        </a:rPr>
                        <a:t>76,7</a:t>
                      </a:r>
                      <a:endParaRPr lang="fi-FI" sz="11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1" dirty="0">
                          <a:effectLst/>
                        </a:rPr>
                        <a:t>72,3</a:t>
                      </a:r>
                      <a:endParaRPr lang="fi-FI" sz="11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b="1" dirty="0">
                          <a:effectLst/>
                        </a:rPr>
                        <a:t>73,9 </a:t>
                      </a:r>
                      <a:endParaRPr lang="fi-FI" sz="1100" b="1" dirty="0">
                        <a:effectLst/>
                        <a:latin typeface="Calibri"/>
                        <a:ea typeface="Calibri"/>
                        <a:cs typeface="Times New Roman"/>
                      </a:endParaRPr>
                    </a:p>
                  </a:txBody>
                  <a:tcPr marL="68580" marR="68580" marT="0" marB="0" anchor="b"/>
                </a:tc>
              </a:tr>
              <a:tr h="215083">
                <a:tc>
                  <a:txBody>
                    <a:bodyPr/>
                    <a:lstStyle/>
                    <a:p>
                      <a:pPr marL="291465" algn="just">
                        <a:lnSpc>
                          <a:spcPct val="115000"/>
                        </a:lnSpc>
                        <a:spcAft>
                          <a:spcPts val="0"/>
                        </a:spcAft>
                      </a:pPr>
                      <a:r>
                        <a:rPr lang="en-US" sz="1100">
                          <a:effectLst/>
                        </a:rPr>
                        <a:t>Non-job-related </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13,7</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16,0</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11,2</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17,8</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14,7 </a:t>
                      </a:r>
                      <a:endParaRPr lang="fi-FI" sz="1100">
                        <a:effectLst/>
                        <a:latin typeface="Calibri"/>
                        <a:ea typeface="Calibri"/>
                        <a:cs typeface="Times New Roman"/>
                      </a:endParaRPr>
                    </a:p>
                  </a:txBody>
                  <a:tcPr marL="68580" marR="68580" marT="0" marB="0" anchor="b"/>
                </a:tc>
              </a:tr>
              <a:tr h="215083">
                <a:tc>
                  <a:txBody>
                    <a:bodyPr/>
                    <a:lstStyle/>
                    <a:p>
                      <a:pPr marL="291465" algn="just">
                        <a:lnSpc>
                          <a:spcPct val="115000"/>
                        </a:lnSpc>
                        <a:spcAft>
                          <a:spcPts val="0"/>
                        </a:spcAft>
                      </a:pPr>
                      <a:r>
                        <a:rPr lang="fi-FI" sz="1100">
                          <a:effectLst/>
                        </a:rPr>
                        <a:t>Unknown</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10,0</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13,7</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12,1</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a:effectLst/>
                        </a:rPr>
                        <a:t>9,9</a:t>
                      </a:r>
                      <a:endParaRPr lang="fi-FI" sz="1100">
                        <a:effectLst/>
                        <a:latin typeface="Calibri"/>
                        <a:ea typeface="Calibri"/>
                        <a:cs typeface="Times New Roman"/>
                      </a:endParaRPr>
                    </a:p>
                  </a:txBody>
                  <a:tcPr marL="68580" marR="68580" marT="0" marB="0"/>
                </a:tc>
                <a:tc>
                  <a:txBody>
                    <a:bodyPr/>
                    <a:lstStyle/>
                    <a:p>
                      <a:pPr algn="ctr">
                        <a:lnSpc>
                          <a:spcPct val="115000"/>
                        </a:lnSpc>
                        <a:spcAft>
                          <a:spcPts val="0"/>
                        </a:spcAft>
                      </a:pPr>
                      <a:r>
                        <a:rPr lang="fi-FI" sz="1000" dirty="0">
                          <a:effectLst/>
                        </a:rPr>
                        <a:t>11,4 </a:t>
                      </a:r>
                      <a:endParaRPr lang="fi-FI" sz="1100" dirty="0">
                        <a:effectLst/>
                        <a:latin typeface="Calibri"/>
                        <a:ea typeface="Calibri"/>
                        <a:cs typeface="Times New Roman"/>
                      </a:endParaRPr>
                    </a:p>
                  </a:txBody>
                  <a:tcPr marL="68580" marR="68580" marT="0" marB="0" anchor="b"/>
                </a:tc>
              </a:tr>
            </a:tbl>
          </a:graphicData>
        </a:graphic>
      </p:graphicFrame>
    </p:spTree>
    <p:extLst>
      <p:ext uri="{BB962C8B-B14F-4D97-AF65-F5344CB8AC3E}">
        <p14:creationId xmlns:p14="http://schemas.microsoft.com/office/powerpoint/2010/main" val="11460867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effectLst/>
              </a:rPr>
              <a:t>4. </a:t>
            </a:r>
            <a:r>
              <a:rPr lang="en-US" sz="3200" dirty="0">
                <a:effectLst/>
              </a:rPr>
              <a:t>Adult education and training in the Nordic </a:t>
            </a:r>
            <a:r>
              <a:rPr lang="en-US" sz="3200" dirty="0" smtClean="0">
                <a:effectLst/>
              </a:rPr>
              <a:t>countries</a:t>
            </a:r>
            <a:endParaRPr lang="fi-FI" sz="3200" dirty="0"/>
          </a:p>
        </p:txBody>
      </p:sp>
      <p:sp>
        <p:nvSpPr>
          <p:cNvPr id="3" name="Content Placeholder 2"/>
          <p:cNvSpPr>
            <a:spLocks noGrp="1"/>
          </p:cNvSpPr>
          <p:nvPr>
            <p:ph idx="1"/>
          </p:nvPr>
        </p:nvSpPr>
        <p:spPr/>
        <p:txBody>
          <a:bodyPr/>
          <a:lstStyle/>
          <a:p>
            <a:pPr marL="137160" indent="0">
              <a:buNone/>
            </a:pPr>
            <a:r>
              <a:rPr lang="en-US" sz="2000" b="1" dirty="0"/>
              <a:t>Figure 1.</a:t>
            </a:r>
            <a:r>
              <a:rPr lang="en-US" sz="2000" dirty="0"/>
              <a:t> Percentage of adults participating in formal adult education by country and by age.</a:t>
            </a:r>
            <a:endParaRPr lang="fi-FI" sz="2000" dirty="0"/>
          </a:p>
          <a:p>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14</a:t>
            </a:fld>
            <a:endParaRPr lang="sv-SE"/>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6955" y="2386151"/>
            <a:ext cx="6825628" cy="4249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08325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effectLst/>
              </a:rPr>
              <a:t>4. </a:t>
            </a:r>
            <a:r>
              <a:rPr lang="en-US" sz="3200" dirty="0">
                <a:effectLst/>
              </a:rPr>
              <a:t>Adult education and training in the Nordic </a:t>
            </a:r>
            <a:r>
              <a:rPr lang="en-US" sz="3200" dirty="0" smtClean="0">
                <a:effectLst/>
              </a:rPr>
              <a:t>countries</a:t>
            </a:r>
            <a:endParaRPr lang="fi-FI" sz="3200" dirty="0"/>
          </a:p>
        </p:txBody>
      </p:sp>
      <p:sp>
        <p:nvSpPr>
          <p:cNvPr id="3" name="Content Placeholder 2"/>
          <p:cNvSpPr>
            <a:spLocks noGrp="1"/>
          </p:cNvSpPr>
          <p:nvPr>
            <p:ph idx="1"/>
          </p:nvPr>
        </p:nvSpPr>
        <p:spPr/>
        <p:txBody>
          <a:bodyPr/>
          <a:lstStyle/>
          <a:p>
            <a:pPr marL="137160" indent="0">
              <a:buNone/>
            </a:pPr>
            <a:r>
              <a:rPr lang="en-US" sz="2000" b="1" dirty="0"/>
              <a:t>Figure 2.</a:t>
            </a:r>
            <a:r>
              <a:rPr lang="en-US" sz="2000" dirty="0"/>
              <a:t> Percentage of adults participating in non-formal adult education by country and by age.</a:t>
            </a:r>
            <a:endParaRPr lang="fi-FI" sz="2000" dirty="0"/>
          </a:p>
          <a:p>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15</a:t>
            </a:fld>
            <a:endParaRPr lang="sv-SE"/>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297" y="2282757"/>
            <a:ext cx="7023859" cy="4411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142745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effectLst/>
              </a:rPr>
              <a:t>4. </a:t>
            </a:r>
            <a:r>
              <a:rPr lang="en-US" sz="3200" dirty="0">
                <a:effectLst/>
              </a:rPr>
              <a:t>Adult education and training in the Nordic </a:t>
            </a:r>
            <a:r>
              <a:rPr lang="en-US" sz="3200" dirty="0" smtClean="0">
                <a:effectLst/>
              </a:rPr>
              <a:t>countries</a:t>
            </a:r>
            <a:endParaRPr lang="fi-FI" sz="3200" dirty="0"/>
          </a:p>
        </p:txBody>
      </p:sp>
      <p:sp>
        <p:nvSpPr>
          <p:cNvPr id="3" name="Content Placeholder 2"/>
          <p:cNvSpPr>
            <a:spLocks noGrp="1"/>
          </p:cNvSpPr>
          <p:nvPr>
            <p:ph idx="1"/>
          </p:nvPr>
        </p:nvSpPr>
        <p:spPr/>
        <p:txBody>
          <a:bodyPr/>
          <a:lstStyle/>
          <a:p>
            <a:r>
              <a:rPr lang="fi-FI" dirty="0" err="1" smtClean="0">
                <a:solidFill>
                  <a:srgbClr val="002060"/>
                </a:solidFill>
              </a:rPr>
              <a:t>Females</a:t>
            </a:r>
            <a:r>
              <a:rPr lang="fi-FI" dirty="0" smtClean="0">
                <a:solidFill>
                  <a:srgbClr val="002060"/>
                </a:solidFill>
              </a:rPr>
              <a:t> </a:t>
            </a:r>
            <a:r>
              <a:rPr lang="fi-FI" dirty="0" err="1" smtClean="0">
                <a:solidFill>
                  <a:srgbClr val="002060"/>
                </a:solidFill>
              </a:rPr>
              <a:t>were</a:t>
            </a:r>
            <a:r>
              <a:rPr lang="fi-FI" dirty="0" smtClean="0">
                <a:solidFill>
                  <a:srgbClr val="002060"/>
                </a:solidFill>
              </a:rPr>
              <a:t> </a:t>
            </a:r>
            <a:r>
              <a:rPr lang="fi-FI" dirty="0" err="1" smtClean="0">
                <a:solidFill>
                  <a:srgbClr val="002060"/>
                </a:solidFill>
              </a:rPr>
              <a:t>slightly</a:t>
            </a:r>
            <a:r>
              <a:rPr lang="fi-FI" dirty="0" smtClean="0">
                <a:solidFill>
                  <a:srgbClr val="002060"/>
                </a:solidFill>
              </a:rPr>
              <a:t> </a:t>
            </a:r>
            <a:r>
              <a:rPr lang="fi-FI" dirty="0" err="1" smtClean="0">
                <a:solidFill>
                  <a:srgbClr val="002060"/>
                </a:solidFill>
              </a:rPr>
              <a:t>more</a:t>
            </a:r>
            <a:r>
              <a:rPr lang="fi-FI" dirty="0" smtClean="0">
                <a:solidFill>
                  <a:srgbClr val="002060"/>
                </a:solidFill>
              </a:rPr>
              <a:t> </a:t>
            </a:r>
            <a:r>
              <a:rPr lang="fi-FI" dirty="0" err="1" smtClean="0">
                <a:solidFill>
                  <a:srgbClr val="002060"/>
                </a:solidFill>
              </a:rPr>
              <a:t>active</a:t>
            </a:r>
            <a:r>
              <a:rPr lang="fi-FI" dirty="0" smtClean="0">
                <a:solidFill>
                  <a:srgbClr val="002060"/>
                </a:solidFill>
              </a:rPr>
              <a:t> </a:t>
            </a:r>
            <a:r>
              <a:rPr lang="fi-FI" dirty="0" err="1" smtClean="0">
                <a:solidFill>
                  <a:srgbClr val="002060"/>
                </a:solidFill>
              </a:rPr>
              <a:t>than</a:t>
            </a:r>
            <a:r>
              <a:rPr lang="fi-FI" dirty="0" smtClean="0">
                <a:solidFill>
                  <a:srgbClr val="002060"/>
                </a:solidFill>
              </a:rPr>
              <a:t> </a:t>
            </a:r>
            <a:r>
              <a:rPr lang="fi-FI" dirty="0" err="1" smtClean="0">
                <a:solidFill>
                  <a:srgbClr val="002060"/>
                </a:solidFill>
              </a:rPr>
              <a:t>men</a:t>
            </a:r>
            <a:r>
              <a:rPr lang="fi-FI" dirty="0" smtClean="0"/>
              <a:t>:</a:t>
            </a:r>
          </a:p>
          <a:p>
            <a:r>
              <a:rPr lang="fi-FI" dirty="0" err="1" smtClean="0"/>
              <a:t>Overall</a:t>
            </a:r>
            <a:r>
              <a:rPr lang="fi-FI" dirty="0" smtClean="0"/>
              <a:t> </a:t>
            </a:r>
            <a:r>
              <a:rPr lang="fi-FI" dirty="0" err="1" smtClean="0"/>
              <a:t>participation</a:t>
            </a:r>
            <a:r>
              <a:rPr lang="fi-FI" dirty="0" smtClean="0"/>
              <a:t> </a:t>
            </a:r>
            <a:r>
              <a:rPr lang="fi-FI" dirty="0" err="1" smtClean="0"/>
              <a:t>rate</a:t>
            </a:r>
            <a:r>
              <a:rPr lang="fi-FI" dirty="0" smtClean="0"/>
              <a:t> for </a:t>
            </a:r>
            <a:r>
              <a:rPr lang="fi-FI" dirty="0" err="1" smtClean="0"/>
              <a:t>men</a:t>
            </a:r>
            <a:r>
              <a:rPr lang="fi-FI" dirty="0" smtClean="0"/>
              <a:t> </a:t>
            </a:r>
            <a:r>
              <a:rPr lang="fi-FI" dirty="0" err="1" smtClean="0"/>
              <a:t>was</a:t>
            </a:r>
            <a:r>
              <a:rPr lang="fi-FI" dirty="0" smtClean="0"/>
              <a:t> 63-65 % and for </a:t>
            </a:r>
            <a:r>
              <a:rPr lang="fi-FI" dirty="0" err="1" smtClean="0"/>
              <a:t>women</a:t>
            </a:r>
            <a:r>
              <a:rPr lang="fi-FI" dirty="0" smtClean="0"/>
              <a:t> 66-69 %</a:t>
            </a:r>
          </a:p>
          <a:p>
            <a:r>
              <a:rPr lang="fi-FI" dirty="0" err="1" smtClean="0">
                <a:solidFill>
                  <a:srgbClr val="002060"/>
                </a:solidFill>
              </a:rPr>
              <a:t>Higher</a:t>
            </a:r>
            <a:r>
              <a:rPr lang="fi-FI" dirty="0" smtClean="0">
                <a:solidFill>
                  <a:srgbClr val="002060"/>
                </a:solidFill>
              </a:rPr>
              <a:t> </a:t>
            </a:r>
            <a:r>
              <a:rPr lang="fi-FI" dirty="0" err="1" smtClean="0">
                <a:solidFill>
                  <a:srgbClr val="002060"/>
                </a:solidFill>
              </a:rPr>
              <a:t>educational</a:t>
            </a:r>
            <a:r>
              <a:rPr lang="fi-FI" dirty="0" smtClean="0">
                <a:solidFill>
                  <a:srgbClr val="002060"/>
                </a:solidFill>
              </a:rPr>
              <a:t> </a:t>
            </a:r>
            <a:r>
              <a:rPr lang="fi-FI" dirty="0" err="1" smtClean="0">
                <a:solidFill>
                  <a:srgbClr val="002060"/>
                </a:solidFill>
              </a:rPr>
              <a:t>level</a:t>
            </a:r>
            <a:r>
              <a:rPr lang="fi-FI" dirty="0" smtClean="0">
                <a:solidFill>
                  <a:srgbClr val="002060"/>
                </a:solidFill>
              </a:rPr>
              <a:t> =&gt; </a:t>
            </a:r>
            <a:r>
              <a:rPr lang="fi-FI" dirty="0" err="1" smtClean="0">
                <a:solidFill>
                  <a:srgbClr val="002060"/>
                </a:solidFill>
              </a:rPr>
              <a:t>higher</a:t>
            </a:r>
            <a:r>
              <a:rPr lang="fi-FI" dirty="0" smtClean="0">
                <a:solidFill>
                  <a:srgbClr val="002060"/>
                </a:solidFill>
              </a:rPr>
              <a:t> </a:t>
            </a:r>
            <a:r>
              <a:rPr lang="fi-FI" dirty="0" err="1" smtClean="0">
                <a:solidFill>
                  <a:srgbClr val="002060"/>
                </a:solidFill>
              </a:rPr>
              <a:t>participation</a:t>
            </a:r>
            <a:r>
              <a:rPr lang="fi-FI" dirty="0" smtClean="0">
                <a:solidFill>
                  <a:srgbClr val="002060"/>
                </a:solidFill>
              </a:rPr>
              <a:t> </a:t>
            </a:r>
            <a:r>
              <a:rPr lang="fi-FI" dirty="0" err="1" smtClean="0">
                <a:solidFill>
                  <a:srgbClr val="002060"/>
                </a:solidFill>
              </a:rPr>
              <a:t>rate</a:t>
            </a:r>
            <a:r>
              <a:rPr lang="fi-FI" dirty="0" smtClean="0">
                <a:solidFill>
                  <a:srgbClr val="002060"/>
                </a:solidFill>
              </a:rPr>
              <a:t> in AET</a:t>
            </a:r>
          </a:p>
          <a:p>
            <a:r>
              <a:rPr lang="fi-FI" dirty="0" err="1" smtClean="0"/>
              <a:t>Less</a:t>
            </a:r>
            <a:r>
              <a:rPr lang="fi-FI" dirty="0" smtClean="0"/>
              <a:t> </a:t>
            </a:r>
            <a:r>
              <a:rPr lang="fi-FI" dirty="0" err="1" smtClean="0"/>
              <a:t>than</a:t>
            </a:r>
            <a:r>
              <a:rPr lang="fi-FI" dirty="0" smtClean="0"/>
              <a:t> </a:t>
            </a:r>
            <a:r>
              <a:rPr lang="fi-FI" dirty="0" err="1" smtClean="0"/>
              <a:t>upper</a:t>
            </a:r>
            <a:r>
              <a:rPr lang="fi-FI" dirty="0" smtClean="0"/>
              <a:t> </a:t>
            </a:r>
            <a:r>
              <a:rPr lang="fi-FI" dirty="0" err="1" smtClean="0"/>
              <a:t>secondary</a:t>
            </a:r>
            <a:r>
              <a:rPr lang="fi-FI" dirty="0" smtClean="0"/>
              <a:t> </a:t>
            </a:r>
            <a:r>
              <a:rPr lang="fi-FI" dirty="0" err="1" smtClean="0"/>
              <a:t>degree</a:t>
            </a:r>
            <a:r>
              <a:rPr lang="fi-FI" dirty="0" smtClean="0"/>
              <a:t> =&gt; 38 – 52 %</a:t>
            </a:r>
          </a:p>
          <a:p>
            <a:r>
              <a:rPr lang="fi-FI" dirty="0" err="1" smtClean="0"/>
              <a:t>Higher</a:t>
            </a:r>
            <a:r>
              <a:rPr lang="fi-FI" dirty="0" smtClean="0"/>
              <a:t> </a:t>
            </a:r>
            <a:r>
              <a:rPr lang="fi-FI" dirty="0" err="1" smtClean="0"/>
              <a:t>than</a:t>
            </a:r>
            <a:r>
              <a:rPr lang="fi-FI" dirty="0" smtClean="0"/>
              <a:t> </a:t>
            </a:r>
            <a:r>
              <a:rPr lang="fi-FI" dirty="0" err="1" smtClean="0"/>
              <a:t>upper</a:t>
            </a:r>
            <a:r>
              <a:rPr lang="fi-FI" dirty="0" smtClean="0"/>
              <a:t> </a:t>
            </a:r>
            <a:r>
              <a:rPr lang="fi-FI" dirty="0" err="1" smtClean="0"/>
              <a:t>secondary</a:t>
            </a:r>
            <a:r>
              <a:rPr lang="fi-FI" dirty="0" smtClean="0"/>
              <a:t> </a:t>
            </a:r>
            <a:r>
              <a:rPr lang="fi-FI" dirty="0" err="1" smtClean="0"/>
              <a:t>degree</a:t>
            </a:r>
            <a:r>
              <a:rPr lang="fi-FI" dirty="0" smtClean="0"/>
              <a:t> =&gt; 78 – 81 %</a:t>
            </a:r>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16</a:t>
            </a:fld>
            <a:endParaRPr lang="sv-SE"/>
          </a:p>
        </p:txBody>
      </p:sp>
    </p:spTree>
    <p:extLst>
      <p:ext uri="{BB962C8B-B14F-4D97-AF65-F5344CB8AC3E}">
        <p14:creationId xmlns:p14="http://schemas.microsoft.com/office/powerpoint/2010/main" val="41310726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115000"/>
              </a:lnSpc>
              <a:spcAft>
                <a:spcPts val="0"/>
              </a:spcAft>
            </a:pPr>
            <a:r>
              <a:rPr lang="en-US" sz="3200" dirty="0" smtClean="0">
                <a:effectLst/>
              </a:rPr>
              <a:t>4. </a:t>
            </a:r>
            <a:r>
              <a:rPr lang="en-US" sz="3200" dirty="0">
                <a:effectLst/>
              </a:rPr>
              <a:t>Adult education and training in the Nordic countries</a:t>
            </a:r>
            <a:endParaRPr lang="fi-FI" sz="3200" dirty="0">
              <a:effectLst/>
              <a:latin typeface="Calibri"/>
              <a:ea typeface="Calibri"/>
              <a:cs typeface="Times New Roman"/>
            </a:endParaRPr>
          </a:p>
        </p:txBody>
      </p:sp>
      <p:sp>
        <p:nvSpPr>
          <p:cNvPr id="3" name="Content Placeholder 2"/>
          <p:cNvSpPr>
            <a:spLocks noGrp="1"/>
          </p:cNvSpPr>
          <p:nvPr>
            <p:ph idx="1"/>
          </p:nvPr>
        </p:nvSpPr>
        <p:spPr/>
        <p:txBody>
          <a:bodyPr/>
          <a:lstStyle/>
          <a:p>
            <a:pPr marL="137160" indent="0">
              <a:buNone/>
            </a:pPr>
            <a:r>
              <a:rPr lang="en-US" sz="2000" b="1" dirty="0"/>
              <a:t>Figure 8a. </a:t>
            </a:r>
            <a:r>
              <a:rPr lang="en-US" sz="2000" dirty="0"/>
              <a:t>Unadjusted and adjusted score point differences in literacy by participation in formal adult education and by country. </a:t>
            </a:r>
            <a:endParaRPr lang="fi-FI" sz="2000" dirty="0"/>
          </a:p>
          <a:p>
            <a:pPr marL="137160" indent="0">
              <a:buNone/>
            </a:pPr>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17</a:t>
            </a:fld>
            <a:endParaRPr lang="sv-SE"/>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3" y="2454897"/>
            <a:ext cx="6310592" cy="417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7444409" y="2643809"/>
            <a:ext cx="2156791" cy="2862322"/>
          </a:xfrm>
          <a:prstGeom prst="rect">
            <a:avLst/>
          </a:prstGeom>
          <a:noFill/>
        </p:spPr>
        <p:txBody>
          <a:bodyPr wrap="square" rtlCol="0">
            <a:spAutoFit/>
          </a:bodyPr>
          <a:lstStyle/>
          <a:p>
            <a:pPr algn="l"/>
            <a:r>
              <a:rPr lang="fi-FI" sz="2000" dirty="0" err="1" smtClean="0">
                <a:solidFill>
                  <a:srgbClr val="002060"/>
                </a:solidFill>
              </a:rPr>
              <a:t>Unadjusted</a:t>
            </a:r>
            <a:r>
              <a:rPr lang="fi-FI" sz="2000" dirty="0" smtClean="0">
                <a:solidFill>
                  <a:srgbClr val="002060"/>
                </a:solidFill>
              </a:rPr>
              <a:t> </a:t>
            </a:r>
            <a:r>
              <a:rPr lang="fi-FI" sz="2000" dirty="0" err="1" smtClean="0">
                <a:solidFill>
                  <a:srgbClr val="002060"/>
                </a:solidFill>
              </a:rPr>
              <a:t>differences</a:t>
            </a:r>
            <a:r>
              <a:rPr lang="fi-FI" sz="2000" dirty="0" smtClean="0">
                <a:solidFill>
                  <a:srgbClr val="002060"/>
                </a:solidFill>
              </a:rPr>
              <a:t>: </a:t>
            </a:r>
            <a:r>
              <a:rPr lang="fi-FI" sz="2000" dirty="0" err="1">
                <a:solidFill>
                  <a:srgbClr val="002060"/>
                </a:solidFill>
              </a:rPr>
              <a:t>Y</a:t>
            </a:r>
            <a:r>
              <a:rPr lang="fi-FI" sz="2000" dirty="0" err="1" smtClean="0">
                <a:solidFill>
                  <a:srgbClr val="002060"/>
                </a:solidFill>
              </a:rPr>
              <a:t>es</a:t>
            </a:r>
            <a:endParaRPr lang="fi-FI" sz="2000" dirty="0" smtClean="0">
              <a:solidFill>
                <a:srgbClr val="002060"/>
              </a:solidFill>
            </a:endParaRPr>
          </a:p>
          <a:p>
            <a:pPr algn="l"/>
            <a:r>
              <a:rPr lang="fi-FI" sz="2000" dirty="0" err="1" smtClean="0">
                <a:solidFill>
                  <a:srgbClr val="002060"/>
                </a:solidFill>
              </a:rPr>
              <a:t>Adjusted</a:t>
            </a:r>
            <a:r>
              <a:rPr lang="fi-FI" sz="2000" dirty="0" smtClean="0">
                <a:solidFill>
                  <a:srgbClr val="002060"/>
                </a:solidFill>
              </a:rPr>
              <a:t> </a:t>
            </a:r>
            <a:r>
              <a:rPr lang="fi-FI" sz="2000" dirty="0" err="1" smtClean="0">
                <a:solidFill>
                  <a:srgbClr val="002060"/>
                </a:solidFill>
              </a:rPr>
              <a:t>differences</a:t>
            </a:r>
            <a:r>
              <a:rPr lang="fi-FI" sz="2000" dirty="0" smtClean="0">
                <a:solidFill>
                  <a:srgbClr val="002060"/>
                </a:solidFill>
              </a:rPr>
              <a:t>: No</a:t>
            </a:r>
          </a:p>
          <a:p>
            <a:pPr algn="l"/>
            <a:endParaRPr lang="fi-FI" sz="2000" dirty="0"/>
          </a:p>
          <a:p>
            <a:pPr algn="l"/>
            <a:r>
              <a:rPr lang="fi-FI" sz="2000" dirty="0" err="1" smtClean="0"/>
              <a:t>Differences</a:t>
            </a:r>
            <a:r>
              <a:rPr lang="fi-FI" sz="2000" dirty="0" smtClean="0"/>
              <a:t> </a:t>
            </a:r>
            <a:r>
              <a:rPr lang="fi-FI" sz="2000" dirty="0" err="1" smtClean="0"/>
              <a:t>are</a:t>
            </a:r>
            <a:r>
              <a:rPr lang="fi-FI" sz="2000" dirty="0" smtClean="0"/>
              <a:t> </a:t>
            </a:r>
            <a:r>
              <a:rPr lang="fi-FI" sz="2000" dirty="0" err="1" smtClean="0"/>
              <a:t>similar</a:t>
            </a:r>
            <a:r>
              <a:rPr lang="fi-FI" sz="2000" dirty="0" smtClean="0"/>
              <a:t> in </a:t>
            </a:r>
            <a:r>
              <a:rPr lang="fi-FI" sz="2000" dirty="0" err="1" smtClean="0"/>
              <a:t>numeracy</a:t>
            </a:r>
            <a:r>
              <a:rPr lang="fi-FI" sz="2000" dirty="0" smtClean="0"/>
              <a:t> and </a:t>
            </a:r>
            <a:r>
              <a:rPr lang="fi-FI" sz="2000" dirty="0" err="1" smtClean="0"/>
              <a:t>problem-</a:t>
            </a:r>
            <a:r>
              <a:rPr lang="fi-FI" sz="2000" dirty="0" smtClean="0"/>
              <a:t> </a:t>
            </a:r>
            <a:r>
              <a:rPr lang="fi-FI" sz="2000" dirty="0" err="1" smtClean="0"/>
              <a:t>solving</a:t>
            </a:r>
            <a:endParaRPr lang="fi-FI" sz="2000" dirty="0"/>
          </a:p>
        </p:txBody>
      </p:sp>
    </p:spTree>
    <p:extLst>
      <p:ext uri="{BB962C8B-B14F-4D97-AF65-F5344CB8AC3E}">
        <p14:creationId xmlns:p14="http://schemas.microsoft.com/office/powerpoint/2010/main" val="20579677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effectLst/>
              </a:rPr>
              <a:t>4. </a:t>
            </a:r>
            <a:r>
              <a:rPr lang="en-US" sz="3200" dirty="0">
                <a:effectLst/>
              </a:rPr>
              <a:t>Adult education and training in the Nordic </a:t>
            </a:r>
            <a:r>
              <a:rPr lang="en-US" sz="3200" dirty="0" smtClean="0">
                <a:effectLst/>
              </a:rPr>
              <a:t>countries</a:t>
            </a:r>
            <a:endParaRPr lang="fi-FI" sz="3200" dirty="0"/>
          </a:p>
        </p:txBody>
      </p:sp>
      <p:sp>
        <p:nvSpPr>
          <p:cNvPr id="3" name="Content Placeholder 2"/>
          <p:cNvSpPr>
            <a:spLocks noGrp="1"/>
          </p:cNvSpPr>
          <p:nvPr>
            <p:ph idx="1"/>
          </p:nvPr>
        </p:nvSpPr>
        <p:spPr/>
        <p:txBody>
          <a:bodyPr/>
          <a:lstStyle/>
          <a:p>
            <a:pPr marL="137160" indent="0">
              <a:buNone/>
            </a:pPr>
            <a:r>
              <a:rPr lang="en-US" sz="2000" b="1" dirty="0"/>
              <a:t>Figure 9a.</a:t>
            </a:r>
            <a:r>
              <a:rPr lang="en-US" sz="2000" dirty="0"/>
              <a:t> Unadjusted and adjusted score point differences in literacy by participation in non-formal adult education and by country. </a:t>
            </a:r>
            <a:endParaRPr lang="fi-FI" sz="2000" dirty="0"/>
          </a:p>
          <a:p>
            <a:pPr marL="137160" indent="0">
              <a:buNone/>
            </a:pPr>
            <a:r>
              <a:rPr lang="en-US" sz="2000" dirty="0" smtClean="0"/>
              <a:t> </a:t>
            </a:r>
            <a:endParaRPr lang="fi-FI" sz="2000" dirty="0"/>
          </a:p>
          <a:p>
            <a:pPr marL="137160" indent="0">
              <a:buNone/>
            </a:pPr>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18</a:t>
            </a:fld>
            <a:endParaRPr lang="sv-SE"/>
          </a:p>
        </p:txBody>
      </p:sp>
      <p:sp>
        <p:nvSpPr>
          <p:cNvPr id="5" name="TextBox 4"/>
          <p:cNvSpPr txBox="1"/>
          <p:nvPr/>
        </p:nvSpPr>
        <p:spPr>
          <a:xfrm>
            <a:off x="7444409" y="2643809"/>
            <a:ext cx="2156791" cy="3477875"/>
          </a:xfrm>
          <a:prstGeom prst="rect">
            <a:avLst/>
          </a:prstGeom>
          <a:noFill/>
        </p:spPr>
        <p:txBody>
          <a:bodyPr wrap="square" rtlCol="0">
            <a:spAutoFit/>
          </a:bodyPr>
          <a:lstStyle/>
          <a:p>
            <a:pPr algn="l"/>
            <a:r>
              <a:rPr lang="fi-FI" sz="2000" dirty="0" err="1" smtClean="0">
                <a:solidFill>
                  <a:srgbClr val="002060"/>
                </a:solidFill>
              </a:rPr>
              <a:t>Unadjusted</a:t>
            </a:r>
            <a:r>
              <a:rPr lang="fi-FI" sz="2000" dirty="0" smtClean="0">
                <a:solidFill>
                  <a:srgbClr val="002060"/>
                </a:solidFill>
              </a:rPr>
              <a:t> </a:t>
            </a:r>
            <a:r>
              <a:rPr lang="fi-FI" sz="2000" dirty="0" err="1" smtClean="0">
                <a:solidFill>
                  <a:srgbClr val="002060"/>
                </a:solidFill>
              </a:rPr>
              <a:t>differences</a:t>
            </a:r>
            <a:r>
              <a:rPr lang="fi-FI" sz="2000" dirty="0" smtClean="0">
                <a:solidFill>
                  <a:srgbClr val="002060"/>
                </a:solidFill>
              </a:rPr>
              <a:t>: </a:t>
            </a:r>
            <a:r>
              <a:rPr lang="fi-FI" sz="2000" dirty="0" err="1" smtClean="0">
                <a:solidFill>
                  <a:srgbClr val="002060"/>
                </a:solidFill>
              </a:rPr>
              <a:t>quite</a:t>
            </a:r>
            <a:r>
              <a:rPr lang="fi-FI" sz="2000" dirty="0" smtClean="0">
                <a:solidFill>
                  <a:srgbClr val="002060"/>
                </a:solidFill>
              </a:rPr>
              <a:t> </a:t>
            </a:r>
            <a:r>
              <a:rPr lang="fi-FI" sz="2000" dirty="0" err="1" smtClean="0">
                <a:solidFill>
                  <a:srgbClr val="002060"/>
                </a:solidFill>
              </a:rPr>
              <a:t>large</a:t>
            </a:r>
            <a:endParaRPr lang="fi-FI" sz="2000" dirty="0" smtClean="0">
              <a:solidFill>
                <a:srgbClr val="002060"/>
              </a:solidFill>
            </a:endParaRPr>
          </a:p>
          <a:p>
            <a:pPr algn="l"/>
            <a:r>
              <a:rPr lang="fi-FI" sz="2000" dirty="0" err="1" smtClean="0">
                <a:solidFill>
                  <a:srgbClr val="002060"/>
                </a:solidFill>
              </a:rPr>
              <a:t>Adjusted</a:t>
            </a:r>
            <a:r>
              <a:rPr lang="fi-FI" sz="2000" dirty="0" smtClean="0">
                <a:solidFill>
                  <a:srgbClr val="002060"/>
                </a:solidFill>
              </a:rPr>
              <a:t> </a:t>
            </a:r>
            <a:r>
              <a:rPr lang="fi-FI" sz="2000" dirty="0" err="1" smtClean="0">
                <a:solidFill>
                  <a:srgbClr val="002060"/>
                </a:solidFill>
              </a:rPr>
              <a:t>differences</a:t>
            </a:r>
            <a:r>
              <a:rPr lang="fi-FI" sz="2000" dirty="0" smtClean="0">
                <a:solidFill>
                  <a:srgbClr val="002060"/>
                </a:solidFill>
              </a:rPr>
              <a:t>: </a:t>
            </a:r>
            <a:r>
              <a:rPr lang="fi-FI" sz="2000" dirty="0" err="1" smtClean="0">
                <a:solidFill>
                  <a:srgbClr val="002060"/>
                </a:solidFill>
              </a:rPr>
              <a:t>quite</a:t>
            </a:r>
            <a:r>
              <a:rPr lang="fi-FI" sz="2000" dirty="0" smtClean="0">
                <a:solidFill>
                  <a:srgbClr val="002060"/>
                </a:solidFill>
              </a:rPr>
              <a:t> </a:t>
            </a:r>
            <a:r>
              <a:rPr lang="fi-FI" sz="2000" dirty="0" err="1" smtClean="0">
                <a:solidFill>
                  <a:srgbClr val="002060"/>
                </a:solidFill>
              </a:rPr>
              <a:t>small</a:t>
            </a:r>
            <a:endParaRPr lang="fi-FI" sz="2000" dirty="0" smtClean="0">
              <a:solidFill>
                <a:srgbClr val="002060"/>
              </a:solidFill>
            </a:endParaRPr>
          </a:p>
          <a:p>
            <a:pPr algn="l"/>
            <a:endParaRPr lang="fi-FI" sz="2000" dirty="0"/>
          </a:p>
          <a:p>
            <a:pPr algn="l"/>
            <a:r>
              <a:rPr lang="fi-FI" sz="2000" dirty="0" err="1" smtClean="0"/>
              <a:t>Differences</a:t>
            </a:r>
            <a:r>
              <a:rPr lang="fi-FI" sz="2000" dirty="0" smtClean="0"/>
              <a:t> </a:t>
            </a:r>
            <a:r>
              <a:rPr lang="fi-FI" sz="2000" dirty="0" err="1" smtClean="0"/>
              <a:t>are</a:t>
            </a:r>
            <a:r>
              <a:rPr lang="fi-FI" sz="2000" dirty="0" smtClean="0"/>
              <a:t> </a:t>
            </a:r>
            <a:r>
              <a:rPr lang="fi-FI" sz="2000" dirty="0" err="1" smtClean="0"/>
              <a:t>similar</a:t>
            </a:r>
            <a:r>
              <a:rPr lang="fi-FI" sz="2000" dirty="0" smtClean="0"/>
              <a:t> in </a:t>
            </a:r>
            <a:r>
              <a:rPr lang="fi-FI" sz="2000" dirty="0" err="1" smtClean="0"/>
              <a:t>numeracy</a:t>
            </a:r>
            <a:r>
              <a:rPr lang="fi-FI" sz="2000" dirty="0" smtClean="0"/>
              <a:t> and </a:t>
            </a:r>
            <a:r>
              <a:rPr lang="fi-FI" sz="2000" dirty="0" err="1" smtClean="0"/>
              <a:t>problem-</a:t>
            </a:r>
            <a:r>
              <a:rPr lang="fi-FI" sz="2000" dirty="0" smtClean="0"/>
              <a:t> </a:t>
            </a:r>
            <a:r>
              <a:rPr lang="fi-FI" sz="2000" dirty="0" err="1" smtClean="0"/>
              <a:t>solving</a:t>
            </a:r>
            <a:endParaRPr lang="fi-FI" sz="20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424" y="2329345"/>
            <a:ext cx="6544358" cy="4150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19755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239" y="155368"/>
            <a:ext cx="8915400" cy="1143000"/>
          </a:xfrm>
        </p:spPr>
        <p:txBody>
          <a:bodyPr>
            <a:noAutofit/>
          </a:bodyPr>
          <a:lstStyle/>
          <a:p>
            <a:r>
              <a:rPr lang="en-GB" sz="3200" dirty="0" smtClean="0">
                <a:effectLst/>
              </a:rPr>
              <a:t>5. </a:t>
            </a:r>
            <a:r>
              <a:rPr lang="en-US" sz="3200" b="0" dirty="0">
                <a:solidFill>
                  <a:schemeClr val="accent1">
                    <a:lumMod val="60000"/>
                    <a:lumOff val="40000"/>
                  </a:schemeClr>
                </a:solidFill>
                <a:effectLst/>
              </a:rPr>
              <a:t>Educational mismatch, skills, and age</a:t>
            </a:r>
            <a:endParaRPr lang="fi-FI" sz="3200" b="0" dirty="0">
              <a:solidFill>
                <a:schemeClr val="accent1">
                  <a:lumMod val="60000"/>
                  <a:lumOff val="40000"/>
                </a:schemeClr>
              </a:solidFill>
            </a:endParaRPr>
          </a:p>
        </p:txBody>
      </p:sp>
      <p:sp>
        <p:nvSpPr>
          <p:cNvPr id="3" name="Content Placeholder 2"/>
          <p:cNvSpPr>
            <a:spLocks noGrp="1"/>
          </p:cNvSpPr>
          <p:nvPr>
            <p:ph idx="1"/>
          </p:nvPr>
        </p:nvSpPr>
        <p:spPr>
          <a:xfrm>
            <a:off x="525118" y="1351722"/>
            <a:ext cx="8915400" cy="4709160"/>
          </a:xfrm>
        </p:spPr>
        <p:txBody>
          <a:bodyPr>
            <a:normAutofit lnSpcReduction="10000"/>
          </a:bodyPr>
          <a:lstStyle/>
          <a:p>
            <a:pPr lvl="0"/>
            <a:r>
              <a:rPr lang="en-US" dirty="0" smtClean="0">
                <a:solidFill>
                  <a:srgbClr val="002060"/>
                </a:solidFill>
              </a:rPr>
              <a:t>Different measures </a:t>
            </a:r>
            <a:r>
              <a:rPr lang="en-US" dirty="0">
                <a:solidFill>
                  <a:srgbClr val="002060"/>
                </a:solidFill>
              </a:rPr>
              <a:t>of educational </a:t>
            </a:r>
            <a:r>
              <a:rPr lang="en-US" dirty="0" smtClean="0">
                <a:solidFill>
                  <a:srgbClr val="002060"/>
                </a:solidFill>
              </a:rPr>
              <a:t>mismatch:</a:t>
            </a:r>
          </a:p>
          <a:p>
            <a:pPr marL="651510" lvl="0" indent="-514350">
              <a:buFont typeface="+mj-lt"/>
              <a:buAutoNum type="arabicPeriod"/>
            </a:pPr>
            <a:r>
              <a:rPr lang="en-US" dirty="0" smtClean="0">
                <a:solidFill>
                  <a:srgbClr val="002060"/>
                </a:solidFill>
              </a:rPr>
              <a:t>Direct self-assessment (hiring SA):</a:t>
            </a:r>
            <a:r>
              <a:rPr lang="en-US" dirty="0" smtClean="0"/>
              <a:t> Respondents have been asked, what level of education would be needed to </a:t>
            </a:r>
            <a:r>
              <a:rPr lang="en-US" i="1" dirty="0" smtClean="0"/>
              <a:t>get</a:t>
            </a:r>
            <a:r>
              <a:rPr lang="en-US" dirty="0" smtClean="0"/>
              <a:t> their job today.</a:t>
            </a:r>
          </a:p>
          <a:p>
            <a:pPr marL="651510" indent="-514350">
              <a:buFont typeface="+mj-lt"/>
              <a:buAutoNum type="arabicPeriod"/>
            </a:pPr>
            <a:r>
              <a:rPr lang="en-US" dirty="0" smtClean="0">
                <a:solidFill>
                  <a:srgbClr val="002060"/>
                </a:solidFill>
              </a:rPr>
              <a:t>Self assessment (doing SA): </a:t>
            </a:r>
            <a:r>
              <a:rPr lang="en-US" dirty="0"/>
              <a:t>Respondents have been asked, what level of education would be needed to </a:t>
            </a:r>
            <a:r>
              <a:rPr lang="en-US" i="1" dirty="0" smtClean="0"/>
              <a:t>do</a:t>
            </a:r>
            <a:r>
              <a:rPr lang="en-US" dirty="0" smtClean="0"/>
              <a:t> their </a:t>
            </a:r>
            <a:r>
              <a:rPr lang="en-US" dirty="0"/>
              <a:t>job </a:t>
            </a:r>
            <a:r>
              <a:rPr lang="en-US" dirty="0" smtClean="0"/>
              <a:t>well.</a:t>
            </a:r>
          </a:p>
          <a:p>
            <a:pPr marL="651510" lvl="0" indent="-514350">
              <a:buFont typeface="+mj-lt"/>
              <a:buAutoNum type="arabicPeriod"/>
            </a:pPr>
            <a:r>
              <a:rPr lang="en-US" dirty="0" smtClean="0">
                <a:solidFill>
                  <a:srgbClr val="002060"/>
                </a:solidFill>
              </a:rPr>
              <a:t>Job-analysis approach (JA)</a:t>
            </a:r>
            <a:r>
              <a:rPr lang="en-US" dirty="0" smtClean="0"/>
              <a:t>: </a:t>
            </a:r>
            <a:r>
              <a:rPr lang="en-US" dirty="0"/>
              <a:t>U</a:t>
            </a:r>
            <a:r>
              <a:rPr lang="en-US" dirty="0" smtClean="0"/>
              <a:t>ses </a:t>
            </a:r>
            <a:r>
              <a:rPr lang="en-US" dirty="0"/>
              <a:t>available job classification systems where for each category of jobs there is an associated educational level that is deemed needed for a given job. </a:t>
            </a:r>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19</a:t>
            </a:fld>
            <a:endParaRPr lang="sv-SE"/>
          </a:p>
        </p:txBody>
      </p:sp>
    </p:spTree>
    <p:extLst>
      <p:ext uri="{BB962C8B-B14F-4D97-AF65-F5344CB8AC3E}">
        <p14:creationId xmlns:p14="http://schemas.microsoft.com/office/powerpoint/2010/main" val="4169141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12"/>
          </p:nvPr>
        </p:nvSpPr>
        <p:spPr/>
        <p:txBody>
          <a:bodyPr/>
          <a:lstStyle/>
          <a:p>
            <a:fld id="{FB2BF1E7-46CF-4A25-B047-94A29783C765}" type="slidenum">
              <a:rPr lang="sv-SE" smtClean="0"/>
              <a:pPr/>
              <a:t>2</a:t>
            </a:fld>
            <a:endParaRPr lang="sv-SE"/>
          </a:p>
        </p:txBody>
      </p:sp>
      <p:sp>
        <p:nvSpPr>
          <p:cNvPr id="3" name="Underrubrik 2"/>
          <p:cNvSpPr>
            <a:spLocks noGrp="1"/>
          </p:cNvSpPr>
          <p:nvPr>
            <p:ph type="subTitle" idx="1"/>
          </p:nvPr>
        </p:nvSpPr>
        <p:spPr>
          <a:xfrm>
            <a:off x="956330" y="825901"/>
            <a:ext cx="8227268" cy="5356238"/>
          </a:xfrm>
        </p:spPr>
        <p:txBody>
          <a:bodyPr>
            <a:noAutofit/>
          </a:bodyPr>
          <a:lstStyle/>
          <a:p>
            <a:pPr algn="l"/>
            <a:r>
              <a:rPr lang="sv-SE" sz="1600" b="1" i="1" dirty="0" smtClean="0"/>
              <a:t>Researchers</a:t>
            </a:r>
            <a:r>
              <a:rPr lang="sv-SE" sz="1600" dirty="0" smtClean="0"/>
              <a:t>: 11 </a:t>
            </a:r>
            <a:r>
              <a:rPr lang="sv-SE" sz="1600" dirty="0" err="1" smtClean="0"/>
              <a:t>altogether</a:t>
            </a:r>
            <a:r>
              <a:rPr lang="sv-SE" sz="1600" dirty="0" smtClean="0"/>
              <a:t> </a:t>
            </a:r>
          </a:p>
          <a:p>
            <a:pPr lvl="2" algn="l"/>
            <a:r>
              <a:rPr lang="sv-SE" sz="1600" dirty="0" smtClean="0"/>
              <a:t>3 from </a:t>
            </a:r>
            <a:r>
              <a:rPr lang="sv-SE" sz="1600" dirty="0" err="1" smtClean="0"/>
              <a:t>Denmark</a:t>
            </a:r>
            <a:r>
              <a:rPr lang="sv-SE" sz="1600" dirty="0" smtClean="0"/>
              <a:t>, </a:t>
            </a:r>
          </a:p>
          <a:p>
            <a:pPr lvl="2" algn="l"/>
            <a:r>
              <a:rPr lang="sv-SE" sz="1600" dirty="0" smtClean="0"/>
              <a:t>2 from Finland, </a:t>
            </a:r>
          </a:p>
          <a:p>
            <a:pPr lvl="2" algn="l"/>
            <a:r>
              <a:rPr lang="sv-SE" sz="1600" dirty="0" smtClean="0"/>
              <a:t>2 from Norway, </a:t>
            </a:r>
          </a:p>
          <a:p>
            <a:pPr lvl="2" algn="l"/>
            <a:r>
              <a:rPr lang="sv-SE" sz="1600" dirty="0" smtClean="0"/>
              <a:t>4 from Sweden.</a:t>
            </a:r>
          </a:p>
          <a:p>
            <a:pPr lvl="2" algn="l"/>
            <a:endParaRPr lang="sv-SE" sz="1600" dirty="0" smtClean="0"/>
          </a:p>
          <a:p>
            <a:pPr marL="0" lvl="2" algn="l"/>
            <a:r>
              <a:rPr lang="en-US" sz="1600" dirty="0" smtClean="0"/>
              <a:t>The </a:t>
            </a:r>
            <a:r>
              <a:rPr lang="en-US" sz="1600" dirty="0"/>
              <a:t>researchers come from The Danish National Centre for Social Research; Institute for Educational Research and Department of languages, University of </a:t>
            </a:r>
            <a:r>
              <a:rPr lang="en-US" sz="1600" dirty="0" err="1"/>
              <a:t>Jyväskylä</a:t>
            </a:r>
            <a:r>
              <a:rPr lang="en-US" sz="1600" dirty="0"/>
              <a:t>; National Centre for Reading Education and Research, University of Stavanger; Gothenburg University, Institute for Evaluation of </a:t>
            </a:r>
            <a:r>
              <a:rPr lang="en-US" sz="1600" dirty="0" err="1"/>
              <a:t>Labour</a:t>
            </a:r>
            <a:r>
              <a:rPr lang="en-US" sz="1600" dirty="0"/>
              <a:t> Market and Education Policy, Uppsala and </a:t>
            </a:r>
            <a:r>
              <a:rPr lang="en-US" sz="1600" dirty="0" err="1"/>
              <a:t>Linneaus</a:t>
            </a:r>
            <a:r>
              <a:rPr lang="en-US" sz="1600" dirty="0"/>
              <a:t> University.</a:t>
            </a:r>
            <a:endParaRPr lang="fi-FI" sz="1600" dirty="0"/>
          </a:p>
          <a:p>
            <a:pPr lvl="2" algn="l"/>
            <a:endParaRPr lang="sv-SE" sz="1600" dirty="0" smtClean="0"/>
          </a:p>
          <a:p>
            <a:pPr algn="l"/>
            <a:r>
              <a:rPr lang="sv-SE" sz="1600" u="sng" dirty="0" err="1" smtClean="0"/>
              <a:t>Scientific</a:t>
            </a:r>
            <a:r>
              <a:rPr lang="sv-SE" sz="1600" u="sng" dirty="0" smtClean="0"/>
              <a:t> board</a:t>
            </a:r>
            <a:r>
              <a:rPr lang="sv-SE" sz="1600" dirty="0" smtClean="0"/>
              <a:t>: </a:t>
            </a:r>
          </a:p>
          <a:p>
            <a:pPr marL="685800" indent="-685800" algn="l">
              <a:buFont typeface="Arial" panose="020B0604020202020204" pitchFamily="34" charset="0"/>
              <a:buChar char="•"/>
            </a:pPr>
            <a:r>
              <a:rPr lang="sv-SE" sz="1600" dirty="0" smtClean="0"/>
              <a:t>professor Antero Malin, Finland (</a:t>
            </a:r>
            <a:r>
              <a:rPr lang="sv-SE" sz="1600" dirty="0" err="1" smtClean="0"/>
              <a:t>project</a:t>
            </a:r>
            <a:r>
              <a:rPr lang="sv-SE" sz="1600" dirty="0" smtClean="0"/>
              <a:t> </a:t>
            </a:r>
            <a:r>
              <a:rPr lang="sv-SE" sz="1600" dirty="0" err="1" smtClean="0"/>
              <a:t>leader</a:t>
            </a:r>
            <a:r>
              <a:rPr lang="sv-SE" sz="1600" dirty="0" smtClean="0"/>
              <a:t>); </a:t>
            </a:r>
          </a:p>
          <a:p>
            <a:pPr marL="685800" indent="-685800" algn="l">
              <a:buFont typeface="Arial" panose="020B0604020202020204" pitchFamily="34" charset="0"/>
              <a:buChar char="•"/>
            </a:pPr>
            <a:r>
              <a:rPr lang="sv-SE" sz="1600" dirty="0" err="1" smtClean="0"/>
              <a:t>associate</a:t>
            </a:r>
            <a:r>
              <a:rPr lang="sv-SE" sz="1600" dirty="0" smtClean="0"/>
              <a:t> professor Kjersti </a:t>
            </a:r>
            <a:r>
              <a:rPr lang="sv-SE" sz="1600" dirty="0" err="1" smtClean="0"/>
              <a:t>Lundetræ</a:t>
            </a:r>
            <a:r>
              <a:rPr lang="sv-SE" sz="1600" dirty="0" smtClean="0"/>
              <a:t>, Norway, </a:t>
            </a:r>
          </a:p>
          <a:p>
            <a:pPr marL="685800" indent="-685800" algn="l">
              <a:buFont typeface="Arial" panose="020B0604020202020204" pitchFamily="34" charset="0"/>
              <a:buChar char="•"/>
            </a:pPr>
            <a:r>
              <a:rPr lang="sv-SE" sz="1600" dirty="0" err="1" smtClean="0"/>
              <a:t>associate</a:t>
            </a:r>
            <a:r>
              <a:rPr lang="sv-SE" sz="1600" dirty="0" smtClean="0"/>
              <a:t> professor Erik Mellander, Sweden (</a:t>
            </a:r>
            <a:r>
              <a:rPr lang="sv-SE" sz="1600" dirty="0" err="1" smtClean="0"/>
              <a:t>responsible</a:t>
            </a:r>
            <a:r>
              <a:rPr lang="sv-SE" sz="1600" dirty="0" smtClean="0"/>
              <a:t> for dissemination); </a:t>
            </a:r>
          </a:p>
          <a:p>
            <a:pPr marL="685800" indent="-685800" algn="l">
              <a:buFont typeface="Arial" panose="020B0604020202020204" pitchFamily="34" charset="0"/>
              <a:buChar char="•"/>
            </a:pPr>
            <a:r>
              <a:rPr lang="sv-SE" sz="1600" dirty="0" smtClean="0"/>
              <a:t>senior research </a:t>
            </a:r>
            <a:r>
              <a:rPr lang="sv-SE" sz="1600" dirty="0" err="1" smtClean="0"/>
              <a:t>fellow</a:t>
            </a:r>
            <a:r>
              <a:rPr lang="sv-SE" sz="1600" dirty="0" smtClean="0"/>
              <a:t> Anders Rosdahl, </a:t>
            </a:r>
            <a:r>
              <a:rPr lang="sv-SE" sz="1600" dirty="0" err="1" smtClean="0"/>
              <a:t>Denmark</a:t>
            </a:r>
            <a:r>
              <a:rPr lang="sv-SE" sz="1600" dirty="0" smtClean="0"/>
              <a:t> (</a:t>
            </a:r>
            <a:r>
              <a:rPr lang="sv-SE" sz="1600" dirty="0" err="1" smtClean="0"/>
              <a:t>responsible</a:t>
            </a:r>
            <a:r>
              <a:rPr lang="sv-SE" sz="1600" dirty="0" smtClean="0"/>
              <a:t> for data) </a:t>
            </a:r>
            <a:endParaRPr lang="sv-SE" sz="1600" dirty="0"/>
          </a:p>
        </p:txBody>
      </p:sp>
      <p:sp>
        <p:nvSpPr>
          <p:cNvPr id="5" name="Rubrik 1"/>
          <p:cNvSpPr txBox="1">
            <a:spLocks/>
          </p:cNvSpPr>
          <p:nvPr/>
        </p:nvSpPr>
        <p:spPr>
          <a:xfrm>
            <a:off x="749597" y="80807"/>
            <a:ext cx="8434001" cy="535420"/>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fontAlgn="auto">
              <a:spcAft>
                <a:spcPts val="0"/>
              </a:spcAft>
            </a:pPr>
            <a:r>
              <a:rPr lang="sv-SE" sz="3200" dirty="0" err="1" smtClean="0"/>
              <a:t>project</a:t>
            </a:r>
            <a:r>
              <a:rPr lang="sv-SE" sz="3200" dirty="0" smtClean="0"/>
              <a:t> team</a:t>
            </a:r>
            <a:endParaRPr lang="sv-SE" sz="3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239" y="155368"/>
            <a:ext cx="8915400" cy="1143000"/>
          </a:xfrm>
        </p:spPr>
        <p:txBody>
          <a:bodyPr>
            <a:noAutofit/>
          </a:bodyPr>
          <a:lstStyle/>
          <a:p>
            <a:r>
              <a:rPr lang="en-GB" sz="3200" dirty="0" smtClean="0">
                <a:effectLst/>
              </a:rPr>
              <a:t>5. </a:t>
            </a:r>
            <a:r>
              <a:rPr lang="en-US" sz="3200" b="0" dirty="0">
                <a:solidFill>
                  <a:schemeClr val="accent1">
                    <a:lumMod val="60000"/>
                    <a:lumOff val="40000"/>
                  </a:schemeClr>
                </a:solidFill>
                <a:effectLst/>
              </a:rPr>
              <a:t>Educational mismatch, skills, and age</a:t>
            </a:r>
            <a:endParaRPr lang="fi-FI" sz="3200" b="0" dirty="0">
              <a:solidFill>
                <a:schemeClr val="accent1">
                  <a:lumMod val="60000"/>
                  <a:lumOff val="40000"/>
                </a:schemeClr>
              </a:solidFill>
            </a:endParaRPr>
          </a:p>
        </p:txBody>
      </p:sp>
      <p:sp>
        <p:nvSpPr>
          <p:cNvPr id="3" name="Content Placeholder 2"/>
          <p:cNvSpPr>
            <a:spLocks noGrp="1"/>
          </p:cNvSpPr>
          <p:nvPr>
            <p:ph idx="1"/>
          </p:nvPr>
        </p:nvSpPr>
        <p:spPr>
          <a:xfrm>
            <a:off x="525118" y="1351722"/>
            <a:ext cx="8915400" cy="4709160"/>
          </a:xfrm>
        </p:spPr>
        <p:txBody>
          <a:bodyPr>
            <a:normAutofit fontScale="92500" lnSpcReduction="20000"/>
          </a:bodyPr>
          <a:lstStyle/>
          <a:p>
            <a:pPr lvl="0"/>
            <a:r>
              <a:rPr lang="en-US" dirty="0">
                <a:solidFill>
                  <a:srgbClr val="002060"/>
                </a:solidFill>
              </a:rPr>
              <a:t>The </a:t>
            </a:r>
            <a:r>
              <a:rPr lang="en-US" dirty="0" smtClean="0">
                <a:solidFill>
                  <a:srgbClr val="002060"/>
                </a:solidFill>
              </a:rPr>
              <a:t>different measures </a:t>
            </a:r>
            <a:r>
              <a:rPr lang="en-US" dirty="0">
                <a:solidFill>
                  <a:srgbClr val="002060"/>
                </a:solidFill>
              </a:rPr>
              <a:t>of educational </a:t>
            </a:r>
            <a:r>
              <a:rPr lang="en-US" dirty="0" smtClean="0">
                <a:solidFill>
                  <a:srgbClr val="002060"/>
                </a:solidFill>
              </a:rPr>
              <a:t>mismatch give </a:t>
            </a:r>
            <a:r>
              <a:rPr lang="en-US" dirty="0">
                <a:solidFill>
                  <a:srgbClr val="002060"/>
                </a:solidFill>
              </a:rPr>
              <a:t>substantially different incidences of over- and under-education. </a:t>
            </a:r>
            <a:endParaRPr lang="fi-FI" dirty="0">
              <a:solidFill>
                <a:srgbClr val="002060"/>
              </a:solidFill>
            </a:endParaRPr>
          </a:p>
          <a:p>
            <a:pPr lvl="1"/>
            <a:r>
              <a:rPr lang="en-US" dirty="0"/>
              <a:t>Using the objective Job Analysis (JA) measure, where respondents’ educational level is compared to the ISCO08 skill level of their job </a:t>
            </a:r>
            <a:r>
              <a:rPr lang="en-US" dirty="0">
                <a:solidFill>
                  <a:srgbClr val="002060"/>
                </a:solidFill>
              </a:rPr>
              <a:t>gives</a:t>
            </a:r>
            <a:r>
              <a:rPr lang="en-US" i="1" dirty="0">
                <a:solidFill>
                  <a:srgbClr val="002060"/>
                </a:solidFill>
              </a:rPr>
              <a:t> lower incidence of over-education</a:t>
            </a:r>
            <a:r>
              <a:rPr lang="en-US" dirty="0">
                <a:solidFill>
                  <a:srgbClr val="002060"/>
                </a:solidFill>
              </a:rPr>
              <a:t> than the Self-assessment measures (SA)</a:t>
            </a:r>
            <a:r>
              <a:rPr lang="en-US" dirty="0"/>
              <a:t> for all Nordic countries</a:t>
            </a:r>
            <a:r>
              <a:rPr lang="en-US" dirty="0" smtClean="0"/>
              <a:t>.</a:t>
            </a:r>
            <a:endParaRPr lang="fi-FI" dirty="0"/>
          </a:p>
          <a:p>
            <a:pPr lvl="1"/>
            <a:r>
              <a:rPr lang="en-US" dirty="0"/>
              <a:t>The difference in incidence of under-education between </a:t>
            </a:r>
            <a:r>
              <a:rPr lang="en-US" dirty="0" smtClean="0"/>
              <a:t>Job Analysis (JA) </a:t>
            </a:r>
            <a:r>
              <a:rPr lang="en-US" dirty="0"/>
              <a:t>and Self-assessment measures </a:t>
            </a:r>
            <a:r>
              <a:rPr lang="en-US" dirty="0" smtClean="0"/>
              <a:t>(SA) </a:t>
            </a:r>
            <a:r>
              <a:rPr lang="en-US" dirty="0"/>
              <a:t>is different for different countries</a:t>
            </a:r>
            <a:endParaRPr lang="fi-FI" dirty="0"/>
          </a:p>
          <a:p>
            <a:pPr lvl="2"/>
            <a:r>
              <a:rPr lang="en-US" sz="2400" dirty="0">
                <a:solidFill>
                  <a:srgbClr val="002060"/>
                </a:solidFill>
              </a:rPr>
              <a:t>JA gives </a:t>
            </a:r>
            <a:r>
              <a:rPr lang="en-US" sz="2400" i="1" dirty="0">
                <a:solidFill>
                  <a:srgbClr val="002060"/>
                </a:solidFill>
              </a:rPr>
              <a:t>lower incidence of under-education</a:t>
            </a:r>
            <a:r>
              <a:rPr lang="en-US" sz="2400" dirty="0">
                <a:solidFill>
                  <a:srgbClr val="002060"/>
                </a:solidFill>
              </a:rPr>
              <a:t> than SA in Finland and </a:t>
            </a:r>
            <a:r>
              <a:rPr lang="en-US" sz="2400" dirty="0" smtClean="0">
                <a:solidFill>
                  <a:srgbClr val="002060"/>
                </a:solidFill>
              </a:rPr>
              <a:t>Sweden</a:t>
            </a:r>
            <a:endParaRPr lang="fi-FI" dirty="0">
              <a:solidFill>
                <a:srgbClr val="002060"/>
              </a:solidFill>
            </a:endParaRPr>
          </a:p>
          <a:p>
            <a:pPr lvl="2"/>
            <a:r>
              <a:rPr lang="en-US" sz="2400" dirty="0">
                <a:solidFill>
                  <a:srgbClr val="002060"/>
                </a:solidFill>
              </a:rPr>
              <a:t>JA gives </a:t>
            </a:r>
            <a:r>
              <a:rPr lang="en-US" sz="2400" i="1" dirty="0">
                <a:solidFill>
                  <a:srgbClr val="002060"/>
                </a:solidFill>
              </a:rPr>
              <a:t>higher incidence of under-education</a:t>
            </a:r>
            <a:r>
              <a:rPr lang="en-US" sz="2400" dirty="0">
                <a:solidFill>
                  <a:srgbClr val="002060"/>
                </a:solidFill>
              </a:rPr>
              <a:t> than SA in Denmark and Norway</a:t>
            </a:r>
            <a:endParaRPr lang="fi-FI" sz="2400" dirty="0">
              <a:solidFill>
                <a:srgbClr val="002060"/>
              </a:solidFill>
            </a:endParaRPr>
          </a:p>
          <a:p>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20</a:t>
            </a:fld>
            <a:endParaRPr lang="sv-SE"/>
          </a:p>
        </p:txBody>
      </p:sp>
    </p:spTree>
    <p:extLst>
      <p:ext uri="{BB962C8B-B14F-4D97-AF65-F5344CB8AC3E}">
        <p14:creationId xmlns:p14="http://schemas.microsoft.com/office/powerpoint/2010/main" val="30357865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360" y="85794"/>
            <a:ext cx="8915400" cy="1143000"/>
          </a:xfrm>
        </p:spPr>
        <p:txBody>
          <a:bodyPr>
            <a:noAutofit/>
          </a:bodyPr>
          <a:lstStyle/>
          <a:p>
            <a:r>
              <a:rPr lang="en-GB" sz="3200" dirty="0" smtClean="0">
                <a:effectLst/>
              </a:rPr>
              <a:t>5. </a:t>
            </a:r>
            <a:r>
              <a:rPr lang="en-US" sz="3200" b="0" dirty="0">
                <a:solidFill>
                  <a:schemeClr val="accent1">
                    <a:lumMod val="60000"/>
                    <a:lumOff val="40000"/>
                  </a:schemeClr>
                </a:solidFill>
                <a:effectLst/>
              </a:rPr>
              <a:t>Educational mismatch, skills, and age</a:t>
            </a:r>
            <a:endParaRPr lang="fi-FI" sz="3200" dirty="0"/>
          </a:p>
        </p:txBody>
      </p:sp>
      <p:sp>
        <p:nvSpPr>
          <p:cNvPr id="3" name="Content Placeholder 2"/>
          <p:cNvSpPr>
            <a:spLocks noGrp="1"/>
          </p:cNvSpPr>
          <p:nvPr>
            <p:ph idx="1"/>
          </p:nvPr>
        </p:nvSpPr>
        <p:spPr>
          <a:xfrm>
            <a:off x="-1" y="1143000"/>
            <a:ext cx="9799983" cy="5446643"/>
          </a:xfrm>
        </p:spPr>
        <p:txBody>
          <a:bodyPr>
            <a:noAutofit/>
          </a:bodyPr>
          <a:lstStyle/>
          <a:p>
            <a:pPr lvl="0"/>
            <a:r>
              <a:rPr lang="en-US" sz="2000" dirty="0"/>
              <a:t>Looking at the entire population, controlling for age, gender, and educational </a:t>
            </a:r>
            <a:r>
              <a:rPr lang="en-US" sz="2000" dirty="0" smtClean="0"/>
              <a:t>level, </a:t>
            </a:r>
            <a:r>
              <a:rPr lang="en-US" sz="2000" dirty="0"/>
              <a:t>we see that</a:t>
            </a:r>
            <a:r>
              <a:rPr lang="en-US" sz="2000" dirty="0" smtClean="0"/>
              <a:t>:</a:t>
            </a:r>
            <a:endParaRPr lang="fi-FI" sz="2000" dirty="0"/>
          </a:p>
          <a:p>
            <a:pPr marL="928116" lvl="1" indent="-342900">
              <a:buFont typeface="+mj-lt"/>
              <a:buAutoNum type="alphaLcParenR"/>
            </a:pPr>
            <a:r>
              <a:rPr lang="en-US" sz="1800" dirty="0" smtClean="0">
                <a:solidFill>
                  <a:srgbClr val="002060"/>
                </a:solidFill>
              </a:rPr>
              <a:t>For </a:t>
            </a:r>
            <a:r>
              <a:rPr lang="en-US" sz="1800" dirty="0">
                <a:solidFill>
                  <a:srgbClr val="002060"/>
                </a:solidFill>
              </a:rPr>
              <a:t>all three measures (two self-assessment and the JA) and for numeracy and literacy, </a:t>
            </a:r>
            <a:r>
              <a:rPr lang="en-US" sz="1800" i="1" dirty="0">
                <a:solidFill>
                  <a:srgbClr val="002060"/>
                </a:solidFill>
              </a:rPr>
              <a:t>under-educated performs better</a:t>
            </a:r>
            <a:r>
              <a:rPr lang="en-US" sz="1800" dirty="0">
                <a:solidFill>
                  <a:srgbClr val="002060"/>
                </a:solidFill>
              </a:rPr>
              <a:t>, on average, than their peers with a well-matched job.</a:t>
            </a:r>
            <a:endParaRPr lang="fi-FI" sz="1800" dirty="0">
              <a:solidFill>
                <a:srgbClr val="002060"/>
              </a:solidFill>
            </a:endParaRPr>
          </a:p>
          <a:p>
            <a:pPr lvl="2">
              <a:buFont typeface="Arial" panose="020B0604020202020204" pitchFamily="34" charset="0"/>
              <a:buChar char="•"/>
            </a:pPr>
            <a:r>
              <a:rPr lang="en-US" sz="1600" dirty="0" smtClean="0"/>
              <a:t>Clarification</a:t>
            </a:r>
            <a:r>
              <a:rPr lang="en-US" sz="1600" dirty="0"/>
              <a:t>: the under-educated </a:t>
            </a:r>
            <a:r>
              <a:rPr lang="en-US" sz="1600" dirty="0" smtClean="0"/>
              <a:t>have </a:t>
            </a:r>
            <a:r>
              <a:rPr lang="en-US" sz="1600" dirty="0"/>
              <a:t>jobs on a higher skill level than the well-matched that they are compared against, but with the same educational </a:t>
            </a:r>
            <a:r>
              <a:rPr lang="en-US" sz="1600" dirty="0" smtClean="0"/>
              <a:t>level</a:t>
            </a:r>
            <a:endParaRPr lang="fi-FI" sz="1400" dirty="0"/>
          </a:p>
          <a:p>
            <a:pPr marL="928116" lvl="1" indent="-342900">
              <a:buFont typeface="+mj-lt"/>
              <a:buAutoNum type="alphaLcParenR"/>
            </a:pPr>
            <a:r>
              <a:rPr lang="en-US" sz="1800" dirty="0" smtClean="0">
                <a:solidFill>
                  <a:srgbClr val="002060"/>
                </a:solidFill>
              </a:rPr>
              <a:t>The </a:t>
            </a:r>
            <a:r>
              <a:rPr lang="en-US" sz="1800" dirty="0">
                <a:solidFill>
                  <a:srgbClr val="002060"/>
                </a:solidFill>
              </a:rPr>
              <a:t>same for </a:t>
            </a:r>
            <a:r>
              <a:rPr lang="en-US" sz="1800" dirty="0" smtClean="0">
                <a:solidFill>
                  <a:srgbClr val="002060"/>
                </a:solidFill>
              </a:rPr>
              <a:t>over-educated: </a:t>
            </a:r>
            <a:r>
              <a:rPr lang="en-US" sz="1800" i="1" dirty="0">
                <a:solidFill>
                  <a:srgbClr val="002060"/>
                </a:solidFill>
              </a:rPr>
              <a:t>they perform, on average, worse </a:t>
            </a:r>
            <a:r>
              <a:rPr lang="en-US" sz="1800" dirty="0">
                <a:solidFill>
                  <a:srgbClr val="002060"/>
                </a:solidFill>
              </a:rPr>
              <a:t>than their peers with well-matched jobs</a:t>
            </a:r>
            <a:r>
              <a:rPr lang="en-US" sz="1800" dirty="0" smtClean="0">
                <a:solidFill>
                  <a:srgbClr val="002060"/>
                </a:solidFill>
              </a:rPr>
              <a:t>.</a:t>
            </a:r>
            <a:endParaRPr lang="fi-FI" sz="1800" dirty="0">
              <a:solidFill>
                <a:srgbClr val="002060"/>
              </a:solidFill>
            </a:endParaRPr>
          </a:p>
          <a:p>
            <a:pPr marL="928116" lvl="1" indent="-342900">
              <a:buFont typeface="+mj-lt"/>
              <a:buAutoNum type="alphaLcParenR"/>
            </a:pPr>
            <a:r>
              <a:rPr lang="en-US" sz="1800" u="sng" dirty="0" smtClean="0"/>
              <a:t>However</a:t>
            </a:r>
            <a:r>
              <a:rPr lang="en-US" sz="1800" dirty="0"/>
              <a:t>, the estimates are only significant for all countries and mismatch-groups when using the SA (hiring) – i.e. comparing the level of education with the level needed to </a:t>
            </a:r>
            <a:r>
              <a:rPr lang="en-US" sz="1800" i="1" dirty="0"/>
              <a:t>get</a:t>
            </a:r>
            <a:r>
              <a:rPr lang="en-US" sz="1800" dirty="0"/>
              <a:t> the job – or the JA measure.</a:t>
            </a:r>
            <a:endParaRPr lang="fi-FI" sz="1800" dirty="0"/>
          </a:p>
          <a:p>
            <a:pPr lvl="2">
              <a:buFont typeface="Arial" panose="020B0604020202020204" pitchFamily="34" charset="0"/>
              <a:buChar char="•"/>
            </a:pPr>
            <a:r>
              <a:rPr lang="en-US" sz="1800" dirty="0"/>
              <a:t> For SA (doing) – the level of education vs. the level needed to </a:t>
            </a:r>
            <a:r>
              <a:rPr lang="en-US" sz="1800" i="1" dirty="0"/>
              <a:t>do</a:t>
            </a:r>
            <a:r>
              <a:rPr lang="en-US" sz="1800" dirty="0"/>
              <a:t> the job – the results are not significant</a:t>
            </a:r>
            <a:r>
              <a:rPr lang="en-US" sz="1800" dirty="0" smtClean="0"/>
              <a:t>.</a:t>
            </a:r>
            <a:endParaRPr lang="fi-FI" sz="1600" dirty="0"/>
          </a:p>
          <a:p>
            <a:pPr marL="928116" lvl="1" indent="-342900">
              <a:buFont typeface="+mj-lt"/>
              <a:buAutoNum type="alphaLcParenR"/>
            </a:pPr>
            <a:r>
              <a:rPr lang="en-US" sz="1800" dirty="0" smtClean="0"/>
              <a:t>An </a:t>
            </a:r>
            <a:r>
              <a:rPr lang="en-US" sz="1800" u="sng" dirty="0"/>
              <a:t>exception</a:t>
            </a:r>
            <a:r>
              <a:rPr lang="en-US" sz="1800" dirty="0"/>
              <a:t> to c. is Finland using SA (hiring) where over-educated do not perform significantly worse than </a:t>
            </a:r>
            <a:r>
              <a:rPr lang="en-US" sz="1800" dirty="0" smtClean="0"/>
              <a:t>well-matched</a:t>
            </a:r>
            <a:endParaRPr lang="fi-FI" sz="1800" dirty="0"/>
          </a:p>
          <a:p>
            <a:pPr marL="928116" lvl="1" indent="-342900">
              <a:buFont typeface="+mj-lt"/>
              <a:buAutoNum type="alphaLcParenR"/>
            </a:pPr>
            <a:r>
              <a:rPr lang="en-US" sz="1800" dirty="0" smtClean="0">
                <a:solidFill>
                  <a:srgbClr val="002060"/>
                </a:solidFill>
              </a:rPr>
              <a:t>For </a:t>
            </a:r>
            <a:r>
              <a:rPr lang="en-US" sz="1800" dirty="0">
                <a:solidFill>
                  <a:srgbClr val="002060"/>
                </a:solidFill>
              </a:rPr>
              <a:t>problem-solving more countries and mismatch-groups show insignificant (or significant only at the 10-percent level) estimates.</a:t>
            </a:r>
            <a:r>
              <a:rPr lang="en-US" sz="1800" dirty="0"/>
              <a:t> So the results are more clear for literacy and numeracy</a:t>
            </a:r>
            <a:r>
              <a:rPr lang="en-US" sz="1800" dirty="0" smtClean="0"/>
              <a:t>.</a:t>
            </a:r>
            <a:endParaRPr lang="fi-FI" sz="1800"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21</a:t>
            </a:fld>
            <a:endParaRPr lang="sv-SE"/>
          </a:p>
        </p:txBody>
      </p:sp>
    </p:spTree>
    <p:extLst>
      <p:ext uri="{BB962C8B-B14F-4D97-AF65-F5344CB8AC3E}">
        <p14:creationId xmlns:p14="http://schemas.microsoft.com/office/powerpoint/2010/main" val="20203491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360" y="85794"/>
            <a:ext cx="8915400" cy="1143000"/>
          </a:xfrm>
        </p:spPr>
        <p:txBody>
          <a:bodyPr>
            <a:noAutofit/>
          </a:bodyPr>
          <a:lstStyle/>
          <a:p>
            <a:r>
              <a:rPr lang="en-GB" sz="3200" dirty="0" smtClean="0">
                <a:effectLst/>
              </a:rPr>
              <a:t>5. </a:t>
            </a:r>
            <a:r>
              <a:rPr lang="en-US" sz="3200" b="0" dirty="0">
                <a:solidFill>
                  <a:schemeClr val="accent1">
                    <a:lumMod val="60000"/>
                    <a:lumOff val="40000"/>
                  </a:schemeClr>
                </a:solidFill>
                <a:effectLst/>
              </a:rPr>
              <a:t>Educational mismatch, skills, and age</a:t>
            </a:r>
            <a:endParaRPr lang="fi-FI" sz="3200" dirty="0"/>
          </a:p>
        </p:txBody>
      </p:sp>
      <p:sp>
        <p:nvSpPr>
          <p:cNvPr id="3" name="Content Placeholder 2"/>
          <p:cNvSpPr>
            <a:spLocks noGrp="1"/>
          </p:cNvSpPr>
          <p:nvPr>
            <p:ph idx="1"/>
          </p:nvPr>
        </p:nvSpPr>
        <p:spPr>
          <a:xfrm>
            <a:off x="626165" y="1560443"/>
            <a:ext cx="7752522" cy="4373217"/>
          </a:xfrm>
        </p:spPr>
        <p:txBody>
          <a:bodyPr>
            <a:noAutofit/>
          </a:bodyPr>
          <a:lstStyle/>
          <a:p>
            <a:pPr marL="137160" lvl="0" indent="0">
              <a:buNone/>
            </a:pPr>
            <a:r>
              <a:rPr lang="fi-FI" sz="2400" dirty="0" err="1" smtClean="0"/>
              <a:t>Age</a:t>
            </a:r>
            <a:r>
              <a:rPr lang="fi-FI" sz="2400" dirty="0" smtClean="0"/>
              <a:t> and </a:t>
            </a:r>
            <a:r>
              <a:rPr lang="fi-FI" sz="2400" dirty="0" err="1" smtClean="0"/>
              <a:t>educational</a:t>
            </a:r>
            <a:r>
              <a:rPr lang="fi-FI" sz="2400" dirty="0" smtClean="0"/>
              <a:t> </a:t>
            </a:r>
            <a:r>
              <a:rPr lang="fi-FI" sz="2400" dirty="0" err="1" smtClean="0"/>
              <a:t>mismatch</a:t>
            </a:r>
            <a:endParaRPr lang="fi-FI" sz="2400" dirty="0"/>
          </a:p>
          <a:p>
            <a:pPr lvl="0"/>
            <a:r>
              <a:rPr lang="en-US" sz="2400" dirty="0" smtClean="0"/>
              <a:t>According </a:t>
            </a:r>
            <a:r>
              <a:rPr lang="en-US" sz="2400" dirty="0"/>
              <a:t>to all three </a:t>
            </a:r>
            <a:r>
              <a:rPr lang="en-US" sz="2400" dirty="0" smtClean="0"/>
              <a:t>measures, </a:t>
            </a:r>
            <a:r>
              <a:rPr lang="en-US" sz="2400" dirty="0"/>
              <a:t>there is a tendency </a:t>
            </a:r>
            <a:r>
              <a:rPr lang="en-US" sz="2400" dirty="0" smtClean="0"/>
              <a:t>that: </a:t>
            </a:r>
          </a:p>
          <a:p>
            <a:pPr lvl="1"/>
            <a:r>
              <a:rPr lang="en-US" dirty="0">
                <a:solidFill>
                  <a:srgbClr val="002060"/>
                </a:solidFill>
              </a:rPr>
              <a:t>T</a:t>
            </a:r>
            <a:r>
              <a:rPr lang="en-US" dirty="0" smtClean="0">
                <a:solidFill>
                  <a:srgbClr val="002060"/>
                </a:solidFill>
              </a:rPr>
              <a:t>he </a:t>
            </a:r>
            <a:r>
              <a:rPr lang="en-US" dirty="0">
                <a:solidFill>
                  <a:srgbClr val="002060"/>
                </a:solidFill>
              </a:rPr>
              <a:t>incidence of </a:t>
            </a:r>
            <a:r>
              <a:rPr lang="en-US" i="1" dirty="0">
                <a:solidFill>
                  <a:srgbClr val="002060"/>
                </a:solidFill>
              </a:rPr>
              <a:t>over-education is higher among </a:t>
            </a:r>
            <a:r>
              <a:rPr lang="en-US" i="1" dirty="0" smtClean="0">
                <a:solidFill>
                  <a:srgbClr val="002060"/>
                </a:solidFill>
              </a:rPr>
              <a:t>the younger </a:t>
            </a:r>
            <a:r>
              <a:rPr lang="en-US" dirty="0">
                <a:solidFill>
                  <a:srgbClr val="002060"/>
                </a:solidFill>
              </a:rPr>
              <a:t>and lower among the </a:t>
            </a:r>
            <a:r>
              <a:rPr lang="en-US" dirty="0" smtClean="0">
                <a:solidFill>
                  <a:srgbClr val="002060"/>
                </a:solidFill>
              </a:rPr>
              <a:t>older.</a:t>
            </a:r>
          </a:p>
          <a:p>
            <a:pPr lvl="1"/>
            <a:r>
              <a:rPr lang="en-US" dirty="0" smtClean="0">
                <a:solidFill>
                  <a:srgbClr val="002060"/>
                </a:solidFill>
              </a:rPr>
              <a:t>The incidence of </a:t>
            </a:r>
            <a:r>
              <a:rPr lang="en-US" i="1" dirty="0" smtClean="0">
                <a:solidFill>
                  <a:srgbClr val="002060"/>
                </a:solidFill>
              </a:rPr>
              <a:t>under-education </a:t>
            </a:r>
            <a:r>
              <a:rPr lang="en-US" i="1" dirty="0">
                <a:solidFill>
                  <a:srgbClr val="002060"/>
                </a:solidFill>
              </a:rPr>
              <a:t>higher among the </a:t>
            </a:r>
            <a:r>
              <a:rPr lang="en-US" i="1" dirty="0" smtClean="0">
                <a:solidFill>
                  <a:srgbClr val="002060"/>
                </a:solidFill>
              </a:rPr>
              <a:t>older</a:t>
            </a:r>
            <a:r>
              <a:rPr lang="en-US" dirty="0" smtClean="0">
                <a:solidFill>
                  <a:srgbClr val="002060"/>
                </a:solidFill>
              </a:rPr>
              <a:t>.</a:t>
            </a:r>
            <a:endParaRPr lang="fi-FI" dirty="0">
              <a:solidFill>
                <a:srgbClr val="002060"/>
              </a:solidFill>
            </a:endParaRPr>
          </a:p>
        </p:txBody>
      </p:sp>
      <p:sp>
        <p:nvSpPr>
          <p:cNvPr id="4" name="Slide Number Placeholder 3"/>
          <p:cNvSpPr>
            <a:spLocks noGrp="1"/>
          </p:cNvSpPr>
          <p:nvPr>
            <p:ph type="sldNum" sz="quarter" idx="12"/>
          </p:nvPr>
        </p:nvSpPr>
        <p:spPr/>
        <p:txBody>
          <a:bodyPr/>
          <a:lstStyle/>
          <a:p>
            <a:fld id="{CBFB133A-AF00-48EB-9E4C-D3CCA1D1B793}" type="slidenum">
              <a:rPr lang="sv-SE" smtClean="0"/>
              <a:pPr/>
              <a:t>22</a:t>
            </a:fld>
            <a:endParaRPr lang="sv-SE"/>
          </a:p>
        </p:txBody>
      </p:sp>
    </p:spTree>
    <p:extLst>
      <p:ext uri="{BB962C8B-B14F-4D97-AF65-F5344CB8AC3E}">
        <p14:creationId xmlns:p14="http://schemas.microsoft.com/office/powerpoint/2010/main" val="16718940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403846"/>
            <a:ext cx="8915400" cy="1143000"/>
          </a:xfrm>
        </p:spPr>
        <p:txBody>
          <a:bodyPr>
            <a:normAutofit fontScale="90000"/>
          </a:bodyPr>
          <a:lstStyle/>
          <a:p>
            <a:r>
              <a:rPr lang="fi-FI" sz="3200" dirty="0" smtClean="0">
                <a:effectLst/>
              </a:rPr>
              <a:t>6. </a:t>
            </a:r>
            <a:r>
              <a:rPr lang="en-US" sz="3200" dirty="0">
                <a:solidFill>
                  <a:schemeClr val="accent1">
                    <a:lumMod val="60000"/>
                    <a:lumOff val="40000"/>
                  </a:schemeClr>
                </a:solidFill>
                <a:effectLst/>
              </a:rPr>
              <a:t>Using the PIAAC survey to look at work experience and Cognitive Foundation Skills in the Nordic countries</a:t>
            </a:r>
            <a:r>
              <a:rPr lang="fi-FI" sz="3200" dirty="0">
                <a:solidFill>
                  <a:schemeClr val="accent1">
                    <a:lumMod val="60000"/>
                    <a:lumOff val="40000"/>
                  </a:schemeClr>
                </a:solidFill>
                <a:effectLst/>
              </a:rPr>
              <a:t/>
            </a:r>
            <a:br>
              <a:rPr lang="fi-FI" sz="3200" dirty="0">
                <a:solidFill>
                  <a:schemeClr val="accent1">
                    <a:lumMod val="60000"/>
                    <a:lumOff val="40000"/>
                  </a:schemeClr>
                </a:solidFill>
                <a:effectLst/>
              </a:rPr>
            </a:br>
            <a:endParaRPr lang="fi-FI" sz="3200" dirty="0">
              <a:solidFill>
                <a:schemeClr val="accent1">
                  <a:lumMod val="60000"/>
                  <a:lumOff val="40000"/>
                </a:schemeClr>
              </a:solidFill>
            </a:endParaRPr>
          </a:p>
        </p:txBody>
      </p:sp>
      <p:sp>
        <p:nvSpPr>
          <p:cNvPr id="3" name="Content Placeholder 2"/>
          <p:cNvSpPr>
            <a:spLocks noGrp="1"/>
          </p:cNvSpPr>
          <p:nvPr>
            <p:ph idx="1"/>
          </p:nvPr>
        </p:nvSpPr>
        <p:spPr>
          <a:xfrm>
            <a:off x="475422" y="1808922"/>
            <a:ext cx="8915400" cy="4709160"/>
          </a:xfrm>
        </p:spPr>
        <p:txBody>
          <a:bodyPr>
            <a:normAutofit lnSpcReduction="10000"/>
          </a:bodyPr>
          <a:lstStyle/>
          <a:p>
            <a:pPr marL="137160" indent="0">
              <a:buNone/>
            </a:pPr>
            <a:r>
              <a:rPr lang="en-US" dirty="0" smtClean="0"/>
              <a:t>Number of children and work experience:</a:t>
            </a:r>
          </a:p>
          <a:p>
            <a:r>
              <a:rPr lang="en-US" dirty="0" smtClean="0"/>
              <a:t>For </a:t>
            </a:r>
            <a:r>
              <a:rPr lang="en-US" dirty="0"/>
              <a:t>all four of the Nordic </a:t>
            </a:r>
            <a:r>
              <a:rPr lang="en-US" dirty="0" smtClean="0"/>
              <a:t>countries, </a:t>
            </a:r>
            <a:r>
              <a:rPr lang="en-US" dirty="0" smtClean="0">
                <a:solidFill>
                  <a:srgbClr val="002060"/>
                </a:solidFill>
              </a:rPr>
              <a:t>the </a:t>
            </a:r>
            <a:r>
              <a:rPr lang="en-US" dirty="0">
                <a:solidFill>
                  <a:srgbClr val="002060"/>
                </a:solidFill>
              </a:rPr>
              <a:t>number of children has fundamentally different impacts on the work experiences of men and women</a:t>
            </a:r>
          </a:p>
          <a:p>
            <a:r>
              <a:rPr lang="en-US" dirty="0" smtClean="0"/>
              <a:t>For </a:t>
            </a:r>
            <a:r>
              <a:rPr lang="en-US" dirty="0"/>
              <a:t>a couple, an extra child results in a female-male difference in work experience between -1.2 year (in Denmark) and -1.9 years (in Norway</a:t>
            </a:r>
            <a:r>
              <a:rPr lang="en-US" dirty="0" smtClean="0"/>
              <a:t>)</a:t>
            </a:r>
          </a:p>
          <a:p>
            <a:pPr lvl="1"/>
            <a:r>
              <a:rPr lang="en-US" dirty="0" smtClean="0">
                <a:solidFill>
                  <a:srgbClr val="002060"/>
                </a:solidFill>
              </a:rPr>
              <a:t>Men: An extra child results in 0.70 – 0.85 years of extra work experience</a:t>
            </a:r>
          </a:p>
          <a:p>
            <a:pPr lvl="1"/>
            <a:r>
              <a:rPr lang="en-US" dirty="0" smtClean="0">
                <a:solidFill>
                  <a:srgbClr val="002060"/>
                </a:solidFill>
              </a:rPr>
              <a:t>Women: An additional child reduces the number of years of work experience with 0.5 – 1.0 years</a:t>
            </a:r>
          </a:p>
          <a:p>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23</a:t>
            </a:fld>
            <a:endParaRPr lang="sv-SE"/>
          </a:p>
        </p:txBody>
      </p:sp>
    </p:spTree>
    <p:extLst>
      <p:ext uri="{BB962C8B-B14F-4D97-AF65-F5344CB8AC3E}">
        <p14:creationId xmlns:p14="http://schemas.microsoft.com/office/powerpoint/2010/main" val="20901010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sz="3200" dirty="0" smtClean="0">
                <a:effectLst/>
              </a:rPr>
              <a:t>6. </a:t>
            </a:r>
            <a:r>
              <a:rPr lang="en-US" sz="3200" dirty="0">
                <a:solidFill>
                  <a:schemeClr val="accent1">
                    <a:lumMod val="60000"/>
                    <a:lumOff val="40000"/>
                  </a:schemeClr>
                </a:solidFill>
                <a:effectLst/>
              </a:rPr>
              <a:t>Using the PIAAC survey to look at work experience and Cognitive Foundation Skills in the Nordic countries</a:t>
            </a:r>
            <a:r>
              <a:rPr lang="fi-FI" sz="3200" dirty="0">
                <a:solidFill>
                  <a:schemeClr val="accent1">
                    <a:lumMod val="60000"/>
                    <a:lumOff val="40000"/>
                  </a:schemeClr>
                </a:solidFill>
                <a:effectLst/>
              </a:rPr>
              <a:t/>
            </a:r>
            <a:br>
              <a:rPr lang="fi-FI" sz="3200" dirty="0">
                <a:solidFill>
                  <a:schemeClr val="accent1">
                    <a:lumMod val="60000"/>
                    <a:lumOff val="40000"/>
                  </a:schemeClr>
                </a:solidFill>
                <a:effectLst/>
              </a:rPr>
            </a:br>
            <a:endParaRPr lang="fi-FI" sz="3200" dirty="0">
              <a:solidFill>
                <a:schemeClr val="accent1">
                  <a:lumMod val="60000"/>
                  <a:lumOff val="40000"/>
                </a:schemeClr>
              </a:solidFill>
            </a:endParaRPr>
          </a:p>
        </p:txBody>
      </p:sp>
      <p:sp>
        <p:nvSpPr>
          <p:cNvPr id="3" name="Content Placeholder 2"/>
          <p:cNvSpPr>
            <a:spLocks noGrp="1"/>
          </p:cNvSpPr>
          <p:nvPr>
            <p:ph idx="1"/>
          </p:nvPr>
        </p:nvSpPr>
        <p:spPr/>
        <p:txBody>
          <a:bodyPr>
            <a:normAutofit fontScale="92500" lnSpcReduction="20000"/>
          </a:bodyPr>
          <a:lstStyle/>
          <a:p>
            <a:pPr marL="137160" indent="0">
              <a:buNone/>
            </a:pPr>
            <a:r>
              <a:rPr lang="en-US" dirty="0" smtClean="0">
                <a:solidFill>
                  <a:srgbClr val="002060"/>
                </a:solidFill>
              </a:rPr>
              <a:t>Skills and work experience </a:t>
            </a:r>
            <a:r>
              <a:rPr lang="en-US" dirty="0" smtClean="0"/>
              <a:t>(</a:t>
            </a:r>
            <a:r>
              <a:rPr lang="en-US" dirty="0"/>
              <a:t>c</a:t>
            </a:r>
            <a:r>
              <a:rPr lang="en-US" dirty="0" smtClean="0"/>
              <a:t>ontrolling </a:t>
            </a:r>
            <a:r>
              <a:rPr lang="en-US" dirty="0"/>
              <a:t>for the respondent’s age, level of education, industry and sector of employment, occupation, participation in on-the-job training </a:t>
            </a:r>
            <a:r>
              <a:rPr lang="en-US" dirty="0" smtClean="0"/>
              <a:t>and the </a:t>
            </a:r>
            <a:r>
              <a:rPr lang="en-US" dirty="0"/>
              <a:t>levels of </a:t>
            </a:r>
            <a:r>
              <a:rPr lang="en-US" dirty="0" smtClean="0"/>
              <a:t>parents’ education)</a:t>
            </a:r>
          </a:p>
          <a:p>
            <a:r>
              <a:rPr lang="en-US" dirty="0" smtClean="0">
                <a:solidFill>
                  <a:srgbClr val="002060"/>
                </a:solidFill>
              </a:rPr>
              <a:t>For literacy skills, </a:t>
            </a:r>
            <a:r>
              <a:rPr lang="en-US" dirty="0">
                <a:solidFill>
                  <a:srgbClr val="002060"/>
                </a:solidFill>
              </a:rPr>
              <a:t>there is essentially no influence from work experience at all</a:t>
            </a:r>
            <a:r>
              <a:rPr lang="en-US" dirty="0" smtClean="0">
                <a:solidFill>
                  <a:srgbClr val="002060"/>
                </a:solidFill>
              </a:rPr>
              <a:t>.</a:t>
            </a:r>
          </a:p>
          <a:p>
            <a:r>
              <a:rPr lang="en-US" dirty="0" smtClean="0">
                <a:solidFill>
                  <a:srgbClr val="002060"/>
                </a:solidFill>
              </a:rPr>
              <a:t>For numeracy skills, a </a:t>
            </a:r>
            <a:r>
              <a:rPr lang="en-US" dirty="0">
                <a:solidFill>
                  <a:srgbClr val="002060"/>
                </a:solidFill>
              </a:rPr>
              <a:t>highly significant relation is </a:t>
            </a:r>
            <a:r>
              <a:rPr lang="en-US" dirty="0" smtClean="0">
                <a:solidFill>
                  <a:srgbClr val="002060"/>
                </a:solidFill>
              </a:rPr>
              <a:t>found; </a:t>
            </a:r>
            <a:r>
              <a:rPr lang="en-US" dirty="0"/>
              <a:t>an extra year of experience corresponds to 3.0 – 3.7 score points, across the Nordic countries</a:t>
            </a:r>
            <a:r>
              <a:rPr lang="en-US" dirty="0" smtClean="0"/>
              <a:t>.</a:t>
            </a:r>
          </a:p>
          <a:p>
            <a:r>
              <a:rPr lang="en-US" dirty="0" smtClean="0">
                <a:solidFill>
                  <a:srgbClr val="002060"/>
                </a:solidFill>
              </a:rPr>
              <a:t>For </a:t>
            </a:r>
            <a:r>
              <a:rPr lang="en-US" dirty="0">
                <a:solidFill>
                  <a:srgbClr val="002060"/>
                </a:solidFill>
              </a:rPr>
              <a:t>problem solving skills </a:t>
            </a:r>
            <a:r>
              <a:rPr lang="en-US" dirty="0" smtClean="0">
                <a:solidFill>
                  <a:srgbClr val="002060"/>
                </a:solidFill>
              </a:rPr>
              <a:t>in TRE, a </a:t>
            </a:r>
            <a:r>
              <a:rPr lang="en-US" dirty="0">
                <a:solidFill>
                  <a:srgbClr val="002060"/>
                </a:solidFill>
              </a:rPr>
              <a:t>positive relation is found </a:t>
            </a:r>
            <a:r>
              <a:rPr lang="en-US" dirty="0" smtClean="0">
                <a:solidFill>
                  <a:srgbClr val="002060"/>
                </a:solidFill>
              </a:rPr>
              <a:t>in </a:t>
            </a:r>
            <a:r>
              <a:rPr lang="en-US" dirty="0">
                <a:solidFill>
                  <a:srgbClr val="002060"/>
                </a:solidFill>
              </a:rPr>
              <a:t>Denmark, Norway and Finland.</a:t>
            </a:r>
            <a:r>
              <a:rPr lang="en-US" dirty="0"/>
              <a:t> The magnitude is only about half of that for numeracy, however.</a:t>
            </a:r>
            <a:endParaRPr lang="fi-FI" dirty="0"/>
          </a:p>
          <a:p>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24</a:t>
            </a:fld>
            <a:endParaRPr lang="sv-SE"/>
          </a:p>
        </p:txBody>
      </p:sp>
    </p:spTree>
    <p:extLst>
      <p:ext uri="{BB962C8B-B14F-4D97-AF65-F5344CB8AC3E}">
        <p14:creationId xmlns:p14="http://schemas.microsoft.com/office/powerpoint/2010/main" val="14789928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effectLst/>
              </a:rPr>
              <a:t>7</a:t>
            </a:r>
            <a:r>
              <a:rPr lang="en-US" sz="3200" dirty="0" smtClean="0">
                <a:effectLst/>
              </a:rPr>
              <a:t>. Comparison </a:t>
            </a:r>
            <a:r>
              <a:rPr lang="en-US" sz="3200" dirty="0">
                <a:effectLst/>
              </a:rPr>
              <a:t>of distributions of literacy skills in IALS and PIAAC in Nordic cohorts</a:t>
            </a:r>
            <a:endParaRPr lang="fi-FI" sz="3200" dirty="0"/>
          </a:p>
        </p:txBody>
      </p:sp>
      <p:sp>
        <p:nvSpPr>
          <p:cNvPr id="3" name="Content Placeholder 2"/>
          <p:cNvSpPr>
            <a:spLocks noGrp="1"/>
          </p:cNvSpPr>
          <p:nvPr>
            <p:ph idx="1"/>
          </p:nvPr>
        </p:nvSpPr>
        <p:spPr/>
        <p:txBody>
          <a:bodyPr/>
          <a:lstStyle/>
          <a:p>
            <a:r>
              <a:rPr lang="en-US" dirty="0"/>
              <a:t>This </a:t>
            </a:r>
            <a:r>
              <a:rPr lang="en-US" dirty="0" smtClean="0"/>
              <a:t>comparison can </a:t>
            </a:r>
            <a:r>
              <a:rPr lang="en-US" dirty="0"/>
              <a:t>be made only for literacy </a:t>
            </a:r>
            <a:r>
              <a:rPr lang="en-US" dirty="0" smtClean="0"/>
              <a:t>proficiency</a:t>
            </a:r>
          </a:p>
          <a:p>
            <a:r>
              <a:rPr lang="fi-FI" dirty="0" err="1" smtClean="0"/>
              <a:t>Comparing</a:t>
            </a:r>
            <a:r>
              <a:rPr lang="fi-FI" dirty="0" smtClean="0"/>
              <a:t> the </a:t>
            </a:r>
            <a:r>
              <a:rPr lang="fi-FI" dirty="0" err="1" smtClean="0"/>
              <a:t>percentages</a:t>
            </a:r>
            <a:r>
              <a:rPr lang="fi-FI" dirty="0" smtClean="0"/>
              <a:t> of </a:t>
            </a:r>
            <a:r>
              <a:rPr lang="fi-FI" dirty="0" err="1" smtClean="0"/>
              <a:t>correct</a:t>
            </a:r>
            <a:r>
              <a:rPr lang="fi-FI" dirty="0" smtClean="0"/>
              <a:t> </a:t>
            </a:r>
            <a:r>
              <a:rPr lang="fi-FI" dirty="0" err="1" smtClean="0"/>
              <a:t>responses</a:t>
            </a:r>
            <a:r>
              <a:rPr lang="fi-FI" dirty="0" smtClean="0"/>
              <a:t> at </a:t>
            </a:r>
            <a:r>
              <a:rPr lang="fi-FI" dirty="0" err="1" smtClean="0"/>
              <a:t>item</a:t>
            </a:r>
            <a:r>
              <a:rPr lang="fi-FI" dirty="0" smtClean="0"/>
              <a:t> </a:t>
            </a:r>
            <a:r>
              <a:rPr lang="fi-FI" dirty="0" err="1" smtClean="0"/>
              <a:t>level</a:t>
            </a:r>
            <a:endParaRPr lang="fi-FI" dirty="0" smtClean="0"/>
          </a:p>
          <a:p>
            <a:r>
              <a:rPr lang="fi-FI" dirty="0" err="1"/>
              <a:t>Unfinished</a:t>
            </a:r>
            <a:r>
              <a:rPr lang="fi-FI" dirty="0"/>
              <a:t>, </a:t>
            </a:r>
            <a:r>
              <a:rPr lang="fi-FI" dirty="0" err="1"/>
              <a:t>some</a:t>
            </a:r>
            <a:r>
              <a:rPr lang="fi-FI" dirty="0"/>
              <a:t> </a:t>
            </a:r>
            <a:r>
              <a:rPr lang="fi-FI" dirty="0" err="1"/>
              <a:t>work</a:t>
            </a:r>
            <a:r>
              <a:rPr lang="fi-FI" dirty="0"/>
              <a:t> </a:t>
            </a:r>
            <a:r>
              <a:rPr lang="fi-FI" dirty="0" err="1" smtClean="0"/>
              <a:t>still</a:t>
            </a:r>
            <a:r>
              <a:rPr lang="fi-FI" dirty="0" smtClean="0"/>
              <a:t> </a:t>
            </a:r>
            <a:r>
              <a:rPr lang="fi-FI" dirty="0" err="1" smtClean="0"/>
              <a:t>needed</a:t>
            </a:r>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25</a:t>
            </a:fld>
            <a:endParaRPr lang="sv-SE"/>
          </a:p>
        </p:txBody>
      </p:sp>
    </p:spTree>
    <p:extLst>
      <p:ext uri="{BB962C8B-B14F-4D97-AF65-F5344CB8AC3E}">
        <p14:creationId xmlns:p14="http://schemas.microsoft.com/office/powerpoint/2010/main" val="19903251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effectLst/>
              </a:rPr>
              <a:t>8. Comparison </a:t>
            </a:r>
            <a:r>
              <a:rPr lang="en-US" sz="3600" dirty="0">
                <a:effectLst/>
              </a:rPr>
              <a:t>of PIAAC and PISA results</a:t>
            </a:r>
            <a:r>
              <a:rPr lang="fi-FI" sz="3600" dirty="0">
                <a:effectLst/>
                <a:latin typeface="Calibri"/>
                <a:ea typeface="Calibri"/>
                <a:cs typeface="Times New Roman"/>
              </a:rPr>
              <a:t/>
            </a:r>
            <a:br>
              <a:rPr lang="fi-FI" sz="3600" dirty="0">
                <a:effectLst/>
                <a:latin typeface="Calibri"/>
                <a:ea typeface="Calibri"/>
                <a:cs typeface="Times New Roman"/>
              </a:rPr>
            </a:br>
            <a:endParaRPr lang="fi-FI" sz="3600" dirty="0"/>
          </a:p>
        </p:txBody>
      </p:sp>
      <p:sp>
        <p:nvSpPr>
          <p:cNvPr id="3" name="Content Placeholder 2"/>
          <p:cNvSpPr>
            <a:spLocks noGrp="1"/>
          </p:cNvSpPr>
          <p:nvPr>
            <p:ph idx="1"/>
          </p:nvPr>
        </p:nvSpPr>
        <p:spPr/>
        <p:txBody>
          <a:bodyPr/>
          <a:lstStyle/>
          <a:p>
            <a:r>
              <a:rPr lang="en-US" dirty="0" smtClean="0"/>
              <a:t>Comparing </a:t>
            </a:r>
            <a:r>
              <a:rPr lang="en-US" dirty="0"/>
              <a:t>the cognitive performance of 15-years-olds with the cognitive performance of the youngest cohorts (</a:t>
            </a:r>
            <a:r>
              <a:rPr lang="en-US" dirty="0" smtClean="0"/>
              <a:t>16-25 years) </a:t>
            </a:r>
            <a:r>
              <a:rPr lang="en-US" dirty="0"/>
              <a:t>in PIAAC</a:t>
            </a:r>
            <a:r>
              <a:rPr lang="en-US" dirty="0" smtClean="0"/>
              <a:t>.</a:t>
            </a:r>
          </a:p>
          <a:p>
            <a:r>
              <a:rPr lang="en-US" dirty="0" smtClean="0"/>
              <a:t>Is the </a:t>
            </a:r>
            <a:r>
              <a:rPr lang="en-US" dirty="0"/>
              <a:t>same cross-country variation </a:t>
            </a:r>
            <a:r>
              <a:rPr lang="en-US" dirty="0" smtClean="0"/>
              <a:t>reflected </a:t>
            </a:r>
            <a:r>
              <a:rPr lang="en-US" dirty="0"/>
              <a:t>in the youngest PIAAC </a:t>
            </a:r>
            <a:r>
              <a:rPr lang="en-US" dirty="0" smtClean="0"/>
              <a:t>cohorts. </a:t>
            </a:r>
          </a:p>
          <a:p>
            <a:r>
              <a:rPr lang="en-US" dirty="0" smtClean="0"/>
              <a:t>How </a:t>
            </a:r>
            <a:r>
              <a:rPr lang="en-US" dirty="0"/>
              <a:t>well PISA results are associated with CFS needed in adult </a:t>
            </a:r>
            <a:r>
              <a:rPr lang="en-US" dirty="0" smtClean="0"/>
              <a:t>life?</a:t>
            </a:r>
          </a:p>
          <a:p>
            <a:r>
              <a:rPr lang="fi-FI" dirty="0" err="1" smtClean="0"/>
              <a:t>Unfinished</a:t>
            </a:r>
            <a:r>
              <a:rPr lang="fi-FI" dirty="0" smtClean="0"/>
              <a:t>, </a:t>
            </a:r>
            <a:r>
              <a:rPr lang="fi-FI" dirty="0" err="1" smtClean="0"/>
              <a:t>some</a:t>
            </a:r>
            <a:r>
              <a:rPr lang="fi-FI" dirty="0" smtClean="0"/>
              <a:t> </a:t>
            </a:r>
            <a:r>
              <a:rPr lang="fi-FI" dirty="0" err="1" smtClean="0"/>
              <a:t>work</a:t>
            </a:r>
            <a:r>
              <a:rPr lang="fi-FI" dirty="0" smtClean="0"/>
              <a:t> </a:t>
            </a:r>
            <a:r>
              <a:rPr lang="fi-FI" dirty="0" err="1" smtClean="0"/>
              <a:t>still</a:t>
            </a:r>
            <a:r>
              <a:rPr lang="fi-FI" dirty="0" smtClean="0"/>
              <a:t> </a:t>
            </a:r>
            <a:r>
              <a:rPr lang="fi-FI" dirty="0" err="1" smtClean="0"/>
              <a:t>needed</a:t>
            </a:r>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26</a:t>
            </a:fld>
            <a:endParaRPr lang="sv-SE"/>
          </a:p>
        </p:txBody>
      </p:sp>
    </p:spTree>
    <p:extLst>
      <p:ext uri="{BB962C8B-B14F-4D97-AF65-F5344CB8AC3E}">
        <p14:creationId xmlns:p14="http://schemas.microsoft.com/office/powerpoint/2010/main" val="26403545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err="1" smtClean="0"/>
              <a:t>Next</a:t>
            </a:r>
            <a:r>
              <a:rPr lang="fi-FI" dirty="0" smtClean="0"/>
              <a:t> </a:t>
            </a:r>
            <a:r>
              <a:rPr lang="fi-FI" dirty="0" err="1" smtClean="0"/>
              <a:t>steps</a:t>
            </a:r>
            <a:endParaRPr lang="fi-FI" dirty="0"/>
          </a:p>
        </p:txBody>
      </p:sp>
      <p:sp>
        <p:nvSpPr>
          <p:cNvPr id="3" name="Content Placeholder 2"/>
          <p:cNvSpPr>
            <a:spLocks noGrp="1"/>
          </p:cNvSpPr>
          <p:nvPr>
            <p:ph idx="1"/>
          </p:nvPr>
        </p:nvSpPr>
        <p:spPr/>
        <p:txBody>
          <a:bodyPr>
            <a:normAutofit fontScale="92500"/>
          </a:bodyPr>
          <a:lstStyle/>
          <a:p>
            <a:r>
              <a:rPr lang="fi-FI" dirty="0" smtClean="0"/>
              <a:t>4 </a:t>
            </a:r>
            <a:r>
              <a:rPr lang="fi-FI" dirty="0" err="1" smtClean="0"/>
              <a:t>research</a:t>
            </a:r>
            <a:r>
              <a:rPr lang="fi-FI" dirty="0" smtClean="0"/>
              <a:t> </a:t>
            </a:r>
            <a:r>
              <a:rPr lang="fi-FI" dirty="0" err="1" smtClean="0"/>
              <a:t>papers</a:t>
            </a:r>
            <a:r>
              <a:rPr lang="fi-FI" dirty="0" smtClean="0"/>
              <a:t> for </a:t>
            </a:r>
            <a:r>
              <a:rPr lang="fi-FI" dirty="0" err="1" smtClean="0"/>
              <a:t>scientific</a:t>
            </a:r>
            <a:r>
              <a:rPr lang="fi-FI" dirty="0" smtClean="0"/>
              <a:t> </a:t>
            </a:r>
            <a:r>
              <a:rPr lang="fi-FI" dirty="0" err="1" smtClean="0"/>
              <a:t>journals</a:t>
            </a:r>
            <a:r>
              <a:rPr lang="fi-FI" dirty="0" smtClean="0"/>
              <a:t>,  1 </a:t>
            </a:r>
            <a:r>
              <a:rPr lang="fi-FI" dirty="0" err="1" smtClean="0"/>
              <a:t>from</a:t>
            </a:r>
            <a:r>
              <a:rPr lang="fi-FI" dirty="0" smtClean="0"/>
              <a:t> </a:t>
            </a:r>
            <a:r>
              <a:rPr lang="fi-FI" dirty="0" err="1" smtClean="0"/>
              <a:t>each</a:t>
            </a:r>
            <a:r>
              <a:rPr lang="fi-FI" dirty="0" smtClean="0"/>
              <a:t> </a:t>
            </a:r>
            <a:r>
              <a:rPr lang="fi-FI" dirty="0" err="1" smtClean="0"/>
              <a:t>participating</a:t>
            </a:r>
            <a:r>
              <a:rPr lang="fi-FI" dirty="0" smtClean="0"/>
              <a:t> country</a:t>
            </a:r>
          </a:p>
          <a:p>
            <a:pPr lvl="1"/>
            <a:r>
              <a:rPr lang="fi-FI" dirty="0" err="1" smtClean="0"/>
              <a:t>End</a:t>
            </a:r>
            <a:r>
              <a:rPr lang="fi-FI" dirty="0" smtClean="0"/>
              <a:t> of 2014</a:t>
            </a:r>
            <a:endParaRPr lang="fi-FI" dirty="0"/>
          </a:p>
          <a:p>
            <a:r>
              <a:rPr lang="fi-FI" dirty="0"/>
              <a:t>4 </a:t>
            </a:r>
            <a:r>
              <a:rPr lang="fi-FI" dirty="0" err="1"/>
              <a:t>research</a:t>
            </a:r>
            <a:r>
              <a:rPr lang="fi-FI" dirty="0"/>
              <a:t> </a:t>
            </a:r>
            <a:r>
              <a:rPr lang="fi-FI" dirty="0" err="1"/>
              <a:t>papers</a:t>
            </a:r>
            <a:r>
              <a:rPr lang="fi-FI" dirty="0"/>
              <a:t> for </a:t>
            </a:r>
            <a:r>
              <a:rPr lang="fi-FI" dirty="0" err="1"/>
              <a:t>scientific</a:t>
            </a:r>
            <a:r>
              <a:rPr lang="fi-FI" dirty="0"/>
              <a:t> </a:t>
            </a:r>
            <a:r>
              <a:rPr lang="fi-FI" dirty="0" err="1"/>
              <a:t>journals</a:t>
            </a:r>
            <a:r>
              <a:rPr lang="fi-FI" dirty="0"/>
              <a:t>,  1 </a:t>
            </a:r>
            <a:r>
              <a:rPr lang="fi-FI" dirty="0" err="1"/>
              <a:t>from</a:t>
            </a:r>
            <a:r>
              <a:rPr lang="fi-FI" dirty="0"/>
              <a:t> </a:t>
            </a:r>
            <a:r>
              <a:rPr lang="fi-FI" dirty="0" err="1"/>
              <a:t>each</a:t>
            </a:r>
            <a:r>
              <a:rPr lang="fi-FI" dirty="0"/>
              <a:t> </a:t>
            </a:r>
            <a:r>
              <a:rPr lang="fi-FI" dirty="0" err="1"/>
              <a:t>participating</a:t>
            </a:r>
            <a:r>
              <a:rPr lang="fi-FI" dirty="0"/>
              <a:t> country</a:t>
            </a:r>
          </a:p>
          <a:p>
            <a:pPr lvl="1"/>
            <a:r>
              <a:rPr lang="fi-FI" dirty="0" err="1" smtClean="0"/>
              <a:t>Middle</a:t>
            </a:r>
            <a:r>
              <a:rPr lang="fi-FI" dirty="0" smtClean="0"/>
              <a:t> of 2015</a:t>
            </a:r>
            <a:endParaRPr lang="fi-FI" dirty="0"/>
          </a:p>
          <a:p>
            <a:r>
              <a:rPr lang="fi-FI" dirty="0" smtClean="0"/>
              <a:t>Report </a:t>
            </a:r>
            <a:r>
              <a:rPr lang="fi-FI" dirty="0" err="1" smtClean="0"/>
              <a:t>summarizing</a:t>
            </a:r>
            <a:r>
              <a:rPr lang="fi-FI" dirty="0" smtClean="0"/>
              <a:t> the </a:t>
            </a:r>
            <a:r>
              <a:rPr lang="fi-FI" dirty="0" err="1" smtClean="0"/>
              <a:t>results</a:t>
            </a:r>
            <a:r>
              <a:rPr lang="fi-FI" dirty="0" smtClean="0"/>
              <a:t> in </a:t>
            </a:r>
            <a:r>
              <a:rPr lang="fi-FI" dirty="0" err="1" smtClean="0"/>
              <a:t>non-technical</a:t>
            </a:r>
            <a:r>
              <a:rPr lang="fi-FI" dirty="0" smtClean="0"/>
              <a:t> </a:t>
            </a:r>
            <a:r>
              <a:rPr lang="fi-FI" dirty="0" err="1" smtClean="0"/>
              <a:t>terms</a:t>
            </a:r>
            <a:r>
              <a:rPr lang="fi-FI" dirty="0" smtClean="0"/>
              <a:t>, </a:t>
            </a:r>
            <a:r>
              <a:rPr lang="fi-FI" dirty="0" err="1" smtClean="0"/>
              <a:t>beginning</a:t>
            </a:r>
            <a:r>
              <a:rPr lang="fi-FI" dirty="0" smtClean="0"/>
              <a:t> of 2016</a:t>
            </a:r>
          </a:p>
          <a:p>
            <a:r>
              <a:rPr lang="fi-FI" dirty="0" err="1" smtClean="0"/>
              <a:t>Dissemination</a:t>
            </a:r>
            <a:r>
              <a:rPr lang="fi-FI" dirty="0" smtClean="0"/>
              <a:t> of the </a:t>
            </a:r>
            <a:r>
              <a:rPr lang="fi-FI" dirty="0" err="1" smtClean="0"/>
              <a:t>results</a:t>
            </a:r>
            <a:r>
              <a:rPr lang="fi-FI" dirty="0" smtClean="0"/>
              <a:t>: </a:t>
            </a:r>
            <a:r>
              <a:rPr lang="fi-FI" dirty="0" err="1" smtClean="0"/>
              <a:t>press</a:t>
            </a:r>
            <a:r>
              <a:rPr lang="fi-FI" dirty="0" smtClean="0"/>
              <a:t> </a:t>
            </a:r>
            <a:r>
              <a:rPr lang="fi-FI" dirty="0" err="1" smtClean="0"/>
              <a:t>releases</a:t>
            </a:r>
            <a:r>
              <a:rPr lang="fi-FI" dirty="0" smtClean="0"/>
              <a:t>, </a:t>
            </a:r>
            <a:r>
              <a:rPr lang="fi-FI" dirty="0" err="1" smtClean="0"/>
              <a:t>Nordic</a:t>
            </a:r>
            <a:r>
              <a:rPr lang="fi-FI" dirty="0" smtClean="0"/>
              <a:t> </a:t>
            </a:r>
            <a:r>
              <a:rPr lang="fi-FI" dirty="0" err="1" smtClean="0"/>
              <a:t>conferences</a:t>
            </a:r>
            <a:r>
              <a:rPr lang="fi-FI" dirty="0"/>
              <a:t> </a:t>
            </a:r>
            <a:r>
              <a:rPr lang="fi-FI" dirty="0" smtClean="0"/>
              <a:t>(</a:t>
            </a:r>
            <a:r>
              <a:rPr lang="fi-FI" dirty="0" err="1" smtClean="0"/>
              <a:t>researchers</a:t>
            </a:r>
            <a:r>
              <a:rPr lang="fi-FI" dirty="0" smtClean="0"/>
              <a:t>, </a:t>
            </a:r>
            <a:r>
              <a:rPr lang="fi-FI" dirty="0" err="1" smtClean="0"/>
              <a:t>policy</a:t>
            </a:r>
            <a:r>
              <a:rPr lang="fi-FI" dirty="0" smtClean="0"/>
              <a:t> </a:t>
            </a:r>
            <a:r>
              <a:rPr lang="fi-FI" dirty="0" err="1" smtClean="0"/>
              <a:t>makers</a:t>
            </a:r>
            <a:r>
              <a:rPr lang="fi-FI" dirty="0" smtClean="0"/>
              <a:t>, </a:t>
            </a:r>
            <a:r>
              <a:rPr lang="fi-FI" dirty="0" err="1" smtClean="0"/>
              <a:t>practitioners</a:t>
            </a:r>
            <a:r>
              <a:rPr lang="fi-FI" dirty="0" smtClean="0"/>
              <a:t>), international and national </a:t>
            </a:r>
            <a:r>
              <a:rPr lang="fi-FI" dirty="0" err="1" smtClean="0"/>
              <a:t>scientific</a:t>
            </a:r>
            <a:r>
              <a:rPr lang="fi-FI" dirty="0" smtClean="0"/>
              <a:t> </a:t>
            </a:r>
            <a:r>
              <a:rPr lang="fi-FI" dirty="0" err="1" smtClean="0"/>
              <a:t>conferences</a:t>
            </a:r>
            <a:endParaRPr lang="fi-FI" dirty="0"/>
          </a:p>
          <a:p>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27</a:t>
            </a:fld>
            <a:endParaRPr lang="sv-SE"/>
          </a:p>
        </p:txBody>
      </p:sp>
    </p:spTree>
    <p:extLst>
      <p:ext uri="{BB962C8B-B14F-4D97-AF65-F5344CB8AC3E}">
        <p14:creationId xmlns:p14="http://schemas.microsoft.com/office/powerpoint/2010/main" val="320452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505239" y="2673626"/>
            <a:ext cx="8915400" cy="2534478"/>
          </a:xfrm>
        </p:spPr>
        <p:txBody>
          <a:bodyPr>
            <a:normAutofit/>
          </a:bodyPr>
          <a:lstStyle/>
          <a:p>
            <a:pPr algn="ctr"/>
            <a:r>
              <a:rPr lang="fi-FI" sz="3200" dirty="0" err="1" smtClean="0"/>
              <a:t>Thank</a:t>
            </a:r>
            <a:r>
              <a:rPr lang="fi-FI" sz="3200" dirty="0" smtClean="0"/>
              <a:t> </a:t>
            </a:r>
            <a:r>
              <a:rPr lang="fi-FI" sz="3200" dirty="0" err="1" smtClean="0"/>
              <a:t>you</a:t>
            </a:r>
            <a:r>
              <a:rPr lang="fi-FI" sz="3200" dirty="0" smtClean="0"/>
              <a:t> </a:t>
            </a:r>
            <a:r>
              <a:rPr lang="fi-FI" sz="3200" dirty="0" err="1" smtClean="0"/>
              <a:t>very</a:t>
            </a:r>
            <a:r>
              <a:rPr lang="fi-FI" sz="3200" dirty="0" smtClean="0"/>
              <a:t> </a:t>
            </a:r>
            <a:r>
              <a:rPr lang="fi-FI" sz="3200" dirty="0" err="1" smtClean="0"/>
              <a:t>much</a:t>
            </a:r>
            <a:r>
              <a:rPr lang="fi-FI" sz="3200" dirty="0" smtClean="0"/>
              <a:t>!</a:t>
            </a:r>
          </a:p>
          <a:p>
            <a:pPr algn="ctr"/>
            <a:r>
              <a:rPr lang="fi-FI" sz="3200" dirty="0" err="1"/>
              <a:t>a</a:t>
            </a:r>
            <a:r>
              <a:rPr lang="fi-FI" sz="3200" dirty="0" err="1" smtClean="0"/>
              <a:t>ntero.malin@jyu.fi</a:t>
            </a:r>
            <a:endParaRPr lang="fi-FI" sz="3200"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28</a:t>
            </a:fld>
            <a:endParaRPr lang="sv-SE"/>
          </a:p>
        </p:txBody>
      </p:sp>
    </p:spTree>
    <p:extLst>
      <p:ext uri="{BB962C8B-B14F-4D97-AF65-F5344CB8AC3E}">
        <p14:creationId xmlns:p14="http://schemas.microsoft.com/office/powerpoint/2010/main" val="16692898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749597" y="80806"/>
            <a:ext cx="8434001" cy="778475"/>
          </a:xfrm>
        </p:spPr>
        <p:txBody>
          <a:bodyPr>
            <a:normAutofit/>
          </a:bodyPr>
          <a:lstStyle/>
          <a:p>
            <a:r>
              <a:rPr lang="sv-SE" sz="3200" dirty="0" smtClean="0"/>
              <a:t>The </a:t>
            </a:r>
            <a:r>
              <a:rPr lang="sv-SE" sz="3200" dirty="0" err="1" smtClean="0"/>
              <a:t>project</a:t>
            </a:r>
            <a:r>
              <a:rPr lang="sv-SE" sz="3200" dirty="0" smtClean="0"/>
              <a:t> in a </a:t>
            </a:r>
            <a:r>
              <a:rPr lang="sv-SE" sz="3200" dirty="0" err="1" smtClean="0"/>
              <a:t>nutshell</a:t>
            </a:r>
            <a:endParaRPr lang="sv-SE" sz="3200" dirty="0"/>
          </a:p>
        </p:txBody>
      </p:sp>
      <p:sp>
        <p:nvSpPr>
          <p:cNvPr id="3" name="Platshållare för innehåll 2"/>
          <p:cNvSpPr>
            <a:spLocks noGrp="1"/>
          </p:cNvSpPr>
          <p:nvPr>
            <p:ph idx="1"/>
          </p:nvPr>
        </p:nvSpPr>
        <p:spPr>
          <a:xfrm>
            <a:off x="640468" y="1067124"/>
            <a:ext cx="8574191" cy="5790876"/>
          </a:xfrm>
        </p:spPr>
        <p:txBody>
          <a:bodyPr>
            <a:noAutofit/>
          </a:bodyPr>
          <a:lstStyle/>
          <a:p>
            <a:r>
              <a:rPr lang="sv-SE" sz="2800" dirty="0" smtClean="0"/>
              <a:t>Project period: April 1, 2013 – </a:t>
            </a:r>
            <a:r>
              <a:rPr lang="sv-SE" sz="2800" dirty="0" err="1" smtClean="0"/>
              <a:t>March</a:t>
            </a:r>
            <a:r>
              <a:rPr lang="sv-SE" sz="2800" dirty="0" smtClean="0"/>
              <a:t> 31, 2016</a:t>
            </a:r>
          </a:p>
          <a:p>
            <a:r>
              <a:rPr lang="sv-SE" sz="2800" dirty="0" smtClean="0"/>
              <a:t>Research focus on </a:t>
            </a:r>
            <a:r>
              <a:rPr lang="sv-SE" sz="2800" dirty="0" err="1" smtClean="0"/>
              <a:t>separating</a:t>
            </a:r>
            <a:r>
              <a:rPr lang="sv-SE" sz="2800" dirty="0" smtClean="0"/>
              <a:t> age and </a:t>
            </a:r>
            <a:r>
              <a:rPr lang="sv-SE" sz="2800" dirty="0" err="1" smtClean="0"/>
              <a:t>cohort</a:t>
            </a:r>
            <a:r>
              <a:rPr lang="sv-SE" sz="2800" dirty="0" smtClean="0"/>
              <a:t> </a:t>
            </a:r>
            <a:r>
              <a:rPr lang="sv-SE" sz="2800" dirty="0" err="1" smtClean="0"/>
              <a:t>effects</a:t>
            </a:r>
            <a:r>
              <a:rPr lang="sv-SE" sz="2800" dirty="0" smtClean="0"/>
              <a:t> on </a:t>
            </a:r>
            <a:r>
              <a:rPr lang="sv-SE" sz="2800" dirty="0" err="1" smtClean="0"/>
              <a:t>learning</a:t>
            </a:r>
            <a:r>
              <a:rPr lang="sv-SE" sz="2800" dirty="0" smtClean="0"/>
              <a:t> and </a:t>
            </a:r>
            <a:r>
              <a:rPr lang="sv-SE" sz="2800" dirty="0" err="1" smtClean="0"/>
              <a:t>skills</a:t>
            </a:r>
            <a:r>
              <a:rPr lang="sv-SE" sz="2800" dirty="0" smtClean="0"/>
              <a:t> over the life </a:t>
            </a:r>
            <a:r>
              <a:rPr lang="sv-SE" sz="2800" dirty="0" err="1" smtClean="0"/>
              <a:t>cycle</a:t>
            </a:r>
            <a:endParaRPr lang="sv-SE" sz="2800" dirty="0" smtClean="0"/>
          </a:p>
          <a:p>
            <a:r>
              <a:rPr lang="sv-SE" sz="2800" dirty="0" err="1" smtClean="0"/>
              <a:t>Specific</a:t>
            </a:r>
            <a:r>
              <a:rPr lang="sv-SE" sz="2800" dirty="0" smtClean="0"/>
              <a:t> feature: </a:t>
            </a:r>
            <a:r>
              <a:rPr lang="sv-SE" b="1" i="1" dirty="0" err="1">
                <a:solidFill>
                  <a:srgbClr val="FFFF00"/>
                </a:solidFill>
              </a:rPr>
              <a:t>C</a:t>
            </a:r>
            <a:r>
              <a:rPr lang="sv-SE" sz="2800" b="1" i="1" dirty="0" err="1" smtClean="0">
                <a:solidFill>
                  <a:srgbClr val="FFFF00"/>
                </a:solidFill>
              </a:rPr>
              <a:t>ombines</a:t>
            </a:r>
            <a:r>
              <a:rPr lang="sv-SE" sz="2800" b="1" dirty="0" smtClean="0">
                <a:solidFill>
                  <a:srgbClr val="FFFF00"/>
                </a:solidFill>
              </a:rPr>
              <a:t> </a:t>
            </a:r>
            <a:r>
              <a:rPr lang="sv-SE" sz="2800" b="1" i="1" dirty="0" smtClean="0">
                <a:solidFill>
                  <a:srgbClr val="FFFF00"/>
                </a:solidFill>
              </a:rPr>
              <a:t>new</a:t>
            </a:r>
            <a:r>
              <a:rPr lang="sv-SE" sz="2800" b="1" dirty="0" smtClean="0">
                <a:solidFill>
                  <a:srgbClr val="FFFF00"/>
                </a:solidFill>
              </a:rPr>
              <a:t> </a:t>
            </a:r>
            <a:r>
              <a:rPr lang="sv-SE" sz="2800" b="1" i="1" dirty="0" smtClean="0">
                <a:solidFill>
                  <a:srgbClr val="FFFF00"/>
                </a:solidFill>
              </a:rPr>
              <a:t>survey</a:t>
            </a:r>
            <a:r>
              <a:rPr lang="sv-SE" sz="2800" dirty="0" smtClean="0"/>
              <a:t> data from </a:t>
            </a:r>
            <a:r>
              <a:rPr lang="sv-SE" sz="2800" dirty="0" smtClean="0">
                <a:solidFill>
                  <a:srgbClr val="FFFF00"/>
                </a:solidFill>
              </a:rPr>
              <a:t>PIAAC</a:t>
            </a:r>
            <a:r>
              <a:rPr lang="sv-SE" sz="2800" dirty="0" smtClean="0"/>
              <a:t> (</a:t>
            </a:r>
            <a:r>
              <a:rPr lang="sv-SE" sz="2800" dirty="0" err="1" smtClean="0"/>
              <a:t>Programme</a:t>
            </a:r>
            <a:r>
              <a:rPr lang="sv-SE" sz="2800" dirty="0" smtClean="0"/>
              <a:t> for International </a:t>
            </a:r>
            <a:r>
              <a:rPr lang="sv-SE" sz="2800" dirty="0" err="1" smtClean="0"/>
              <a:t>Assessment</a:t>
            </a:r>
            <a:r>
              <a:rPr lang="sv-SE" sz="2800" dirty="0" smtClean="0"/>
              <a:t> of Adult </a:t>
            </a:r>
            <a:r>
              <a:rPr lang="sv-SE" sz="2800" dirty="0" err="1" smtClean="0"/>
              <a:t>Competencies</a:t>
            </a:r>
            <a:r>
              <a:rPr lang="sv-SE" sz="2800" dirty="0" smtClean="0"/>
              <a:t>) with</a:t>
            </a:r>
          </a:p>
          <a:p>
            <a:pPr lvl="1"/>
            <a:r>
              <a:rPr lang="sv-SE" sz="2400" b="1" i="1" dirty="0" smtClean="0">
                <a:solidFill>
                  <a:srgbClr val="FFFF00"/>
                </a:solidFill>
              </a:rPr>
              <a:t>population</a:t>
            </a:r>
            <a:r>
              <a:rPr lang="sv-SE" sz="2400" b="1" dirty="0" smtClean="0">
                <a:solidFill>
                  <a:srgbClr val="FFFF00"/>
                </a:solidFill>
              </a:rPr>
              <a:t> </a:t>
            </a:r>
            <a:r>
              <a:rPr lang="sv-SE" sz="2400" b="1" i="1" dirty="0" smtClean="0">
                <a:solidFill>
                  <a:srgbClr val="FFFF00"/>
                </a:solidFill>
              </a:rPr>
              <a:t>register</a:t>
            </a:r>
            <a:r>
              <a:rPr lang="sv-SE" sz="2400" b="1" dirty="0" smtClean="0">
                <a:solidFill>
                  <a:srgbClr val="FFFF00"/>
                </a:solidFill>
              </a:rPr>
              <a:t> </a:t>
            </a:r>
            <a:r>
              <a:rPr lang="sv-SE" sz="2400" b="1" i="1" dirty="0" smtClean="0">
                <a:solidFill>
                  <a:srgbClr val="FFFF00"/>
                </a:solidFill>
              </a:rPr>
              <a:t>data</a:t>
            </a:r>
            <a:r>
              <a:rPr lang="sv-SE" sz="2400" i="1" dirty="0" smtClean="0"/>
              <a:t> </a:t>
            </a:r>
            <a:r>
              <a:rPr lang="sv-SE" sz="2400" dirty="0" smtClean="0"/>
              <a:t>for the Nordic </a:t>
            </a:r>
            <a:r>
              <a:rPr lang="sv-SE" sz="2400" dirty="0" err="1" smtClean="0"/>
              <a:t>countries</a:t>
            </a:r>
            <a:r>
              <a:rPr lang="sv-SE" sz="2400" dirty="0" smtClean="0"/>
              <a:t> </a:t>
            </a:r>
          </a:p>
          <a:p>
            <a:pPr lvl="1"/>
            <a:r>
              <a:rPr lang="sv-SE" sz="2400" b="1" i="1" dirty="0" err="1" smtClean="0">
                <a:solidFill>
                  <a:srgbClr val="FFFF00"/>
                </a:solidFill>
              </a:rPr>
              <a:t>earlier</a:t>
            </a:r>
            <a:r>
              <a:rPr lang="sv-SE" sz="2400" b="1" i="1" dirty="0" smtClean="0">
                <a:solidFill>
                  <a:srgbClr val="FFFF00"/>
                </a:solidFill>
              </a:rPr>
              <a:t> survey data</a:t>
            </a:r>
            <a:r>
              <a:rPr lang="sv-SE" sz="2400" i="1" dirty="0" smtClean="0"/>
              <a:t> –</a:t>
            </a:r>
            <a:r>
              <a:rPr lang="sv-SE" sz="2400" dirty="0" smtClean="0"/>
              <a:t> IALS (International </a:t>
            </a:r>
            <a:r>
              <a:rPr lang="sv-SE" sz="2400" dirty="0" err="1" smtClean="0"/>
              <a:t>Adult</a:t>
            </a:r>
            <a:r>
              <a:rPr lang="sv-SE" sz="2400" dirty="0" smtClean="0"/>
              <a:t> </a:t>
            </a:r>
            <a:r>
              <a:rPr lang="sv-SE" sz="2400" dirty="0" err="1" smtClean="0"/>
              <a:t>Lite-racy</a:t>
            </a:r>
            <a:r>
              <a:rPr lang="sv-SE" sz="2400" dirty="0" smtClean="0"/>
              <a:t> </a:t>
            </a:r>
            <a:r>
              <a:rPr lang="sv-SE" sz="2400" dirty="0" err="1" smtClean="0"/>
              <a:t>Survey</a:t>
            </a:r>
            <a:r>
              <a:rPr lang="sv-SE" sz="2400" dirty="0" smtClean="0"/>
              <a:t>), ALL (Adult </a:t>
            </a:r>
            <a:r>
              <a:rPr lang="sv-SE" sz="2400" dirty="0" err="1" smtClean="0"/>
              <a:t>Literacy</a:t>
            </a:r>
            <a:r>
              <a:rPr lang="sv-SE" sz="2400" dirty="0" smtClean="0"/>
              <a:t> &amp; Life </a:t>
            </a:r>
            <a:r>
              <a:rPr lang="sv-SE" sz="2400" dirty="0" err="1" smtClean="0"/>
              <a:t>skills</a:t>
            </a:r>
            <a:r>
              <a:rPr lang="sv-SE" sz="2400" dirty="0" smtClean="0"/>
              <a:t> </a:t>
            </a:r>
            <a:r>
              <a:rPr lang="sv-SE" dirty="0" err="1"/>
              <a:t>S</a:t>
            </a:r>
            <a:r>
              <a:rPr lang="sv-SE" sz="2400" dirty="0" err="1" smtClean="0"/>
              <a:t>urvey</a:t>
            </a:r>
            <a:r>
              <a:rPr lang="sv-SE" sz="2400" dirty="0" smtClean="0"/>
              <a:t>)</a:t>
            </a:r>
            <a:endParaRPr lang="sv-SE" sz="2800" dirty="0"/>
          </a:p>
        </p:txBody>
      </p:sp>
      <p:sp>
        <p:nvSpPr>
          <p:cNvPr id="4" name="Platshållare för bildnummer 3"/>
          <p:cNvSpPr>
            <a:spLocks noGrp="1"/>
          </p:cNvSpPr>
          <p:nvPr>
            <p:ph type="sldNum" sz="quarter" idx="12"/>
          </p:nvPr>
        </p:nvSpPr>
        <p:spPr/>
        <p:txBody>
          <a:bodyPr/>
          <a:lstStyle/>
          <a:p>
            <a:fld id="{CBFB133A-AF00-48EB-9E4C-D3CCA1D1B793}" type="slidenum">
              <a:rPr lang="sv-SE" smtClean="0"/>
              <a:pPr/>
              <a:t>3</a:t>
            </a:fld>
            <a:endParaRPr lang="sv-SE"/>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effectLst/>
              </a:rPr>
              <a:t>Three </a:t>
            </a:r>
            <a:r>
              <a:rPr lang="en-US" dirty="0">
                <a:effectLst/>
              </a:rPr>
              <a:t>basic </a:t>
            </a:r>
            <a:r>
              <a:rPr lang="en-US" dirty="0" smtClean="0">
                <a:effectLst/>
              </a:rPr>
              <a:t>themes</a:t>
            </a:r>
            <a:endParaRPr lang="fi-FI" dirty="0"/>
          </a:p>
        </p:txBody>
      </p:sp>
      <p:sp>
        <p:nvSpPr>
          <p:cNvPr id="3" name="Content Placeholder 2"/>
          <p:cNvSpPr>
            <a:spLocks noGrp="1"/>
          </p:cNvSpPr>
          <p:nvPr>
            <p:ph idx="1"/>
          </p:nvPr>
        </p:nvSpPr>
        <p:spPr/>
        <p:txBody>
          <a:bodyPr>
            <a:normAutofit fontScale="70000" lnSpcReduction="20000"/>
          </a:bodyPr>
          <a:lstStyle/>
          <a:p>
            <a:r>
              <a:rPr lang="en-US" dirty="0"/>
              <a:t>1. </a:t>
            </a:r>
            <a:r>
              <a:rPr lang="en-US" dirty="0">
                <a:solidFill>
                  <a:srgbClr val="002060"/>
                </a:solidFill>
              </a:rPr>
              <a:t>The associations between age and CFS in literacy, numeracy and problem solving with ICT.</a:t>
            </a:r>
            <a:r>
              <a:rPr lang="en-US" dirty="0"/>
              <a:t> Are there differences between categories of adults, defined by, e.g. educational level, gender, immigrant status, educational and employment/unemployment experiences?</a:t>
            </a:r>
            <a:endParaRPr lang="fi-FI" dirty="0"/>
          </a:p>
          <a:p>
            <a:endParaRPr lang="fi-FI" dirty="0"/>
          </a:p>
          <a:p>
            <a:r>
              <a:rPr lang="en-US" dirty="0"/>
              <a:t>2. </a:t>
            </a:r>
            <a:r>
              <a:rPr lang="en-US" dirty="0">
                <a:solidFill>
                  <a:srgbClr val="002060"/>
                </a:solidFill>
              </a:rPr>
              <a:t>How are the associations between age and CFS to be explained? </a:t>
            </a:r>
            <a:r>
              <a:rPr lang="en-US" dirty="0"/>
              <a:t>What is the relative importance of cohort effects and age effects, i.e. of when you were born and how old you are? Do the data support the hypothesis that we lose CFS as we age?</a:t>
            </a:r>
            <a:endParaRPr lang="fi-FI" dirty="0"/>
          </a:p>
          <a:p>
            <a:endParaRPr lang="fi-FI" dirty="0"/>
          </a:p>
          <a:p>
            <a:r>
              <a:rPr lang="en-US" dirty="0"/>
              <a:t>3</a:t>
            </a:r>
            <a:r>
              <a:rPr lang="en-US" dirty="0">
                <a:solidFill>
                  <a:srgbClr val="002060"/>
                </a:solidFill>
              </a:rPr>
              <a:t>. What are the similarities and differences among the Nordic countries with respect to CFS and age? </a:t>
            </a:r>
            <a:r>
              <a:rPr lang="en-US" dirty="0"/>
              <a:t>From PISA we know that Finnish 15-year olds score higher on literacy than youth in other Nordic countries. Do we see the corresponding difference in other age categories, e.g., 25-30 year olds? What factors in youth and adult education may account for differences</a:t>
            </a:r>
            <a:r>
              <a:rPr lang="en-US" dirty="0" smtClean="0"/>
              <a:t>?</a:t>
            </a:r>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4</a:t>
            </a:fld>
            <a:endParaRPr lang="sv-SE"/>
          </a:p>
        </p:txBody>
      </p:sp>
    </p:spTree>
    <p:extLst>
      <p:ext uri="{BB962C8B-B14F-4D97-AF65-F5344CB8AC3E}">
        <p14:creationId xmlns:p14="http://schemas.microsoft.com/office/powerpoint/2010/main" val="7334191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5483" y="85794"/>
            <a:ext cx="8915400" cy="858423"/>
          </a:xfrm>
        </p:spPr>
        <p:txBody>
          <a:bodyPr>
            <a:noAutofit/>
          </a:bodyPr>
          <a:lstStyle/>
          <a:p>
            <a:r>
              <a:rPr lang="fi-FI" sz="3600" dirty="0" err="1" smtClean="0"/>
              <a:t>First</a:t>
            </a:r>
            <a:r>
              <a:rPr lang="fi-FI" sz="3600" dirty="0" smtClean="0"/>
              <a:t> </a:t>
            </a:r>
            <a:r>
              <a:rPr lang="fi-FI" sz="3600" dirty="0" err="1" smtClean="0"/>
              <a:t>descriptive</a:t>
            </a:r>
            <a:r>
              <a:rPr lang="fi-FI" sz="3600" dirty="0" smtClean="0"/>
              <a:t> </a:t>
            </a:r>
            <a:r>
              <a:rPr lang="fi-FI" sz="3600" dirty="0" err="1" smtClean="0"/>
              <a:t>report</a:t>
            </a:r>
            <a:endParaRPr lang="fi-FI" sz="2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53064153"/>
              </p:ext>
            </p:extLst>
          </p:nvPr>
        </p:nvGraphicFramePr>
        <p:xfrm>
          <a:off x="880855" y="983204"/>
          <a:ext cx="7905336" cy="5018593"/>
        </p:xfrm>
        <a:graphic>
          <a:graphicData uri="http://schemas.openxmlformats.org/drawingml/2006/table">
            <a:tbl>
              <a:tblPr firstRow="1" firstCol="1" bandRow="1">
                <a:tableStyleId>{5C22544A-7EE6-4342-B048-85BDC9FD1C3A}</a:tableStyleId>
              </a:tblPr>
              <a:tblGrid>
                <a:gridCol w="1534830"/>
                <a:gridCol w="6370506"/>
              </a:tblGrid>
              <a:tr h="426453">
                <a:tc>
                  <a:txBody>
                    <a:bodyPr/>
                    <a:lstStyle/>
                    <a:p>
                      <a:pPr algn="ctr">
                        <a:lnSpc>
                          <a:spcPct val="115000"/>
                        </a:lnSpc>
                        <a:spcAft>
                          <a:spcPts val="0"/>
                        </a:spcAft>
                      </a:pPr>
                      <a:r>
                        <a:rPr lang="en-US" sz="1800" dirty="0" smtClean="0">
                          <a:effectLst/>
                        </a:rPr>
                        <a:t>Article</a:t>
                      </a:r>
                      <a:endParaRPr lang="fi-FI" sz="1800" dirty="0">
                        <a:effectLst/>
                        <a:latin typeface="Calibri"/>
                        <a:ea typeface="Calibri"/>
                        <a:cs typeface="Times New Roman"/>
                      </a:endParaRPr>
                    </a:p>
                  </a:txBody>
                  <a:tcPr marL="68580" marR="68580" marT="0" marB="0"/>
                </a:tc>
                <a:tc>
                  <a:txBody>
                    <a:bodyPr/>
                    <a:lstStyle/>
                    <a:p>
                      <a:pPr>
                        <a:lnSpc>
                          <a:spcPct val="115000"/>
                        </a:lnSpc>
                        <a:spcAft>
                          <a:spcPts val="0"/>
                        </a:spcAft>
                      </a:pPr>
                      <a:r>
                        <a:rPr lang="en-US" sz="1800" dirty="0" smtClean="0">
                          <a:effectLst/>
                        </a:rPr>
                        <a:t>Title</a:t>
                      </a:r>
                      <a:endParaRPr lang="fi-FI" sz="1800" dirty="0">
                        <a:effectLst/>
                      </a:endParaRPr>
                    </a:p>
                  </a:txBody>
                  <a:tcPr marL="68580" marR="68580" marT="0" marB="0"/>
                </a:tc>
              </a:tr>
              <a:tr h="339928">
                <a:tc>
                  <a:txBody>
                    <a:bodyPr/>
                    <a:lstStyle/>
                    <a:p>
                      <a:pPr marL="540385" indent="-540385" algn="ctr">
                        <a:spcBef>
                          <a:spcPts val="1200"/>
                        </a:spcBef>
                        <a:spcAft>
                          <a:spcPts val="0"/>
                        </a:spcAft>
                      </a:pPr>
                      <a:r>
                        <a:rPr lang="en-US" sz="1800" kern="1400" dirty="0">
                          <a:effectLst/>
                        </a:rPr>
                        <a:t>1</a:t>
                      </a:r>
                      <a:endParaRPr lang="fi-FI" sz="1800" b="1" kern="1400" dirty="0">
                        <a:effectLst/>
                        <a:latin typeface="Calibri"/>
                        <a:ea typeface="Times New Roman"/>
                      </a:endParaRPr>
                    </a:p>
                  </a:txBody>
                  <a:tcPr marL="68580" marR="68580" marT="0" marB="0" anchor="ctr"/>
                </a:tc>
                <a:tc>
                  <a:txBody>
                    <a:bodyPr/>
                    <a:lstStyle/>
                    <a:p>
                      <a:pPr marL="540385" indent="-540385">
                        <a:spcBef>
                          <a:spcPts val="1200"/>
                        </a:spcBef>
                        <a:spcAft>
                          <a:spcPts val="0"/>
                        </a:spcAft>
                      </a:pPr>
                      <a:r>
                        <a:rPr lang="en-US" sz="1800" kern="1400" dirty="0">
                          <a:effectLst/>
                        </a:rPr>
                        <a:t>Introduction</a:t>
                      </a:r>
                      <a:endParaRPr lang="fi-FI" sz="1800" b="1" kern="1400" dirty="0">
                        <a:effectLst/>
                        <a:latin typeface="Calibri"/>
                        <a:ea typeface="Times New Roman"/>
                      </a:endParaRPr>
                    </a:p>
                  </a:txBody>
                  <a:tcPr marL="68580" marR="68580" marT="0" marB="0" anchor="ctr"/>
                </a:tc>
              </a:tr>
              <a:tr h="562527">
                <a:tc>
                  <a:txBody>
                    <a:bodyPr/>
                    <a:lstStyle/>
                    <a:p>
                      <a:pPr marL="540385" indent="-540385" algn="ctr">
                        <a:spcBef>
                          <a:spcPts val="1200"/>
                        </a:spcBef>
                        <a:spcAft>
                          <a:spcPts val="0"/>
                        </a:spcAft>
                      </a:pPr>
                      <a:r>
                        <a:rPr lang="en-US" sz="1800" kern="1400" dirty="0">
                          <a:effectLst/>
                        </a:rPr>
                        <a:t>2</a:t>
                      </a:r>
                      <a:endParaRPr lang="fi-FI" sz="1800" b="1" kern="1400" dirty="0">
                        <a:effectLst/>
                        <a:latin typeface="Calibri"/>
                        <a:ea typeface="Times New Roman"/>
                      </a:endParaRPr>
                    </a:p>
                  </a:txBody>
                  <a:tcPr marL="68580" marR="68580" marT="0" marB="0" anchor="ctr"/>
                </a:tc>
                <a:tc>
                  <a:txBody>
                    <a:bodyPr/>
                    <a:lstStyle/>
                    <a:p>
                      <a:pPr marL="0" indent="0">
                        <a:spcBef>
                          <a:spcPts val="1200"/>
                        </a:spcBef>
                        <a:spcAft>
                          <a:spcPts val="0"/>
                        </a:spcAft>
                      </a:pPr>
                      <a:r>
                        <a:rPr lang="en-US" sz="1800" kern="1400" dirty="0">
                          <a:effectLst/>
                        </a:rPr>
                        <a:t>Distributions of skills in the Nordic countries </a:t>
                      </a:r>
                      <a:r>
                        <a:rPr lang="en-US" sz="1800" kern="1400" dirty="0" smtClean="0">
                          <a:effectLst/>
                        </a:rPr>
                        <a:t>– a</a:t>
                      </a:r>
                      <a:r>
                        <a:rPr lang="en-US" sz="1800" kern="1400" baseline="0" dirty="0" smtClean="0">
                          <a:effectLst/>
                        </a:rPr>
                        <a:t> </a:t>
                      </a:r>
                      <a:r>
                        <a:rPr lang="en-US" sz="1800" kern="1400" dirty="0" smtClean="0">
                          <a:effectLst/>
                        </a:rPr>
                        <a:t>comparison</a:t>
                      </a:r>
                      <a:endParaRPr lang="fi-FI" sz="1800" b="1" kern="1400" dirty="0">
                        <a:effectLst/>
                        <a:latin typeface="Calibri"/>
                        <a:ea typeface="Times New Roman"/>
                      </a:endParaRPr>
                    </a:p>
                  </a:txBody>
                  <a:tcPr marL="68580" marR="68580" marT="0" marB="0" anchor="ctr"/>
                </a:tc>
              </a:tr>
              <a:tr h="426453">
                <a:tc>
                  <a:txBody>
                    <a:bodyPr/>
                    <a:lstStyle/>
                    <a:p>
                      <a:pPr algn="ctr">
                        <a:lnSpc>
                          <a:spcPct val="115000"/>
                        </a:lnSpc>
                        <a:spcAft>
                          <a:spcPts val="0"/>
                        </a:spcAft>
                      </a:pPr>
                      <a:r>
                        <a:rPr lang="en-US" sz="1800" dirty="0">
                          <a:effectLst/>
                        </a:rPr>
                        <a:t>3</a:t>
                      </a:r>
                      <a:endParaRPr lang="fi-FI" sz="18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US" sz="1800" dirty="0" smtClean="0">
                          <a:effectLst/>
                        </a:rPr>
                        <a:t>Use </a:t>
                      </a:r>
                      <a:r>
                        <a:rPr lang="en-US" sz="1800" dirty="0">
                          <a:effectLst/>
                        </a:rPr>
                        <a:t>of skills at work, </a:t>
                      </a:r>
                      <a:r>
                        <a:rPr lang="en-US" sz="1800" dirty="0" smtClean="0">
                          <a:effectLst/>
                        </a:rPr>
                        <a:t>Cognitive Foundation Skills, </a:t>
                      </a:r>
                      <a:r>
                        <a:rPr lang="en-US" sz="1800" dirty="0">
                          <a:effectLst/>
                        </a:rPr>
                        <a:t>and age</a:t>
                      </a:r>
                      <a:endParaRPr lang="fi-FI" sz="1800" dirty="0">
                        <a:effectLst/>
                        <a:latin typeface="Calibri"/>
                        <a:ea typeface="Calibri"/>
                        <a:cs typeface="Times New Roman"/>
                      </a:endParaRPr>
                    </a:p>
                  </a:txBody>
                  <a:tcPr marL="68580" marR="68580" marT="0" marB="0" anchor="ctr"/>
                </a:tc>
              </a:tr>
              <a:tr h="521470">
                <a:tc>
                  <a:txBody>
                    <a:bodyPr/>
                    <a:lstStyle/>
                    <a:p>
                      <a:pPr algn="ctr">
                        <a:lnSpc>
                          <a:spcPct val="115000"/>
                        </a:lnSpc>
                        <a:spcAft>
                          <a:spcPts val="0"/>
                        </a:spcAft>
                      </a:pPr>
                      <a:r>
                        <a:rPr lang="en-US" sz="1800" dirty="0">
                          <a:effectLst/>
                        </a:rPr>
                        <a:t>4</a:t>
                      </a:r>
                      <a:endParaRPr lang="fi-FI" sz="18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US" sz="1800" dirty="0" smtClean="0">
                          <a:effectLst/>
                        </a:rPr>
                        <a:t>Adult education </a:t>
                      </a:r>
                      <a:r>
                        <a:rPr lang="en-US" sz="1800" dirty="0">
                          <a:effectLst/>
                        </a:rPr>
                        <a:t>and training </a:t>
                      </a:r>
                      <a:r>
                        <a:rPr lang="en-US" sz="1800" dirty="0" smtClean="0">
                          <a:effectLst/>
                        </a:rPr>
                        <a:t>in the Nordic countries</a:t>
                      </a:r>
                      <a:endParaRPr lang="fi-FI" sz="1800" dirty="0">
                        <a:effectLst/>
                        <a:latin typeface="Calibri"/>
                        <a:ea typeface="Calibri"/>
                        <a:cs typeface="Times New Roman"/>
                      </a:endParaRPr>
                    </a:p>
                  </a:txBody>
                  <a:tcPr marL="68580" marR="68580" marT="0" marB="0" anchor="ctr"/>
                </a:tc>
              </a:tr>
              <a:tr h="629457">
                <a:tc>
                  <a:txBody>
                    <a:bodyPr/>
                    <a:lstStyle/>
                    <a:p>
                      <a:pPr algn="ctr">
                        <a:lnSpc>
                          <a:spcPct val="115000"/>
                        </a:lnSpc>
                        <a:spcAft>
                          <a:spcPts val="0"/>
                        </a:spcAft>
                        <a:tabLst>
                          <a:tab pos="270510" algn="l"/>
                        </a:tabLst>
                      </a:pPr>
                      <a:r>
                        <a:rPr lang="en-GB" sz="1800" dirty="0">
                          <a:effectLst/>
                        </a:rPr>
                        <a:t>5</a:t>
                      </a:r>
                      <a:endParaRPr lang="fi-FI" sz="1800" dirty="0">
                        <a:effectLst/>
                        <a:latin typeface="Calibri"/>
                        <a:ea typeface="Calibri"/>
                        <a:cs typeface="Times New Roman"/>
                      </a:endParaRPr>
                    </a:p>
                  </a:txBody>
                  <a:tcPr marL="68580" marR="68580" marT="0" marB="0" anchor="ctr"/>
                </a:tc>
                <a:tc>
                  <a:txBody>
                    <a:bodyPr/>
                    <a:lstStyle/>
                    <a:p>
                      <a:pPr>
                        <a:lnSpc>
                          <a:spcPct val="115000"/>
                        </a:lnSpc>
                        <a:spcAft>
                          <a:spcPts val="0"/>
                        </a:spcAft>
                        <a:tabLst>
                          <a:tab pos="270510" algn="l"/>
                        </a:tabLst>
                      </a:pPr>
                      <a:r>
                        <a:rPr kumimoji="0" lang="en-US" sz="1800" b="0" kern="1200" dirty="0" smtClean="0">
                          <a:solidFill>
                            <a:schemeClr val="dk1"/>
                          </a:solidFill>
                          <a:effectLst/>
                          <a:latin typeface="+mn-lt"/>
                          <a:ea typeface="+mn-ea"/>
                          <a:cs typeface="+mn-cs"/>
                        </a:rPr>
                        <a:t>Educational mismatch, skills, and age</a:t>
                      </a:r>
                      <a:endParaRPr lang="fi-FI" sz="1800" b="0" dirty="0">
                        <a:effectLst/>
                        <a:latin typeface="Calibri"/>
                        <a:ea typeface="Calibri"/>
                        <a:cs typeface="Times New Roman"/>
                      </a:endParaRPr>
                    </a:p>
                  </a:txBody>
                  <a:tcPr marL="68580" marR="68580" marT="0" marB="0" anchor="ctr"/>
                </a:tc>
              </a:tr>
              <a:tr h="390916">
                <a:tc>
                  <a:txBody>
                    <a:bodyPr/>
                    <a:lstStyle/>
                    <a:p>
                      <a:pPr algn="ctr">
                        <a:lnSpc>
                          <a:spcPct val="115000"/>
                        </a:lnSpc>
                        <a:spcAft>
                          <a:spcPts val="0"/>
                        </a:spcAft>
                      </a:pPr>
                      <a:r>
                        <a:rPr lang="fi-FI" sz="1800" dirty="0">
                          <a:effectLst/>
                        </a:rPr>
                        <a:t>6</a:t>
                      </a:r>
                      <a:endParaRPr lang="fi-FI" sz="1800" dirty="0">
                        <a:effectLst/>
                        <a:latin typeface="Calibri"/>
                        <a:ea typeface="Calibri"/>
                        <a:cs typeface="Times New Roman"/>
                      </a:endParaRPr>
                    </a:p>
                  </a:txBody>
                  <a:tcPr marL="68580" marR="68580" marT="0" marB="0" anchor="ctr"/>
                </a:tc>
                <a:tc>
                  <a:txBody>
                    <a:bodyPr/>
                    <a:lstStyle/>
                    <a:p>
                      <a:r>
                        <a:rPr kumimoji="0" lang="en-US" sz="1800" b="0" kern="1200" dirty="0" smtClean="0">
                          <a:solidFill>
                            <a:schemeClr val="dk1"/>
                          </a:solidFill>
                          <a:effectLst/>
                          <a:latin typeface="+mn-lt"/>
                          <a:ea typeface="+mn-ea"/>
                          <a:cs typeface="+mn-cs"/>
                        </a:rPr>
                        <a:t>Using the PIAAC survey to look at work experience and Cognitive Foundation Skills in the Nordic countries</a:t>
                      </a:r>
                      <a:endParaRPr kumimoji="0" lang="fi-FI" sz="1800" b="0" kern="1200" dirty="0">
                        <a:solidFill>
                          <a:schemeClr val="dk1"/>
                        </a:solidFill>
                        <a:effectLst/>
                        <a:latin typeface="+mn-lt"/>
                        <a:ea typeface="+mn-ea"/>
                        <a:cs typeface="+mn-cs"/>
                      </a:endParaRPr>
                    </a:p>
                  </a:txBody>
                  <a:tcPr marL="68580" marR="68580" marT="0" marB="0" anchor="ctr"/>
                </a:tc>
              </a:tr>
              <a:tr h="781833">
                <a:tc>
                  <a:txBody>
                    <a:bodyPr/>
                    <a:lstStyle/>
                    <a:p>
                      <a:pPr algn="ctr">
                        <a:lnSpc>
                          <a:spcPct val="115000"/>
                        </a:lnSpc>
                        <a:spcAft>
                          <a:spcPts val="0"/>
                        </a:spcAft>
                      </a:pPr>
                      <a:r>
                        <a:rPr lang="en-US" sz="1800" dirty="0">
                          <a:effectLst/>
                        </a:rPr>
                        <a:t>7</a:t>
                      </a:r>
                      <a:endParaRPr lang="fi-FI" sz="18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US" sz="1800" dirty="0" smtClean="0">
                          <a:effectLst/>
                        </a:rPr>
                        <a:t>Comparison </a:t>
                      </a:r>
                      <a:r>
                        <a:rPr lang="en-US" sz="1800" dirty="0">
                          <a:effectLst/>
                        </a:rPr>
                        <a:t>of distributions of literacy skills in IALS and PIAAC in Nordic cohorts</a:t>
                      </a:r>
                      <a:endParaRPr lang="fi-FI" sz="1800" dirty="0">
                        <a:effectLst/>
                        <a:latin typeface="Calibri"/>
                        <a:ea typeface="Calibri"/>
                        <a:cs typeface="Times New Roman"/>
                      </a:endParaRPr>
                    </a:p>
                  </a:txBody>
                  <a:tcPr marL="68580" marR="68580" marT="0" marB="0" anchor="ctr"/>
                </a:tc>
              </a:tr>
              <a:tr h="390916">
                <a:tc>
                  <a:txBody>
                    <a:bodyPr/>
                    <a:lstStyle/>
                    <a:p>
                      <a:pPr algn="ctr" hangingPunct="0">
                        <a:lnSpc>
                          <a:spcPct val="115000"/>
                        </a:lnSpc>
                        <a:spcAft>
                          <a:spcPts val="0"/>
                        </a:spcAft>
                      </a:pPr>
                      <a:r>
                        <a:rPr lang="en-US" sz="1800" dirty="0">
                          <a:effectLst/>
                        </a:rPr>
                        <a:t>8</a:t>
                      </a:r>
                      <a:endParaRPr lang="fi-FI" sz="1800" dirty="0">
                        <a:effectLst/>
                        <a:latin typeface="Calibri"/>
                        <a:ea typeface="Calibri"/>
                        <a:cs typeface="Times New Roman"/>
                      </a:endParaRPr>
                    </a:p>
                  </a:txBody>
                  <a:tcPr marL="68580" marR="68580" marT="0" marB="0" anchor="ctr"/>
                </a:tc>
                <a:tc>
                  <a:txBody>
                    <a:bodyPr/>
                    <a:lstStyle/>
                    <a:p>
                      <a:pPr hangingPunct="0">
                        <a:lnSpc>
                          <a:spcPct val="115000"/>
                        </a:lnSpc>
                        <a:spcAft>
                          <a:spcPts val="0"/>
                        </a:spcAft>
                      </a:pPr>
                      <a:r>
                        <a:rPr lang="en-US" sz="1800" dirty="0" smtClean="0">
                          <a:effectLst/>
                        </a:rPr>
                        <a:t>Comparison </a:t>
                      </a:r>
                      <a:r>
                        <a:rPr lang="en-US" sz="1800" dirty="0">
                          <a:effectLst/>
                        </a:rPr>
                        <a:t>of PIAAC and PISA results</a:t>
                      </a:r>
                      <a:endParaRPr lang="fi-FI" sz="1800" dirty="0">
                        <a:effectLst/>
                        <a:latin typeface="Calibri"/>
                        <a:ea typeface="Calibri"/>
                        <a:cs typeface="Times New Roman"/>
                      </a:endParaRPr>
                    </a:p>
                  </a:txBody>
                  <a:tcPr marL="68580" marR="68580" marT="0" marB="0" anchor="ctr"/>
                </a:tc>
              </a:tr>
              <a:tr h="390916">
                <a:tc>
                  <a:txBody>
                    <a:bodyPr/>
                    <a:lstStyle/>
                    <a:p>
                      <a:pPr algn="ctr" hangingPunct="0">
                        <a:lnSpc>
                          <a:spcPct val="115000"/>
                        </a:lnSpc>
                        <a:spcAft>
                          <a:spcPts val="0"/>
                        </a:spcAft>
                      </a:pPr>
                      <a:r>
                        <a:rPr lang="en-GB" sz="1800" dirty="0">
                          <a:effectLst/>
                        </a:rPr>
                        <a:t>9</a:t>
                      </a:r>
                      <a:endParaRPr lang="fi-FI" sz="1800" dirty="0">
                        <a:effectLst/>
                        <a:latin typeface="Calibri"/>
                        <a:ea typeface="Calibri"/>
                        <a:cs typeface="Times New Roman"/>
                      </a:endParaRPr>
                    </a:p>
                  </a:txBody>
                  <a:tcPr marL="68580" marR="68580" marT="0" marB="0" anchor="ctr"/>
                </a:tc>
                <a:tc>
                  <a:txBody>
                    <a:bodyPr/>
                    <a:lstStyle/>
                    <a:p>
                      <a:pPr hangingPunct="0">
                        <a:lnSpc>
                          <a:spcPct val="115000"/>
                        </a:lnSpc>
                        <a:spcAft>
                          <a:spcPts val="0"/>
                        </a:spcAft>
                      </a:pPr>
                      <a:r>
                        <a:rPr lang="en-GB" sz="1800" dirty="0">
                          <a:effectLst/>
                        </a:rPr>
                        <a:t>Summary</a:t>
                      </a:r>
                      <a:endParaRPr lang="fi-FI" sz="1800" dirty="0">
                        <a:effectLst/>
                        <a:latin typeface="Calibri"/>
                        <a:ea typeface="Calibri"/>
                        <a:cs typeface="Times New Roman"/>
                      </a:endParaRPr>
                    </a:p>
                  </a:txBody>
                  <a:tcPr marL="68580" marR="68580" marT="0" marB="0" anchor="ctr"/>
                </a:tc>
              </a:tr>
            </a:tbl>
          </a:graphicData>
        </a:graphic>
      </p:graphicFrame>
      <p:sp>
        <p:nvSpPr>
          <p:cNvPr id="4" name="Slide Number Placeholder 3"/>
          <p:cNvSpPr>
            <a:spLocks noGrp="1"/>
          </p:cNvSpPr>
          <p:nvPr>
            <p:ph type="sldNum" sz="quarter" idx="12"/>
          </p:nvPr>
        </p:nvSpPr>
        <p:spPr/>
        <p:txBody>
          <a:bodyPr/>
          <a:lstStyle/>
          <a:p>
            <a:fld id="{CBFB133A-AF00-48EB-9E4C-D3CCA1D1B793}" type="slidenum">
              <a:rPr lang="sv-SE" smtClean="0"/>
              <a:pPr/>
              <a:t>5</a:t>
            </a:fld>
            <a:endParaRPr lang="sv-SE"/>
          </a:p>
        </p:txBody>
      </p:sp>
      <p:sp>
        <p:nvSpPr>
          <p:cNvPr id="3" name="TextBox 2"/>
          <p:cNvSpPr txBox="1"/>
          <p:nvPr/>
        </p:nvSpPr>
        <p:spPr>
          <a:xfrm>
            <a:off x="964096" y="6086303"/>
            <a:ext cx="7046844" cy="400110"/>
          </a:xfrm>
          <a:prstGeom prst="rect">
            <a:avLst/>
          </a:prstGeom>
          <a:noFill/>
        </p:spPr>
        <p:txBody>
          <a:bodyPr wrap="square" rtlCol="0">
            <a:spAutoFit/>
          </a:bodyPr>
          <a:lstStyle/>
          <a:p>
            <a:pPr algn="l"/>
            <a:r>
              <a:rPr lang="fi-FI" sz="2000" dirty="0" err="1" smtClean="0"/>
              <a:t>This</a:t>
            </a:r>
            <a:r>
              <a:rPr lang="fi-FI" sz="2000" dirty="0" smtClean="0"/>
              <a:t> </a:t>
            </a:r>
            <a:r>
              <a:rPr lang="fi-FI" sz="2000" dirty="0" err="1" smtClean="0"/>
              <a:t>report</a:t>
            </a:r>
            <a:r>
              <a:rPr lang="fi-FI" sz="2000" dirty="0" smtClean="0"/>
              <a:t> </a:t>
            </a:r>
            <a:r>
              <a:rPr lang="fi-FI" sz="2000" dirty="0" err="1" smtClean="0"/>
              <a:t>serves</a:t>
            </a:r>
            <a:r>
              <a:rPr lang="fi-FI" sz="2000" dirty="0" smtClean="0"/>
              <a:t> </a:t>
            </a:r>
            <a:r>
              <a:rPr lang="fi-FI" sz="2000" dirty="0"/>
              <a:t>as a </a:t>
            </a:r>
            <a:r>
              <a:rPr lang="fi-FI" sz="2000" dirty="0" err="1"/>
              <a:t>basis</a:t>
            </a:r>
            <a:r>
              <a:rPr lang="fi-FI" sz="2000" dirty="0"/>
              <a:t> for </a:t>
            </a:r>
            <a:r>
              <a:rPr lang="fi-FI" sz="2000" dirty="0" err="1"/>
              <a:t>future</a:t>
            </a:r>
            <a:r>
              <a:rPr lang="fi-FI" sz="2000" dirty="0"/>
              <a:t> </a:t>
            </a:r>
            <a:r>
              <a:rPr lang="fi-FI" sz="2000" dirty="0" err="1"/>
              <a:t>work</a:t>
            </a:r>
            <a:endParaRPr lang="fi-FI" sz="2000" dirty="0"/>
          </a:p>
        </p:txBody>
      </p:sp>
    </p:spTree>
    <p:extLst>
      <p:ext uri="{BB962C8B-B14F-4D97-AF65-F5344CB8AC3E}">
        <p14:creationId xmlns:p14="http://schemas.microsoft.com/office/powerpoint/2010/main" val="14747667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kern="1400" dirty="0" smtClean="0">
                <a:effectLst/>
              </a:rPr>
              <a:t>2. Distributions </a:t>
            </a:r>
            <a:r>
              <a:rPr lang="en-US" sz="3200" kern="1400" dirty="0">
                <a:effectLst/>
              </a:rPr>
              <a:t>of skills in the Nordic countries – a </a:t>
            </a:r>
            <a:r>
              <a:rPr lang="en-US" sz="3200" kern="1400" dirty="0" smtClean="0">
                <a:effectLst/>
              </a:rPr>
              <a:t>comparison</a:t>
            </a:r>
            <a:endParaRPr lang="fi-FI" sz="3200" dirty="0"/>
          </a:p>
        </p:txBody>
      </p:sp>
      <p:sp>
        <p:nvSpPr>
          <p:cNvPr id="3" name="Content Placeholder 2"/>
          <p:cNvSpPr>
            <a:spLocks noGrp="1"/>
          </p:cNvSpPr>
          <p:nvPr>
            <p:ph idx="1"/>
          </p:nvPr>
        </p:nvSpPr>
        <p:spPr/>
        <p:txBody>
          <a:bodyPr>
            <a:normAutofit lnSpcReduction="10000"/>
          </a:bodyPr>
          <a:lstStyle/>
          <a:p>
            <a:r>
              <a:rPr lang="fi-FI" dirty="0" smtClean="0">
                <a:solidFill>
                  <a:srgbClr val="002060"/>
                </a:solidFill>
              </a:rPr>
              <a:t>Small </a:t>
            </a:r>
            <a:r>
              <a:rPr lang="fi-FI" dirty="0" err="1" smtClean="0">
                <a:solidFill>
                  <a:srgbClr val="002060"/>
                </a:solidFill>
              </a:rPr>
              <a:t>variation</a:t>
            </a:r>
            <a:r>
              <a:rPr lang="fi-FI" dirty="0" smtClean="0">
                <a:solidFill>
                  <a:srgbClr val="002060"/>
                </a:solidFill>
              </a:rPr>
              <a:t> </a:t>
            </a:r>
            <a:r>
              <a:rPr lang="fi-FI" dirty="0" err="1" smtClean="0">
                <a:solidFill>
                  <a:srgbClr val="002060"/>
                </a:solidFill>
              </a:rPr>
              <a:t>between</a:t>
            </a:r>
            <a:r>
              <a:rPr lang="fi-FI" dirty="0" smtClean="0">
                <a:solidFill>
                  <a:srgbClr val="002060"/>
                </a:solidFill>
              </a:rPr>
              <a:t> </a:t>
            </a:r>
            <a:r>
              <a:rPr lang="fi-FI" dirty="0" err="1" smtClean="0">
                <a:solidFill>
                  <a:srgbClr val="002060"/>
                </a:solidFill>
              </a:rPr>
              <a:t>countries</a:t>
            </a:r>
            <a:r>
              <a:rPr lang="fi-FI" dirty="0" smtClean="0">
                <a:solidFill>
                  <a:srgbClr val="002060"/>
                </a:solidFill>
              </a:rPr>
              <a:t> in L, N and PS</a:t>
            </a:r>
          </a:p>
          <a:p>
            <a:r>
              <a:rPr lang="fi-FI" dirty="0" err="1" smtClean="0"/>
              <a:t>Ranked</a:t>
            </a:r>
            <a:r>
              <a:rPr lang="fi-FI" dirty="0" smtClean="0"/>
              <a:t> in </a:t>
            </a:r>
            <a:r>
              <a:rPr lang="fi-FI" dirty="0" err="1" smtClean="0"/>
              <a:t>order</a:t>
            </a:r>
            <a:r>
              <a:rPr lang="fi-FI" dirty="0" smtClean="0"/>
              <a:t> of </a:t>
            </a:r>
            <a:r>
              <a:rPr lang="fi-FI" dirty="0" err="1" smtClean="0"/>
              <a:t>percentage</a:t>
            </a:r>
            <a:r>
              <a:rPr lang="fi-FI" dirty="0" smtClean="0"/>
              <a:t> of </a:t>
            </a:r>
            <a:r>
              <a:rPr lang="fi-FI" dirty="0" err="1" smtClean="0"/>
              <a:t>adults</a:t>
            </a:r>
            <a:r>
              <a:rPr lang="fi-FI" dirty="0" smtClean="0"/>
              <a:t> at </a:t>
            </a:r>
            <a:r>
              <a:rPr lang="fi-FI" dirty="0" err="1" smtClean="0"/>
              <a:t>levels</a:t>
            </a:r>
            <a:r>
              <a:rPr lang="fi-FI" dirty="0" smtClean="0"/>
              <a:t> 3, 4 and 5:</a:t>
            </a:r>
          </a:p>
          <a:p>
            <a:pPr lvl="1"/>
            <a:r>
              <a:rPr lang="fi-FI" sz="2800" dirty="0" err="1" smtClean="0"/>
              <a:t>Literacy</a:t>
            </a:r>
            <a:r>
              <a:rPr lang="fi-FI" sz="2800" dirty="0" smtClean="0"/>
              <a:t>: FIN, SWE and NOR </a:t>
            </a:r>
            <a:r>
              <a:rPr lang="fi-FI" sz="2800" dirty="0" err="1" smtClean="0"/>
              <a:t>among</a:t>
            </a:r>
            <a:r>
              <a:rPr lang="fi-FI" sz="2800" dirty="0" smtClean="0"/>
              <a:t> top 6 </a:t>
            </a:r>
            <a:r>
              <a:rPr lang="fi-FI" sz="2800" dirty="0" err="1" smtClean="0"/>
              <a:t>countries</a:t>
            </a:r>
            <a:r>
              <a:rPr lang="fi-FI" sz="2800" dirty="0" smtClean="0"/>
              <a:t>, DEN </a:t>
            </a:r>
            <a:r>
              <a:rPr lang="fi-FI" sz="2800" dirty="0" err="1" smtClean="0"/>
              <a:t>close</a:t>
            </a:r>
            <a:r>
              <a:rPr lang="fi-FI" sz="2800" dirty="0" smtClean="0"/>
              <a:t> to OECD </a:t>
            </a:r>
            <a:r>
              <a:rPr lang="fi-FI" sz="2800" dirty="0" err="1" smtClean="0"/>
              <a:t>average</a:t>
            </a:r>
            <a:endParaRPr lang="fi-FI" sz="2800" dirty="0" smtClean="0"/>
          </a:p>
          <a:p>
            <a:pPr lvl="1"/>
            <a:r>
              <a:rPr lang="fi-FI" sz="2800" dirty="0" err="1" smtClean="0"/>
              <a:t>Numeracy</a:t>
            </a:r>
            <a:r>
              <a:rPr lang="fi-FI" sz="2800" dirty="0" smtClean="0"/>
              <a:t>: </a:t>
            </a:r>
            <a:r>
              <a:rPr lang="fi-FI" sz="2800" dirty="0" err="1" smtClean="0"/>
              <a:t>all</a:t>
            </a:r>
            <a:r>
              <a:rPr lang="fi-FI" sz="2800" dirty="0" smtClean="0"/>
              <a:t> </a:t>
            </a:r>
            <a:r>
              <a:rPr lang="fi-FI" sz="2800" dirty="0" err="1" smtClean="0"/>
              <a:t>countries</a:t>
            </a:r>
            <a:r>
              <a:rPr lang="fi-FI" sz="2800" dirty="0" smtClean="0"/>
              <a:t> </a:t>
            </a:r>
            <a:r>
              <a:rPr lang="fi-FI" sz="2800" dirty="0" err="1" smtClean="0"/>
              <a:t>among</a:t>
            </a:r>
            <a:r>
              <a:rPr lang="fi-FI" sz="2800" dirty="0" smtClean="0"/>
              <a:t> top 6 </a:t>
            </a:r>
            <a:r>
              <a:rPr lang="fi-FI" sz="2800" dirty="0" err="1" smtClean="0"/>
              <a:t>countries</a:t>
            </a:r>
            <a:endParaRPr lang="fi-FI" sz="2800" dirty="0" smtClean="0"/>
          </a:p>
          <a:p>
            <a:r>
              <a:rPr lang="fi-FI" dirty="0" err="1"/>
              <a:t>Ranked</a:t>
            </a:r>
            <a:r>
              <a:rPr lang="fi-FI" dirty="0"/>
              <a:t> in </a:t>
            </a:r>
            <a:r>
              <a:rPr lang="fi-FI" dirty="0" err="1"/>
              <a:t>order</a:t>
            </a:r>
            <a:r>
              <a:rPr lang="fi-FI" dirty="0"/>
              <a:t> of </a:t>
            </a:r>
            <a:r>
              <a:rPr lang="fi-FI" dirty="0" err="1"/>
              <a:t>percentage</a:t>
            </a:r>
            <a:r>
              <a:rPr lang="fi-FI" dirty="0"/>
              <a:t> of </a:t>
            </a:r>
            <a:r>
              <a:rPr lang="fi-FI" dirty="0" err="1"/>
              <a:t>adults</a:t>
            </a:r>
            <a:r>
              <a:rPr lang="fi-FI" dirty="0"/>
              <a:t> at </a:t>
            </a:r>
            <a:r>
              <a:rPr lang="fi-FI" dirty="0" err="1" smtClean="0"/>
              <a:t>levels</a:t>
            </a:r>
            <a:r>
              <a:rPr lang="fi-FI" dirty="0" smtClean="0"/>
              <a:t> 2 </a:t>
            </a:r>
            <a:r>
              <a:rPr lang="fi-FI" dirty="0"/>
              <a:t>and </a:t>
            </a:r>
            <a:r>
              <a:rPr lang="fi-FI" dirty="0" smtClean="0"/>
              <a:t>3:</a:t>
            </a:r>
            <a:endParaRPr lang="fi-FI" dirty="0"/>
          </a:p>
          <a:p>
            <a:pPr lvl="1"/>
            <a:r>
              <a:rPr lang="fi-FI" sz="2800" dirty="0" err="1" smtClean="0"/>
              <a:t>Problem-solving</a:t>
            </a:r>
            <a:r>
              <a:rPr lang="fi-FI" sz="2800" dirty="0" smtClean="0"/>
              <a:t>: </a:t>
            </a:r>
            <a:r>
              <a:rPr lang="fi-FI" sz="2800" dirty="0" err="1" smtClean="0"/>
              <a:t>all</a:t>
            </a:r>
            <a:r>
              <a:rPr lang="fi-FI" sz="2800" dirty="0" smtClean="0"/>
              <a:t> </a:t>
            </a:r>
            <a:r>
              <a:rPr lang="fi-FI" sz="2800" dirty="0" err="1" smtClean="0"/>
              <a:t>countries</a:t>
            </a:r>
            <a:r>
              <a:rPr lang="fi-FI" sz="2800" dirty="0" smtClean="0"/>
              <a:t> </a:t>
            </a:r>
            <a:r>
              <a:rPr lang="fi-FI" sz="2800" dirty="0" err="1" smtClean="0"/>
              <a:t>among</a:t>
            </a:r>
            <a:r>
              <a:rPr lang="fi-FI" sz="2800" dirty="0" smtClean="0"/>
              <a:t> top 5 </a:t>
            </a:r>
            <a:r>
              <a:rPr lang="fi-FI" sz="2800" dirty="0" err="1" smtClean="0"/>
              <a:t>countries</a:t>
            </a:r>
            <a:endParaRPr lang="fi-FI" sz="2800"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6</a:t>
            </a:fld>
            <a:endParaRPr lang="sv-SE"/>
          </a:p>
        </p:txBody>
      </p:sp>
    </p:spTree>
    <p:extLst>
      <p:ext uri="{BB962C8B-B14F-4D97-AF65-F5344CB8AC3E}">
        <p14:creationId xmlns:p14="http://schemas.microsoft.com/office/powerpoint/2010/main" val="27508246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kern="1400" dirty="0" smtClean="0">
                <a:effectLst/>
              </a:rPr>
              <a:t>2. Distributions </a:t>
            </a:r>
            <a:r>
              <a:rPr lang="en-US" sz="3200" kern="1400" dirty="0">
                <a:effectLst/>
              </a:rPr>
              <a:t>of skills in the Nordic countries – a </a:t>
            </a:r>
            <a:r>
              <a:rPr lang="en-US" sz="3200" kern="1400" dirty="0" smtClean="0">
                <a:effectLst/>
              </a:rPr>
              <a:t>comparison</a:t>
            </a:r>
            <a:endParaRPr lang="fi-FI" sz="3200" dirty="0"/>
          </a:p>
        </p:txBody>
      </p:sp>
      <p:sp>
        <p:nvSpPr>
          <p:cNvPr id="3" name="Content Placeholder 2"/>
          <p:cNvSpPr>
            <a:spLocks noGrp="1"/>
          </p:cNvSpPr>
          <p:nvPr>
            <p:ph idx="1"/>
          </p:nvPr>
        </p:nvSpPr>
        <p:spPr/>
        <p:txBody>
          <a:bodyPr>
            <a:normAutofit lnSpcReduction="10000"/>
          </a:bodyPr>
          <a:lstStyle/>
          <a:p>
            <a:r>
              <a:rPr lang="fi-FI" dirty="0" smtClean="0">
                <a:solidFill>
                  <a:srgbClr val="002060"/>
                </a:solidFill>
              </a:rPr>
              <a:t>Small </a:t>
            </a:r>
            <a:r>
              <a:rPr lang="fi-FI" dirty="0" err="1" smtClean="0">
                <a:solidFill>
                  <a:srgbClr val="002060"/>
                </a:solidFill>
              </a:rPr>
              <a:t>gender</a:t>
            </a:r>
            <a:r>
              <a:rPr lang="fi-FI" dirty="0" smtClean="0">
                <a:solidFill>
                  <a:srgbClr val="002060"/>
                </a:solidFill>
              </a:rPr>
              <a:t> </a:t>
            </a:r>
            <a:r>
              <a:rPr lang="fi-FI" dirty="0" err="1" smtClean="0">
                <a:solidFill>
                  <a:srgbClr val="002060"/>
                </a:solidFill>
              </a:rPr>
              <a:t>differences</a:t>
            </a:r>
            <a:r>
              <a:rPr lang="fi-FI" dirty="0" smtClean="0">
                <a:solidFill>
                  <a:srgbClr val="002060"/>
                </a:solidFill>
              </a:rPr>
              <a:t> in </a:t>
            </a:r>
            <a:r>
              <a:rPr lang="fi-FI" dirty="0" err="1" smtClean="0">
                <a:solidFill>
                  <a:srgbClr val="002060"/>
                </a:solidFill>
              </a:rPr>
              <a:t>literacy</a:t>
            </a:r>
            <a:r>
              <a:rPr lang="fi-FI" dirty="0" smtClean="0">
                <a:solidFill>
                  <a:srgbClr val="002060"/>
                </a:solidFill>
              </a:rPr>
              <a:t>: </a:t>
            </a:r>
          </a:p>
          <a:p>
            <a:pPr lvl="1"/>
            <a:r>
              <a:rPr lang="fi-FI" dirty="0" smtClean="0"/>
              <a:t>FIN: F&gt;M (3 </a:t>
            </a:r>
            <a:r>
              <a:rPr lang="fi-FI" dirty="0" err="1" smtClean="0"/>
              <a:t>score</a:t>
            </a:r>
            <a:r>
              <a:rPr lang="fi-FI" dirty="0" smtClean="0"/>
              <a:t> </a:t>
            </a:r>
            <a:r>
              <a:rPr lang="fi-FI" dirty="0" err="1" smtClean="0"/>
              <a:t>points</a:t>
            </a:r>
            <a:r>
              <a:rPr lang="fi-FI" dirty="0" smtClean="0"/>
              <a:t>)</a:t>
            </a:r>
          </a:p>
          <a:p>
            <a:pPr lvl="1"/>
            <a:r>
              <a:rPr lang="fi-FI" dirty="0" smtClean="0"/>
              <a:t>NOR and SWE: M&gt;F (3 – 4 </a:t>
            </a:r>
            <a:r>
              <a:rPr lang="fi-FI" dirty="0" err="1" smtClean="0"/>
              <a:t>score</a:t>
            </a:r>
            <a:r>
              <a:rPr lang="fi-FI" dirty="0" smtClean="0"/>
              <a:t> </a:t>
            </a:r>
            <a:r>
              <a:rPr lang="fi-FI" dirty="0" err="1" smtClean="0"/>
              <a:t>points</a:t>
            </a:r>
            <a:r>
              <a:rPr lang="fi-FI" dirty="0" smtClean="0"/>
              <a:t>)</a:t>
            </a:r>
          </a:p>
          <a:p>
            <a:r>
              <a:rPr lang="fi-FI" dirty="0" err="1" smtClean="0">
                <a:solidFill>
                  <a:srgbClr val="002060"/>
                </a:solidFill>
              </a:rPr>
              <a:t>Larger</a:t>
            </a:r>
            <a:r>
              <a:rPr lang="fi-FI" dirty="0" smtClean="0">
                <a:solidFill>
                  <a:srgbClr val="002060"/>
                </a:solidFill>
              </a:rPr>
              <a:t> </a:t>
            </a:r>
            <a:r>
              <a:rPr lang="fi-FI" dirty="0" err="1" smtClean="0">
                <a:solidFill>
                  <a:srgbClr val="002060"/>
                </a:solidFill>
              </a:rPr>
              <a:t>gender</a:t>
            </a:r>
            <a:r>
              <a:rPr lang="fi-FI" dirty="0" smtClean="0">
                <a:solidFill>
                  <a:srgbClr val="002060"/>
                </a:solidFill>
              </a:rPr>
              <a:t> </a:t>
            </a:r>
            <a:r>
              <a:rPr lang="fi-FI" dirty="0" err="1" smtClean="0">
                <a:solidFill>
                  <a:srgbClr val="002060"/>
                </a:solidFill>
              </a:rPr>
              <a:t>differences</a:t>
            </a:r>
            <a:r>
              <a:rPr lang="fi-FI" dirty="0" smtClean="0">
                <a:solidFill>
                  <a:srgbClr val="002060"/>
                </a:solidFill>
              </a:rPr>
              <a:t> in </a:t>
            </a:r>
            <a:r>
              <a:rPr lang="fi-FI" dirty="0" err="1" smtClean="0">
                <a:solidFill>
                  <a:srgbClr val="002060"/>
                </a:solidFill>
              </a:rPr>
              <a:t>numeracy</a:t>
            </a:r>
            <a:r>
              <a:rPr lang="fi-FI" dirty="0">
                <a:solidFill>
                  <a:srgbClr val="002060"/>
                </a:solidFill>
              </a:rPr>
              <a:t>:</a:t>
            </a:r>
            <a:r>
              <a:rPr lang="fi-FI" dirty="0" smtClean="0">
                <a:solidFill>
                  <a:srgbClr val="002060"/>
                </a:solidFill>
              </a:rPr>
              <a:t> </a:t>
            </a:r>
            <a:r>
              <a:rPr lang="fi-FI" dirty="0" err="1" smtClean="0">
                <a:solidFill>
                  <a:srgbClr val="002060"/>
                </a:solidFill>
              </a:rPr>
              <a:t>men</a:t>
            </a:r>
            <a:r>
              <a:rPr lang="fi-FI" dirty="0" smtClean="0">
                <a:solidFill>
                  <a:srgbClr val="002060"/>
                </a:solidFill>
              </a:rPr>
              <a:t> </a:t>
            </a:r>
            <a:r>
              <a:rPr lang="fi-FI" dirty="0" err="1" smtClean="0">
                <a:solidFill>
                  <a:srgbClr val="002060"/>
                </a:solidFill>
              </a:rPr>
              <a:t>outperform</a:t>
            </a:r>
            <a:r>
              <a:rPr lang="fi-FI" dirty="0" smtClean="0">
                <a:solidFill>
                  <a:srgbClr val="002060"/>
                </a:solidFill>
              </a:rPr>
              <a:t> </a:t>
            </a:r>
            <a:r>
              <a:rPr lang="fi-FI" dirty="0" err="1" smtClean="0">
                <a:solidFill>
                  <a:srgbClr val="002060"/>
                </a:solidFill>
              </a:rPr>
              <a:t>women</a:t>
            </a:r>
            <a:r>
              <a:rPr lang="fi-FI" dirty="0" smtClean="0">
                <a:solidFill>
                  <a:srgbClr val="002060"/>
                </a:solidFill>
              </a:rPr>
              <a:t> in </a:t>
            </a:r>
            <a:r>
              <a:rPr lang="fi-FI" dirty="0" err="1" smtClean="0">
                <a:solidFill>
                  <a:srgbClr val="002060"/>
                </a:solidFill>
              </a:rPr>
              <a:t>all</a:t>
            </a:r>
            <a:r>
              <a:rPr lang="fi-FI" dirty="0" smtClean="0">
                <a:solidFill>
                  <a:srgbClr val="002060"/>
                </a:solidFill>
              </a:rPr>
              <a:t> </a:t>
            </a:r>
            <a:r>
              <a:rPr lang="fi-FI" dirty="0" err="1" smtClean="0">
                <a:solidFill>
                  <a:srgbClr val="002060"/>
                </a:solidFill>
              </a:rPr>
              <a:t>Nordic</a:t>
            </a:r>
            <a:r>
              <a:rPr lang="fi-FI" dirty="0" smtClean="0">
                <a:solidFill>
                  <a:srgbClr val="002060"/>
                </a:solidFill>
              </a:rPr>
              <a:t> </a:t>
            </a:r>
            <a:r>
              <a:rPr lang="fi-FI" dirty="0" err="1" smtClean="0">
                <a:solidFill>
                  <a:srgbClr val="002060"/>
                </a:solidFill>
              </a:rPr>
              <a:t>countries</a:t>
            </a:r>
            <a:endParaRPr lang="fi-FI" dirty="0" smtClean="0">
              <a:solidFill>
                <a:srgbClr val="002060"/>
              </a:solidFill>
            </a:endParaRPr>
          </a:p>
          <a:p>
            <a:pPr lvl="1"/>
            <a:r>
              <a:rPr lang="fi-FI" dirty="0" smtClean="0"/>
              <a:t>NOR 15 </a:t>
            </a:r>
            <a:r>
              <a:rPr lang="fi-FI" dirty="0" err="1" smtClean="0"/>
              <a:t>score</a:t>
            </a:r>
            <a:r>
              <a:rPr lang="fi-FI" dirty="0" smtClean="0"/>
              <a:t> </a:t>
            </a:r>
            <a:r>
              <a:rPr lang="fi-FI" dirty="0" err="1" smtClean="0"/>
              <a:t>points</a:t>
            </a:r>
            <a:endParaRPr lang="fi-FI" dirty="0" smtClean="0"/>
          </a:p>
          <a:p>
            <a:pPr lvl="1"/>
            <a:r>
              <a:rPr lang="fi-FI" dirty="0" smtClean="0"/>
              <a:t>SWE 13 </a:t>
            </a:r>
            <a:r>
              <a:rPr lang="fi-FI" dirty="0" err="1" smtClean="0"/>
              <a:t>score</a:t>
            </a:r>
            <a:r>
              <a:rPr lang="fi-FI" dirty="0" smtClean="0"/>
              <a:t> </a:t>
            </a:r>
            <a:r>
              <a:rPr lang="fi-FI" dirty="0" err="1" smtClean="0"/>
              <a:t>points</a:t>
            </a:r>
            <a:endParaRPr lang="fi-FI" dirty="0" smtClean="0"/>
          </a:p>
          <a:p>
            <a:pPr lvl="1"/>
            <a:r>
              <a:rPr lang="fi-FI" dirty="0" smtClean="0"/>
              <a:t>DEN and FIN 10 </a:t>
            </a:r>
            <a:r>
              <a:rPr lang="fi-FI" dirty="0" err="1" smtClean="0"/>
              <a:t>score</a:t>
            </a:r>
            <a:r>
              <a:rPr lang="fi-FI" dirty="0" smtClean="0"/>
              <a:t> </a:t>
            </a:r>
            <a:r>
              <a:rPr lang="fi-FI" dirty="0" err="1" smtClean="0"/>
              <a:t>points</a:t>
            </a:r>
            <a:endParaRPr lang="fi-FI" dirty="0" smtClean="0"/>
          </a:p>
          <a:p>
            <a:r>
              <a:rPr lang="en-US" dirty="0">
                <a:solidFill>
                  <a:srgbClr val="002060"/>
                </a:solidFill>
              </a:rPr>
              <a:t>M</a:t>
            </a:r>
            <a:r>
              <a:rPr lang="en-US" dirty="0" smtClean="0">
                <a:solidFill>
                  <a:srgbClr val="002060"/>
                </a:solidFill>
              </a:rPr>
              <a:t>ore </a:t>
            </a:r>
            <a:r>
              <a:rPr lang="en-US" dirty="0">
                <a:solidFill>
                  <a:srgbClr val="002060"/>
                </a:solidFill>
              </a:rPr>
              <a:t>men than women performing on the highest level in problem </a:t>
            </a:r>
            <a:r>
              <a:rPr lang="en-US" dirty="0" smtClean="0">
                <a:solidFill>
                  <a:srgbClr val="002060"/>
                </a:solidFill>
              </a:rPr>
              <a:t>solving </a:t>
            </a:r>
            <a:r>
              <a:rPr lang="en-US" dirty="0" smtClean="0"/>
              <a:t>(FIN 2 % points to NOR 6 % points)</a:t>
            </a:r>
            <a:endParaRPr lang="fi-FI" dirty="0" smtClean="0"/>
          </a:p>
          <a:p>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7</a:t>
            </a:fld>
            <a:endParaRPr lang="sv-SE"/>
          </a:p>
        </p:txBody>
      </p:sp>
    </p:spTree>
    <p:extLst>
      <p:ext uri="{BB962C8B-B14F-4D97-AF65-F5344CB8AC3E}">
        <p14:creationId xmlns:p14="http://schemas.microsoft.com/office/powerpoint/2010/main" val="6718382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787" y="85795"/>
            <a:ext cx="8915400" cy="1143000"/>
          </a:xfrm>
        </p:spPr>
        <p:txBody>
          <a:bodyPr>
            <a:noAutofit/>
          </a:bodyPr>
          <a:lstStyle/>
          <a:p>
            <a:r>
              <a:rPr lang="en-US" sz="3200" kern="1400" dirty="0" smtClean="0">
                <a:effectLst/>
              </a:rPr>
              <a:t>2. Distributions </a:t>
            </a:r>
            <a:r>
              <a:rPr lang="en-US" sz="3200" kern="1400" dirty="0">
                <a:effectLst/>
              </a:rPr>
              <a:t>of skills in the Nordic countries – a </a:t>
            </a:r>
            <a:r>
              <a:rPr lang="en-US" sz="3200" kern="1400" dirty="0" smtClean="0">
                <a:effectLst/>
              </a:rPr>
              <a:t>comparison</a:t>
            </a:r>
            <a:endParaRPr lang="fi-FI" sz="3200" dirty="0"/>
          </a:p>
        </p:txBody>
      </p:sp>
      <p:sp>
        <p:nvSpPr>
          <p:cNvPr id="3" name="Content Placeholder 2"/>
          <p:cNvSpPr>
            <a:spLocks noGrp="1"/>
          </p:cNvSpPr>
          <p:nvPr>
            <p:ph idx="1"/>
          </p:nvPr>
        </p:nvSpPr>
        <p:spPr>
          <a:xfrm>
            <a:off x="496888" y="1212574"/>
            <a:ext cx="8915400" cy="2792896"/>
          </a:xfrm>
        </p:spPr>
        <p:txBody>
          <a:bodyPr>
            <a:normAutofit fontScale="92500" lnSpcReduction="10000"/>
          </a:bodyPr>
          <a:lstStyle/>
          <a:p>
            <a:r>
              <a:rPr lang="fi-FI" dirty="0" err="1">
                <a:solidFill>
                  <a:srgbClr val="002060"/>
                </a:solidFill>
              </a:rPr>
              <a:t>Literacy</a:t>
            </a:r>
            <a:r>
              <a:rPr lang="fi-FI" dirty="0">
                <a:solidFill>
                  <a:srgbClr val="002060"/>
                </a:solidFill>
              </a:rPr>
              <a:t> and </a:t>
            </a:r>
            <a:r>
              <a:rPr lang="fi-FI" dirty="0" err="1">
                <a:solidFill>
                  <a:srgbClr val="002060"/>
                </a:solidFill>
              </a:rPr>
              <a:t>numeracy</a:t>
            </a:r>
            <a:r>
              <a:rPr lang="fi-FI" dirty="0">
                <a:solidFill>
                  <a:srgbClr val="002060"/>
                </a:solidFill>
              </a:rPr>
              <a:t> </a:t>
            </a:r>
            <a:r>
              <a:rPr lang="fi-FI" dirty="0" err="1"/>
              <a:t>by</a:t>
            </a:r>
            <a:r>
              <a:rPr lang="fi-FI" dirty="0"/>
              <a:t> </a:t>
            </a:r>
            <a:r>
              <a:rPr lang="fi-FI" dirty="0" err="1"/>
              <a:t>age</a:t>
            </a:r>
            <a:r>
              <a:rPr lang="fi-FI" dirty="0"/>
              <a:t> </a:t>
            </a:r>
            <a:r>
              <a:rPr lang="fi-FI" dirty="0" err="1"/>
              <a:t>groups</a:t>
            </a:r>
            <a:r>
              <a:rPr lang="fi-FI" dirty="0"/>
              <a:t>: </a:t>
            </a:r>
          </a:p>
          <a:p>
            <a:pPr lvl="1"/>
            <a:r>
              <a:rPr lang="fi-FI" dirty="0">
                <a:solidFill>
                  <a:srgbClr val="002060"/>
                </a:solidFill>
              </a:rPr>
              <a:t>25-44 </a:t>
            </a:r>
            <a:r>
              <a:rPr lang="fi-FI" dirty="0" err="1">
                <a:solidFill>
                  <a:srgbClr val="002060"/>
                </a:solidFill>
              </a:rPr>
              <a:t>years</a:t>
            </a:r>
            <a:r>
              <a:rPr lang="fi-FI" dirty="0">
                <a:solidFill>
                  <a:srgbClr val="002060"/>
                </a:solidFill>
              </a:rPr>
              <a:t> </a:t>
            </a:r>
            <a:r>
              <a:rPr lang="fi-FI" dirty="0" err="1">
                <a:solidFill>
                  <a:srgbClr val="002060"/>
                </a:solidFill>
              </a:rPr>
              <a:t>old</a:t>
            </a:r>
            <a:r>
              <a:rPr lang="fi-FI" dirty="0">
                <a:solidFill>
                  <a:srgbClr val="002060"/>
                </a:solidFill>
              </a:rPr>
              <a:t> </a:t>
            </a:r>
            <a:r>
              <a:rPr lang="fi-FI" dirty="0" err="1">
                <a:solidFill>
                  <a:srgbClr val="002060"/>
                </a:solidFill>
              </a:rPr>
              <a:t>have</a:t>
            </a:r>
            <a:r>
              <a:rPr lang="fi-FI" dirty="0">
                <a:solidFill>
                  <a:srgbClr val="002060"/>
                </a:solidFill>
              </a:rPr>
              <a:t> the </a:t>
            </a:r>
            <a:r>
              <a:rPr lang="fi-FI" dirty="0" err="1">
                <a:solidFill>
                  <a:srgbClr val="002060"/>
                </a:solidFill>
              </a:rPr>
              <a:t>best</a:t>
            </a:r>
            <a:r>
              <a:rPr lang="fi-FI" dirty="0">
                <a:solidFill>
                  <a:srgbClr val="002060"/>
                </a:solidFill>
              </a:rPr>
              <a:t> </a:t>
            </a:r>
            <a:r>
              <a:rPr lang="fi-FI" dirty="0" err="1">
                <a:solidFill>
                  <a:srgbClr val="002060"/>
                </a:solidFill>
              </a:rPr>
              <a:t>skills</a:t>
            </a:r>
            <a:endParaRPr lang="fi-FI" dirty="0">
              <a:solidFill>
                <a:srgbClr val="002060"/>
              </a:solidFill>
            </a:endParaRPr>
          </a:p>
          <a:p>
            <a:pPr lvl="1"/>
            <a:r>
              <a:rPr lang="fi-FI" dirty="0"/>
              <a:t>55-65 </a:t>
            </a:r>
            <a:r>
              <a:rPr lang="fi-FI" dirty="0" err="1"/>
              <a:t>years</a:t>
            </a:r>
            <a:r>
              <a:rPr lang="fi-FI" dirty="0"/>
              <a:t> </a:t>
            </a:r>
            <a:r>
              <a:rPr lang="fi-FI" dirty="0" err="1"/>
              <a:t>old</a:t>
            </a:r>
            <a:r>
              <a:rPr lang="fi-FI" dirty="0"/>
              <a:t> </a:t>
            </a:r>
            <a:r>
              <a:rPr lang="fi-FI" dirty="0" err="1"/>
              <a:t>perform</a:t>
            </a:r>
            <a:r>
              <a:rPr lang="fi-FI" dirty="0"/>
              <a:t> </a:t>
            </a:r>
            <a:r>
              <a:rPr lang="fi-FI" dirty="0" err="1"/>
              <a:t>lower</a:t>
            </a:r>
            <a:r>
              <a:rPr lang="fi-FI" dirty="0"/>
              <a:t> </a:t>
            </a:r>
            <a:r>
              <a:rPr lang="fi-FI" dirty="0" err="1"/>
              <a:t>than</a:t>
            </a:r>
            <a:r>
              <a:rPr lang="fi-FI" dirty="0"/>
              <a:t> 16-24 </a:t>
            </a:r>
            <a:r>
              <a:rPr lang="fi-FI" dirty="0" err="1"/>
              <a:t>years</a:t>
            </a:r>
            <a:r>
              <a:rPr lang="fi-FI" dirty="0"/>
              <a:t> </a:t>
            </a:r>
            <a:r>
              <a:rPr lang="fi-FI" dirty="0" err="1" smtClean="0"/>
              <a:t>old</a:t>
            </a:r>
            <a:endParaRPr lang="fi-FI" dirty="0" smtClean="0"/>
          </a:p>
          <a:p>
            <a:r>
              <a:rPr lang="fi-FI" dirty="0" err="1">
                <a:solidFill>
                  <a:srgbClr val="002060"/>
                </a:solidFill>
              </a:rPr>
              <a:t>Problem-solving</a:t>
            </a:r>
            <a:r>
              <a:rPr lang="fi-FI" dirty="0"/>
              <a:t> </a:t>
            </a:r>
            <a:r>
              <a:rPr lang="fi-FI" dirty="0" err="1"/>
              <a:t>by</a:t>
            </a:r>
            <a:r>
              <a:rPr lang="fi-FI" dirty="0"/>
              <a:t> </a:t>
            </a:r>
            <a:r>
              <a:rPr lang="fi-FI" dirty="0" err="1"/>
              <a:t>age</a:t>
            </a:r>
            <a:r>
              <a:rPr lang="fi-FI" dirty="0"/>
              <a:t> </a:t>
            </a:r>
            <a:r>
              <a:rPr lang="fi-FI" dirty="0" err="1"/>
              <a:t>groups</a:t>
            </a:r>
            <a:r>
              <a:rPr lang="fi-FI" dirty="0"/>
              <a:t>:</a:t>
            </a:r>
          </a:p>
          <a:p>
            <a:pPr lvl="1"/>
            <a:r>
              <a:rPr lang="fi-FI" dirty="0">
                <a:solidFill>
                  <a:srgbClr val="002060"/>
                </a:solidFill>
              </a:rPr>
              <a:t>25-34 </a:t>
            </a:r>
            <a:r>
              <a:rPr lang="fi-FI" dirty="0" err="1">
                <a:solidFill>
                  <a:srgbClr val="002060"/>
                </a:solidFill>
              </a:rPr>
              <a:t>years</a:t>
            </a:r>
            <a:r>
              <a:rPr lang="fi-FI" dirty="0">
                <a:solidFill>
                  <a:srgbClr val="002060"/>
                </a:solidFill>
              </a:rPr>
              <a:t> </a:t>
            </a:r>
            <a:r>
              <a:rPr lang="fi-FI" dirty="0" err="1">
                <a:solidFill>
                  <a:srgbClr val="002060"/>
                </a:solidFill>
              </a:rPr>
              <a:t>old</a:t>
            </a:r>
            <a:r>
              <a:rPr lang="fi-FI" dirty="0">
                <a:solidFill>
                  <a:srgbClr val="002060"/>
                </a:solidFill>
              </a:rPr>
              <a:t> </a:t>
            </a:r>
            <a:r>
              <a:rPr lang="fi-FI" dirty="0" err="1">
                <a:solidFill>
                  <a:srgbClr val="002060"/>
                </a:solidFill>
              </a:rPr>
              <a:t>are</a:t>
            </a:r>
            <a:r>
              <a:rPr lang="fi-FI" dirty="0">
                <a:solidFill>
                  <a:srgbClr val="002060"/>
                </a:solidFill>
              </a:rPr>
              <a:t> the </a:t>
            </a:r>
            <a:r>
              <a:rPr lang="fi-FI" dirty="0" err="1">
                <a:solidFill>
                  <a:srgbClr val="002060"/>
                </a:solidFill>
              </a:rPr>
              <a:t>best</a:t>
            </a:r>
            <a:r>
              <a:rPr lang="fi-FI" dirty="0">
                <a:solidFill>
                  <a:srgbClr val="002060"/>
                </a:solidFill>
              </a:rPr>
              <a:t> </a:t>
            </a:r>
            <a:r>
              <a:rPr lang="fi-FI" dirty="0" err="1" smtClean="0">
                <a:solidFill>
                  <a:srgbClr val="002060"/>
                </a:solidFill>
              </a:rPr>
              <a:t>performing</a:t>
            </a:r>
            <a:r>
              <a:rPr lang="fi-FI" dirty="0" smtClean="0">
                <a:solidFill>
                  <a:srgbClr val="002060"/>
                </a:solidFill>
              </a:rPr>
              <a:t> </a:t>
            </a:r>
            <a:r>
              <a:rPr lang="fi-FI" dirty="0" err="1" smtClean="0">
                <a:solidFill>
                  <a:srgbClr val="002060"/>
                </a:solidFill>
              </a:rPr>
              <a:t>group</a:t>
            </a:r>
            <a:endParaRPr lang="fi-FI" dirty="0">
              <a:solidFill>
                <a:srgbClr val="002060"/>
              </a:solidFill>
            </a:endParaRPr>
          </a:p>
          <a:p>
            <a:pPr lvl="1"/>
            <a:r>
              <a:rPr lang="fi-FI" dirty="0"/>
              <a:t>16-24 </a:t>
            </a:r>
            <a:r>
              <a:rPr lang="fi-FI" dirty="0" err="1"/>
              <a:t>years</a:t>
            </a:r>
            <a:r>
              <a:rPr lang="fi-FI" dirty="0"/>
              <a:t> </a:t>
            </a:r>
            <a:r>
              <a:rPr lang="fi-FI" dirty="0" err="1"/>
              <a:t>old</a:t>
            </a:r>
            <a:r>
              <a:rPr lang="fi-FI" dirty="0"/>
              <a:t> </a:t>
            </a:r>
            <a:r>
              <a:rPr lang="fi-FI" dirty="0" err="1"/>
              <a:t>are</a:t>
            </a:r>
            <a:r>
              <a:rPr lang="fi-FI" dirty="0"/>
              <a:t> the </a:t>
            </a:r>
            <a:r>
              <a:rPr lang="fi-FI" dirty="0" err="1"/>
              <a:t>second</a:t>
            </a:r>
            <a:r>
              <a:rPr lang="fi-FI" dirty="0"/>
              <a:t> </a:t>
            </a:r>
            <a:r>
              <a:rPr lang="fi-FI" dirty="0" err="1"/>
              <a:t>best</a:t>
            </a:r>
            <a:r>
              <a:rPr lang="fi-FI" dirty="0"/>
              <a:t> </a:t>
            </a:r>
            <a:r>
              <a:rPr lang="fi-FI" dirty="0" err="1" smtClean="0"/>
              <a:t>performing</a:t>
            </a:r>
            <a:r>
              <a:rPr lang="fi-FI" dirty="0" smtClean="0"/>
              <a:t> </a:t>
            </a:r>
            <a:r>
              <a:rPr lang="fi-FI" dirty="0" err="1" smtClean="0"/>
              <a:t>group</a:t>
            </a:r>
            <a:endParaRPr lang="fi-FI" dirty="0"/>
          </a:p>
          <a:p>
            <a:pPr lvl="1"/>
            <a:r>
              <a:rPr lang="fi-FI" dirty="0" err="1"/>
              <a:t>Exception</a:t>
            </a:r>
            <a:r>
              <a:rPr lang="fi-FI" dirty="0"/>
              <a:t>: In </a:t>
            </a:r>
            <a:r>
              <a:rPr lang="fi-FI" dirty="0" err="1"/>
              <a:t>Sweden</a:t>
            </a:r>
            <a:r>
              <a:rPr lang="fi-FI" dirty="0"/>
              <a:t> the </a:t>
            </a:r>
            <a:r>
              <a:rPr lang="fi-FI" dirty="0" err="1"/>
              <a:t>age</a:t>
            </a:r>
            <a:r>
              <a:rPr lang="fi-FI" dirty="0"/>
              <a:t> </a:t>
            </a:r>
            <a:r>
              <a:rPr lang="fi-FI" dirty="0" err="1"/>
              <a:t>groups</a:t>
            </a:r>
            <a:r>
              <a:rPr lang="fi-FI" dirty="0"/>
              <a:t> </a:t>
            </a:r>
            <a:r>
              <a:rPr lang="fi-FI" dirty="0" err="1"/>
              <a:t>are</a:t>
            </a:r>
            <a:r>
              <a:rPr lang="fi-FI" dirty="0"/>
              <a:t> in </a:t>
            </a:r>
            <a:r>
              <a:rPr lang="fi-FI" dirty="0" err="1"/>
              <a:t>reverse</a:t>
            </a:r>
            <a:r>
              <a:rPr lang="fi-FI" dirty="0"/>
              <a:t> </a:t>
            </a:r>
            <a:r>
              <a:rPr lang="fi-FI" dirty="0" err="1"/>
              <a:t>order</a:t>
            </a:r>
            <a:endParaRPr lang="fi-FI" dirty="0"/>
          </a:p>
          <a:p>
            <a:pPr lvl="1"/>
            <a:endParaRPr lang="fi-FI" dirty="0"/>
          </a:p>
          <a:p>
            <a:pPr marL="137160" indent="0">
              <a:buNone/>
            </a:pPr>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8</a:t>
            </a:fld>
            <a:endParaRPr lang="sv-SE"/>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699" y="4102100"/>
            <a:ext cx="4584700" cy="275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4588" y="4102100"/>
            <a:ext cx="4584700" cy="275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698619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kern="1400" dirty="0" smtClean="0">
                <a:effectLst/>
              </a:rPr>
              <a:t>2. Distributions </a:t>
            </a:r>
            <a:r>
              <a:rPr lang="en-US" sz="3200" kern="1400" dirty="0">
                <a:effectLst/>
              </a:rPr>
              <a:t>of skills in the Nordic countries – a </a:t>
            </a:r>
            <a:r>
              <a:rPr lang="en-US" sz="3200" kern="1400" dirty="0" smtClean="0">
                <a:effectLst/>
              </a:rPr>
              <a:t>comparison</a:t>
            </a:r>
            <a:endParaRPr lang="fi-FI" sz="3200" dirty="0"/>
          </a:p>
        </p:txBody>
      </p:sp>
      <p:sp>
        <p:nvSpPr>
          <p:cNvPr id="3" name="Content Placeholder 2"/>
          <p:cNvSpPr>
            <a:spLocks noGrp="1"/>
          </p:cNvSpPr>
          <p:nvPr>
            <p:ph idx="1"/>
          </p:nvPr>
        </p:nvSpPr>
        <p:spPr/>
        <p:txBody>
          <a:bodyPr>
            <a:normAutofit lnSpcReduction="10000"/>
          </a:bodyPr>
          <a:lstStyle/>
          <a:p>
            <a:r>
              <a:rPr lang="en-US" dirty="0"/>
              <a:t>In all the Nordic </a:t>
            </a:r>
            <a:r>
              <a:rPr lang="en-US" dirty="0" smtClean="0"/>
              <a:t>countries: </a:t>
            </a:r>
            <a:r>
              <a:rPr lang="en-US" dirty="0" smtClean="0">
                <a:solidFill>
                  <a:srgbClr val="002060"/>
                </a:solidFill>
              </a:rPr>
              <a:t>large </a:t>
            </a:r>
            <a:r>
              <a:rPr lang="en-US" dirty="0">
                <a:solidFill>
                  <a:srgbClr val="002060"/>
                </a:solidFill>
              </a:rPr>
              <a:t>and significant difference in literacy, numeracy and problem solving skills </a:t>
            </a:r>
            <a:r>
              <a:rPr lang="en-US" dirty="0" smtClean="0">
                <a:solidFill>
                  <a:srgbClr val="002060"/>
                </a:solidFill>
              </a:rPr>
              <a:t>in favor of respondents </a:t>
            </a:r>
            <a:r>
              <a:rPr lang="en-US" dirty="0">
                <a:solidFill>
                  <a:srgbClr val="002060"/>
                </a:solidFill>
              </a:rPr>
              <a:t>who were born in the country </a:t>
            </a:r>
            <a:r>
              <a:rPr lang="en-US" dirty="0"/>
              <a:t>compared to adults born outside the country. </a:t>
            </a:r>
            <a:endParaRPr lang="fi-FI" dirty="0"/>
          </a:p>
          <a:p>
            <a:r>
              <a:rPr lang="en-US" dirty="0" smtClean="0">
                <a:solidFill>
                  <a:srgbClr val="002060"/>
                </a:solidFill>
              </a:rPr>
              <a:t>High </a:t>
            </a:r>
            <a:r>
              <a:rPr lang="en-US" dirty="0">
                <a:solidFill>
                  <a:srgbClr val="002060"/>
                </a:solidFill>
              </a:rPr>
              <a:t>educational level is strongly related to a high level of skills. </a:t>
            </a:r>
            <a:endParaRPr lang="fi-FI" dirty="0">
              <a:solidFill>
                <a:srgbClr val="002060"/>
              </a:solidFill>
            </a:endParaRPr>
          </a:p>
          <a:p>
            <a:r>
              <a:rPr lang="en-US" dirty="0" smtClean="0">
                <a:solidFill>
                  <a:srgbClr val="002060"/>
                </a:solidFill>
              </a:rPr>
              <a:t>Adults </a:t>
            </a:r>
            <a:r>
              <a:rPr lang="en-US" dirty="0">
                <a:solidFill>
                  <a:srgbClr val="002060"/>
                </a:solidFill>
              </a:rPr>
              <a:t>permanently outside the </a:t>
            </a:r>
            <a:r>
              <a:rPr lang="en-US" dirty="0" err="1">
                <a:solidFill>
                  <a:srgbClr val="002060"/>
                </a:solidFill>
              </a:rPr>
              <a:t>labour</a:t>
            </a:r>
            <a:r>
              <a:rPr lang="en-US" dirty="0">
                <a:solidFill>
                  <a:srgbClr val="002060"/>
                </a:solidFill>
              </a:rPr>
              <a:t> market or unemployed have significantly lower skills in literacy, numeracy and problem solving </a:t>
            </a:r>
            <a:r>
              <a:rPr lang="en-US" dirty="0"/>
              <a:t>than those employed or categorized as students.</a:t>
            </a:r>
            <a:endParaRPr lang="fi-FI" dirty="0"/>
          </a:p>
          <a:p>
            <a:endParaRPr lang="fi-FI" dirty="0"/>
          </a:p>
        </p:txBody>
      </p:sp>
      <p:sp>
        <p:nvSpPr>
          <p:cNvPr id="4" name="Slide Number Placeholder 3"/>
          <p:cNvSpPr>
            <a:spLocks noGrp="1"/>
          </p:cNvSpPr>
          <p:nvPr>
            <p:ph type="sldNum" sz="quarter" idx="12"/>
          </p:nvPr>
        </p:nvSpPr>
        <p:spPr/>
        <p:txBody>
          <a:bodyPr/>
          <a:lstStyle/>
          <a:p>
            <a:fld id="{CBFB133A-AF00-48EB-9E4C-D3CCA1D1B793}" type="slidenum">
              <a:rPr lang="sv-SE" smtClean="0"/>
              <a:pPr/>
              <a:t>9</a:t>
            </a:fld>
            <a:endParaRPr lang="sv-SE"/>
          </a:p>
        </p:txBody>
      </p:sp>
    </p:spTree>
    <p:extLst>
      <p:ext uri="{BB962C8B-B14F-4D97-AF65-F5344CB8AC3E}">
        <p14:creationId xmlns:p14="http://schemas.microsoft.com/office/powerpoint/2010/main" val="7733396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petsigt">
  <a:themeElements>
    <a:clrScheme name="Aspek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Spetsigt">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petsigt">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2332</TotalTime>
  <Words>2321</Words>
  <Application>Microsoft Office PowerPoint</Application>
  <PresentationFormat>A4 Paper (210x297 mm)</PresentationFormat>
  <Paragraphs>296</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Spetsigt</vt:lpstr>
      <vt:lpstr>Skill acquistion, skill loss,  and age (sasla).   A comparative study of Cognitive Foundation Skills (CFS) in Denmark, Finland, Norway, and Sweden  (# 54861)</vt:lpstr>
      <vt:lpstr>PowerPoint Presentation</vt:lpstr>
      <vt:lpstr>The project in a nutshell</vt:lpstr>
      <vt:lpstr>Three basic themes</vt:lpstr>
      <vt:lpstr>First descriptive report</vt:lpstr>
      <vt:lpstr>2. Distributions of skills in the Nordic countries – a comparison</vt:lpstr>
      <vt:lpstr>2. Distributions of skills in the Nordic countries – a comparison</vt:lpstr>
      <vt:lpstr>2. Distributions of skills in the Nordic countries – a comparison</vt:lpstr>
      <vt:lpstr>2. Distributions of skills in the Nordic countries – a comparison</vt:lpstr>
      <vt:lpstr>3. Use of skills at work, Cognitive Foundation Skills, and age</vt:lpstr>
      <vt:lpstr>3. Use of skills at work, Cognitive Foundation Skills, and age</vt:lpstr>
      <vt:lpstr>3. Use of skills at work, Cognitive Foundation Skills, and age</vt:lpstr>
      <vt:lpstr>4. Adult education and training in the Nordic countries</vt:lpstr>
      <vt:lpstr>4. Adult education and training in the Nordic countries</vt:lpstr>
      <vt:lpstr>4. Adult education and training in the Nordic countries</vt:lpstr>
      <vt:lpstr>4. Adult education and training in the Nordic countries</vt:lpstr>
      <vt:lpstr>4. Adult education and training in the Nordic countries</vt:lpstr>
      <vt:lpstr>4. Adult education and training in the Nordic countries</vt:lpstr>
      <vt:lpstr>5. Educational mismatch, skills, and age</vt:lpstr>
      <vt:lpstr>5. Educational mismatch, skills, and age</vt:lpstr>
      <vt:lpstr>5. Educational mismatch, skills, and age</vt:lpstr>
      <vt:lpstr>5. Educational mismatch, skills, and age</vt:lpstr>
      <vt:lpstr>6. Using the PIAAC survey to look at work experience and Cognitive Foundation Skills in the Nordic countries </vt:lpstr>
      <vt:lpstr>6. Using the PIAAC survey to look at work experience and Cognitive Foundation Skills in the Nordic countries </vt:lpstr>
      <vt:lpstr>7. Comparison of distributions of literacy skills in IALS and PIAAC in Nordic cohorts</vt:lpstr>
      <vt:lpstr>8. Comparison of PIAAC and PISA results </vt:lpstr>
      <vt:lpstr>Next steps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Erik Melander</dc:creator>
  <dc:description>IFAU905E, v3.1 2012-02-29</dc:description>
  <cp:lastModifiedBy>Malin Antero</cp:lastModifiedBy>
  <cp:revision>195</cp:revision>
  <cp:lastPrinted>2014-05-17T14:09:08Z</cp:lastPrinted>
  <dcterms:created xsi:type="dcterms:W3CDTF">2012-05-14T10:35:57Z</dcterms:created>
  <dcterms:modified xsi:type="dcterms:W3CDTF">2014-06-26T09:57:10Z</dcterms:modified>
</cp:coreProperties>
</file>