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2"/>
  </p:notesMasterIdLst>
  <p:sldIdLst>
    <p:sldId id="256" r:id="rId2"/>
    <p:sldId id="258" r:id="rId3"/>
    <p:sldId id="271" r:id="rId4"/>
    <p:sldId id="261" r:id="rId5"/>
    <p:sldId id="262" r:id="rId6"/>
    <p:sldId id="263" r:id="rId7"/>
    <p:sldId id="268" r:id="rId8"/>
    <p:sldId id="259" r:id="rId9"/>
    <p:sldId id="269" r:id="rId10"/>
    <p:sldId id="270" r:id="rId11"/>
  </p:sldIdLst>
  <p:sldSz cx="9906000" cy="6858000" type="A4"/>
  <p:notesSz cx="6669088" cy="9928225"/>
  <p:defaultTextStyle>
    <a:defPPr>
      <a:defRPr lang="sv-SE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560" autoAdjust="0"/>
  </p:normalViewPr>
  <p:slideViewPr>
    <p:cSldViewPr snapToGrid="0">
      <p:cViewPr varScale="1">
        <p:scale>
          <a:sx n="110" d="100"/>
          <a:sy n="110" d="100"/>
        </p:scale>
        <p:origin x="-1356" y="-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46113" y="744538"/>
            <a:ext cx="537686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907"/>
            <a:ext cx="533527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430091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261744-D4D3-4436-94EA-B57835AB6E39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7258915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199" y="1371600"/>
            <a:ext cx="89154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F1BD0-A6FD-4A4F-91CB-089C34900B99}" type="datetime1">
              <a:rPr lang="sv-SE" smtClean="0"/>
              <a:pPr/>
              <a:t>2013-06-11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BF1E7-46CF-4A25-B047-94A29783C7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485900" y="3331698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4595-F4A0-4101-A0A7-538CCA056D10}" type="datetime1">
              <a:rPr lang="sv-SE" smtClean="0"/>
              <a:pPr/>
              <a:t>2013-06-11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60FF0-2723-4648-B9FF-ECF7E245AB0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C6DD-6754-4090-87D8-B7523DDB5FBF}" type="datetime1">
              <a:rPr lang="sv-SE" smtClean="0"/>
              <a:pPr/>
              <a:t>2013-06-11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249A-E176-4171-AF85-A0CC7AAC6F7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5FFAE-4666-40A4-9CFE-1BD36EBC33F2}" type="datetime1">
              <a:rPr lang="sv-SE" smtClean="0"/>
              <a:pPr/>
              <a:t>2013-06-11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133A-AF00-48EB-9E4C-D3CCA1D1B79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33550" y="609600"/>
            <a:ext cx="767715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733550" y="2507786"/>
            <a:ext cx="767715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1274E-C269-4C11-94E8-CE48A3902359}" type="datetime1">
              <a:rPr lang="sv-SE" smtClean="0"/>
              <a:pPr/>
              <a:t>2013-06-11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585200" y="6416676"/>
            <a:ext cx="825500" cy="365125"/>
          </a:xfrm>
        </p:spPr>
        <p:txBody>
          <a:bodyPr/>
          <a:lstStyle/>
          <a:p>
            <a:fld id="{99C07AA2-9933-48C3-9BA2-CDA8D2F988A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A97C8-337E-4046-B1CC-8955ED26CFE1}" type="datetime1">
              <a:rPr lang="sv-SE" smtClean="0"/>
              <a:pPr/>
              <a:t>2013-06-11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96EF-E913-4BBD-84C2-188C2BA5BF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89154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5032111" y="1535113"/>
            <a:ext cx="4378590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495300" y="2362201"/>
            <a:ext cx="4376870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32111" y="2362201"/>
            <a:ext cx="4378590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F775-B49D-4A16-BEDB-B078F12D0898}" type="datetime1">
              <a:rPr lang="sv-SE" smtClean="0"/>
              <a:pPr/>
              <a:t>2013-06-11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C52E-8FAD-49AD-B81C-691819872FE3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B051-E7F4-4DCD-B783-381E92C5EFD5}" type="datetime1">
              <a:rPr lang="sv-SE" smtClean="0"/>
              <a:pPr/>
              <a:t>2013-06-11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FDE38-59D1-42BD-B5A1-8B61DB5C0F1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2D4F-F2E3-4DBC-99BE-798FED7729F1}" type="datetime1">
              <a:rPr lang="sv-SE" smtClean="0"/>
              <a:pPr/>
              <a:t>2013-06-11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A6652-B70F-4755-AE09-8595D1C4C13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495300" y="1524001"/>
            <a:ext cx="3259006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1FB3-51D2-4F84-BF1C-4AB06600B5C9}" type="datetime1">
              <a:rPr lang="sv-SE" smtClean="0"/>
              <a:pPr/>
              <a:t>2013-06-11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AEBA-89BC-4E77-8694-AF5E9040568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59436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981200" y="1831975"/>
            <a:ext cx="59436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sv-SE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Klicka på ikonen för att lägga till en bild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981200" y="1166787"/>
            <a:ext cx="59436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6A27-8335-4850-A3F9-6BB658E54267}" type="datetime1">
              <a:rPr lang="sv-SE" smtClean="0"/>
              <a:pPr/>
              <a:t>2013-06-11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098D3-F063-4FF6-838D-890D1CD6770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495300" y="6416676"/>
            <a:ext cx="23114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7A2756E-F204-44AD-ABC8-B14BFCA34754}" type="datetime1">
              <a:rPr lang="sv-SE" smtClean="0"/>
              <a:pPr/>
              <a:t>2013-06-11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3384550" y="6416676"/>
            <a:ext cx="31369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585200" y="6416676"/>
            <a:ext cx="8255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178B7D6-6D4A-410C-B4FC-89527038F06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26972" y="1235676"/>
            <a:ext cx="8227129" cy="1841158"/>
          </a:xfrm>
        </p:spPr>
        <p:txBody>
          <a:bodyPr>
            <a:normAutofit fontScale="90000"/>
          </a:bodyPr>
          <a:lstStyle/>
          <a:p>
            <a:r>
              <a:rPr lang="sv-SE" sz="3300" dirty="0" err="1" smtClean="0"/>
              <a:t>Skill</a:t>
            </a:r>
            <a:r>
              <a:rPr lang="sv-SE" sz="3300" dirty="0" smtClean="0"/>
              <a:t> </a:t>
            </a:r>
            <a:r>
              <a:rPr lang="sv-SE" sz="3300" dirty="0" err="1" smtClean="0"/>
              <a:t>acquistion</a:t>
            </a:r>
            <a:r>
              <a:rPr lang="sv-SE" sz="3300" dirty="0" smtClean="0"/>
              <a:t>, </a:t>
            </a:r>
            <a:r>
              <a:rPr lang="sv-SE" sz="3300" dirty="0" err="1" smtClean="0"/>
              <a:t>skill</a:t>
            </a:r>
            <a:r>
              <a:rPr lang="sv-SE" sz="3300" dirty="0" smtClean="0"/>
              <a:t> loss, </a:t>
            </a:r>
            <a:br>
              <a:rPr lang="sv-SE" sz="3300" dirty="0" smtClean="0"/>
            </a:br>
            <a:r>
              <a:rPr lang="sv-SE" sz="3300" dirty="0" smtClean="0"/>
              <a:t>and age. </a:t>
            </a:r>
            <a:r>
              <a:rPr lang="sv-SE" sz="3200" dirty="0" smtClean="0"/>
              <a:t/>
            </a:r>
            <a:br>
              <a:rPr lang="sv-SE" sz="3200" dirty="0" smtClean="0"/>
            </a:br>
            <a:r>
              <a:rPr lang="sv-SE" sz="900" dirty="0" smtClean="0"/>
              <a:t/>
            </a:r>
            <a:br>
              <a:rPr lang="sv-SE" sz="900" dirty="0" smtClean="0"/>
            </a:br>
            <a:r>
              <a:rPr lang="sv-SE" sz="3300" dirty="0" smtClean="0"/>
              <a:t>A </a:t>
            </a:r>
            <a:r>
              <a:rPr lang="sv-SE" sz="3300" dirty="0" err="1" smtClean="0"/>
              <a:t>comparative</a:t>
            </a:r>
            <a:r>
              <a:rPr lang="sv-SE" sz="3300" dirty="0" smtClean="0"/>
              <a:t> </a:t>
            </a:r>
            <a:r>
              <a:rPr lang="sv-SE" sz="3300" dirty="0" err="1" smtClean="0"/>
              <a:t>study</a:t>
            </a:r>
            <a:r>
              <a:rPr lang="sv-SE" sz="3300" dirty="0" smtClean="0"/>
              <a:t> of </a:t>
            </a:r>
            <a:r>
              <a:rPr lang="sv-SE" sz="3300" dirty="0" err="1" smtClean="0"/>
              <a:t>Cognitive</a:t>
            </a:r>
            <a:r>
              <a:rPr lang="sv-SE" sz="3300" dirty="0" smtClean="0"/>
              <a:t> Foundation </a:t>
            </a:r>
            <a:r>
              <a:rPr lang="sv-SE" sz="3300" dirty="0" err="1" smtClean="0"/>
              <a:t>Skills</a:t>
            </a:r>
            <a:r>
              <a:rPr lang="sv-SE" sz="3300" dirty="0" smtClean="0"/>
              <a:t> (CFS) in </a:t>
            </a:r>
            <a:r>
              <a:rPr lang="sv-SE" sz="3300" dirty="0" err="1" smtClean="0"/>
              <a:t>Denmark</a:t>
            </a:r>
            <a:r>
              <a:rPr lang="sv-SE" sz="3300" dirty="0" smtClean="0"/>
              <a:t>, Finland, Norway, and Sweden </a:t>
            </a:r>
            <a:br>
              <a:rPr lang="sv-SE" sz="3300" dirty="0" smtClean="0"/>
            </a:br>
            <a:r>
              <a:rPr lang="sv-SE" sz="3300" dirty="0" smtClean="0"/>
              <a:t>(# 54861)</a:t>
            </a:r>
            <a:endParaRPr lang="sv-SE" sz="33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BF1E7-46CF-4A25-B047-94A29783C765}" type="slidenum">
              <a:rPr lang="sv-SE" smtClean="0"/>
              <a:pPr/>
              <a:t>1</a:t>
            </a:fld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17581" y="3320624"/>
            <a:ext cx="8227268" cy="3339667"/>
          </a:xfrm>
        </p:spPr>
        <p:txBody>
          <a:bodyPr>
            <a:normAutofit fontScale="55000" lnSpcReduction="20000"/>
          </a:bodyPr>
          <a:lstStyle/>
          <a:p>
            <a:r>
              <a:rPr lang="sv-SE" sz="5100" b="1" i="1" dirty="0" smtClean="0"/>
              <a:t>Researchers</a:t>
            </a:r>
            <a:r>
              <a:rPr lang="sv-SE" sz="4000" dirty="0" smtClean="0"/>
              <a:t>: 10 </a:t>
            </a:r>
            <a:r>
              <a:rPr lang="sv-SE" sz="4000" dirty="0" err="1" smtClean="0"/>
              <a:t>altogether</a:t>
            </a:r>
            <a:r>
              <a:rPr lang="sv-SE" sz="4000" dirty="0" smtClean="0"/>
              <a:t>; 3 from </a:t>
            </a:r>
            <a:r>
              <a:rPr lang="sv-SE" sz="4000" dirty="0" err="1" smtClean="0"/>
              <a:t>Denmark</a:t>
            </a:r>
            <a:r>
              <a:rPr lang="sv-SE" sz="4000" dirty="0" smtClean="0"/>
              <a:t>, 2 from Finland, 2 from Norway, and 3 from Sweden.</a:t>
            </a:r>
          </a:p>
          <a:p>
            <a:endParaRPr lang="sv-SE" u="sng" dirty="0" smtClean="0"/>
          </a:p>
          <a:p>
            <a:endParaRPr lang="sv-SE" u="sng" dirty="0" smtClean="0"/>
          </a:p>
          <a:p>
            <a:r>
              <a:rPr lang="sv-SE" sz="5100" u="sng" dirty="0" err="1" smtClean="0"/>
              <a:t>Scientific</a:t>
            </a:r>
            <a:r>
              <a:rPr lang="sv-SE" sz="5100" u="sng" dirty="0" smtClean="0"/>
              <a:t> board</a:t>
            </a:r>
            <a:r>
              <a:rPr lang="sv-SE" sz="5100" dirty="0" smtClean="0"/>
              <a:t>: professor Antero Malin, Finland (</a:t>
            </a:r>
            <a:r>
              <a:rPr lang="sv-SE" sz="5100" dirty="0" err="1" smtClean="0"/>
              <a:t>project</a:t>
            </a:r>
            <a:r>
              <a:rPr lang="sv-SE" sz="5100" dirty="0" smtClean="0"/>
              <a:t> </a:t>
            </a:r>
            <a:r>
              <a:rPr lang="sv-SE" sz="5100" dirty="0" err="1" smtClean="0"/>
              <a:t>leader</a:t>
            </a:r>
            <a:r>
              <a:rPr lang="sv-SE" sz="5100" dirty="0" smtClean="0"/>
              <a:t>); </a:t>
            </a:r>
            <a:r>
              <a:rPr lang="sv-SE" sz="5100" dirty="0" err="1" smtClean="0"/>
              <a:t>associate</a:t>
            </a:r>
            <a:r>
              <a:rPr lang="sv-SE" sz="5100" dirty="0" smtClean="0"/>
              <a:t> professor Kjersti </a:t>
            </a:r>
            <a:r>
              <a:rPr lang="sv-SE" sz="5100" dirty="0" err="1" smtClean="0"/>
              <a:t>Lundetræ</a:t>
            </a:r>
            <a:r>
              <a:rPr lang="sv-SE" sz="5100" dirty="0" smtClean="0"/>
              <a:t>, Norway, </a:t>
            </a:r>
            <a:r>
              <a:rPr lang="sv-SE" sz="5100" dirty="0" err="1" smtClean="0"/>
              <a:t>associate</a:t>
            </a:r>
            <a:r>
              <a:rPr lang="sv-SE" sz="5100" dirty="0" smtClean="0"/>
              <a:t> professor Erik </a:t>
            </a:r>
            <a:r>
              <a:rPr lang="sv-SE" sz="5100" dirty="0" err="1" smtClean="0"/>
              <a:t>Mellander</a:t>
            </a:r>
            <a:r>
              <a:rPr lang="sv-SE" sz="5100" dirty="0" smtClean="0"/>
              <a:t>, Sweden (</a:t>
            </a:r>
            <a:r>
              <a:rPr lang="sv-SE" sz="5100" dirty="0" err="1" smtClean="0"/>
              <a:t>responsible</a:t>
            </a:r>
            <a:r>
              <a:rPr lang="sv-SE" sz="5100" dirty="0" smtClean="0"/>
              <a:t> for dissemination); senior research </a:t>
            </a:r>
            <a:r>
              <a:rPr lang="sv-SE" sz="5100" dirty="0" err="1" smtClean="0"/>
              <a:t>fellow</a:t>
            </a:r>
            <a:r>
              <a:rPr lang="sv-SE" sz="5100" dirty="0" smtClean="0"/>
              <a:t> Anders Rosdahl, </a:t>
            </a:r>
            <a:r>
              <a:rPr lang="sv-SE" sz="5100" dirty="0" err="1" smtClean="0"/>
              <a:t>Denmark</a:t>
            </a:r>
            <a:r>
              <a:rPr lang="sv-SE" sz="5100" dirty="0" smtClean="0"/>
              <a:t> (</a:t>
            </a:r>
            <a:r>
              <a:rPr lang="sv-SE" sz="5100" dirty="0" err="1" smtClean="0"/>
              <a:t>responsible</a:t>
            </a:r>
            <a:r>
              <a:rPr lang="sv-SE" sz="5100" dirty="0" smtClean="0"/>
              <a:t> for data) </a:t>
            </a:r>
            <a:endParaRPr lang="sv-SE" sz="5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906890"/>
          </a:xfrm>
        </p:spPr>
        <p:txBody>
          <a:bodyPr>
            <a:normAutofit/>
          </a:bodyPr>
          <a:lstStyle/>
          <a:p>
            <a:r>
              <a:rPr lang="fi-FI" sz="3200" dirty="0" err="1" smtClean="0"/>
              <a:t>Policy</a:t>
            </a:r>
            <a:r>
              <a:rPr lang="fi-FI" sz="3200" dirty="0" smtClean="0"/>
              <a:t> </a:t>
            </a:r>
            <a:r>
              <a:rPr lang="fi-FI" sz="3200" dirty="0" err="1" smtClean="0"/>
              <a:t>support</a:t>
            </a:r>
            <a:endParaRPr lang="fi-FI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322798"/>
            <a:ext cx="8915400" cy="4441004"/>
          </a:xfrm>
        </p:spPr>
        <p:txBody>
          <a:bodyPr>
            <a:normAutofit/>
          </a:bodyPr>
          <a:lstStyle/>
          <a:p>
            <a:r>
              <a:rPr lang="en-US" dirty="0"/>
              <a:t>We </a:t>
            </a:r>
            <a:r>
              <a:rPr lang="en-US" dirty="0" smtClean="0"/>
              <a:t>hope </a:t>
            </a:r>
            <a:r>
              <a:rPr lang="en-US" dirty="0"/>
              <a:t>that </a:t>
            </a:r>
            <a:r>
              <a:rPr lang="en-US" dirty="0" smtClean="0"/>
              <a:t>our </a:t>
            </a:r>
            <a:r>
              <a:rPr lang="en-US" dirty="0"/>
              <a:t>results can provide input to the improvement of the acquisition, keeping up, and enhancement of adult </a:t>
            </a:r>
            <a:r>
              <a:rPr lang="en-US" dirty="0" smtClean="0"/>
              <a:t>CFS in </a:t>
            </a:r>
            <a:r>
              <a:rPr lang="en-US" dirty="0"/>
              <a:t>the Nordic </a:t>
            </a:r>
            <a:r>
              <a:rPr lang="en-US" dirty="0" smtClean="0"/>
              <a:t>countries</a:t>
            </a:r>
            <a:endParaRPr lang="fi-FI" dirty="0"/>
          </a:p>
          <a:p>
            <a:r>
              <a:rPr lang="en-US" dirty="0" smtClean="0"/>
              <a:t>By assessing the relative importance of different means – formal and informal education and training - the project can contribute to more efficient adult skill promoting practices</a:t>
            </a:r>
            <a:r>
              <a:rPr lang="fi-FI" sz="2600" dirty="0" smtClean="0"/>
              <a:t>.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133A-AF00-48EB-9E4C-D3CCA1D1B793}" type="slidenum">
              <a:rPr lang="sv-SE" smtClean="0"/>
              <a:pPr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36468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49597" y="80806"/>
            <a:ext cx="8434001" cy="778475"/>
          </a:xfrm>
        </p:spPr>
        <p:txBody>
          <a:bodyPr>
            <a:normAutofit/>
          </a:bodyPr>
          <a:lstStyle/>
          <a:p>
            <a:r>
              <a:rPr lang="sv-SE" sz="3200" dirty="0" smtClean="0"/>
              <a:t>The </a:t>
            </a:r>
            <a:r>
              <a:rPr lang="sv-SE" sz="3200" dirty="0" err="1" smtClean="0"/>
              <a:t>project</a:t>
            </a:r>
            <a:r>
              <a:rPr lang="sv-SE" sz="3200" dirty="0" smtClean="0"/>
              <a:t> in a </a:t>
            </a:r>
            <a:r>
              <a:rPr lang="sv-SE" sz="3200" dirty="0" err="1" smtClean="0"/>
              <a:t>nutshell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40468" y="1067124"/>
            <a:ext cx="8574191" cy="5790876"/>
          </a:xfrm>
        </p:spPr>
        <p:txBody>
          <a:bodyPr>
            <a:noAutofit/>
          </a:bodyPr>
          <a:lstStyle/>
          <a:p>
            <a:r>
              <a:rPr lang="sv-SE" sz="2800" dirty="0" smtClean="0"/>
              <a:t>Project period: April 1, 2013 – </a:t>
            </a:r>
            <a:r>
              <a:rPr lang="sv-SE" sz="2800" dirty="0" err="1" smtClean="0"/>
              <a:t>March</a:t>
            </a:r>
            <a:r>
              <a:rPr lang="sv-SE" sz="2800" dirty="0" smtClean="0"/>
              <a:t> 31, 2016</a:t>
            </a:r>
          </a:p>
          <a:p>
            <a:r>
              <a:rPr lang="sv-SE" sz="2800" dirty="0" err="1" smtClean="0"/>
              <a:t>Funding</a:t>
            </a:r>
            <a:r>
              <a:rPr lang="sv-SE" sz="2800" dirty="0" smtClean="0"/>
              <a:t>: 6.7 million NOK (≈ 0.92 million €)</a:t>
            </a:r>
          </a:p>
          <a:p>
            <a:r>
              <a:rPr lang="sv-SE" sz="2800" dirty="0" smtClean="0"/>
              <a:t>Research </a:t>
            </a:r>
            <a:r>
              <a:rPr lang="sv-SE" sz="2800" dirty="0" err="1" smtClean="0"/>
              <a:t>theme</a:t>
            </a:r>
            <a:r>
              <a:rPr lang="sv-SE" sz="2800" dirty="0" smtClean="0"/>
              <a:t>: </a:t>
            </a:r>
            <a:r>
              <a:rPr lang="sv-SE" dirty="0" err="1"/>
              <a:t>S</a:t>
            </a:r>
            <a:r>
              <a:rPr lang="sv-SE" sz="2800" dirty="0" err="1" smtClean="0"/>
              <a:t>eparating</a:t>
            </a:r>
            <a:r>
              <a:rPr lang="sv-SE" sz="2800" dirty="0" smtClean="0"/>
              <a:t> age and </a:t>
            </a:r>
            <a:r>
              <a:rPr lang="sv-SE" sz="2800" dirty="0" err="1" smtClean="0"/>
              <a:t>cohort</a:t>
            </a:r>
            <a:r>
              <a:rPr lang="sv-SE" sz="2800" dirty="0" smtClean="0"/>
              <a:t> </a:t>
            </a:r>
            <a:r>
              <a:rPr lang="sv-SE" sz="2800" dirty="0" err="1" smtClean="0"/>
              <a:t>effects</a:t>
            </a:r>
            <a:r>
              <a:rPr lang="sv-SE" sz="2800" dirty="0" smtClean="0"/>
              <a:t> on </a:t>
            </a:r>
            <a:r>
              <a:rPr lang="sv-SE" sz="2800" dirty="0" err="1" smtClean="0"/>
              <a:t>learning</a:t>
            </a:r>
            <a:r>
              <a:rPr lang="sv-SE" sz="2800" dirty="0" smtClean="0"/>
              <a:t> and </a:t>
            </a:r>
            <a:r>
              <a:rPr lang="sv-SE" sz="2800" dirty="0" err="1" smtClean="0"/>
              <a:t>skills</a:t>
            </a:r>
            <a:r>
              <a:rPr lang="sv-SE" sz="2800" dirty="0" smtClean="0"/>
              <a:t> over the life </a:t>
            </a:r>
            <a:r>
              <a:rPr lang="sv-SE" sz="2800" dirty="0" err="1" smtClean="0"/>
              <a:t>cycle</a:t>
            </a:r>
            <a:endParaRPr lang="sv-SE" sz="2800" dirty="0" smtClean="0"/>
          </a:p>
          <a:p>
            <a:r>
              <a:rPr lang="sv-SE" sz="2800" dirty="0" err="1" smtClean="0"/>
              <a:t>Specific</a:t>
            </a:r>
            <a:r>
              <a:rPr lang="sv-SE" sz="2800" dirty="0" smtClean="0"/>
              <a:t> feature: </a:t>
            </a:r>
            <a:r>
              <a:rPr lang="sv-SE" b="1" i="1" dirty="0" err="1">
                <a:solidFill>
                  <a:srgbClr val="FFFF00"/>
                </a:solidFill>
              </a:rPr>
              <a:t>C</a:t>
            </a:r>
            <a:r>
              <a:rPr lang="sv-SE" sz="2800" b="1" i="1" dirty="0" err="1" smtClean="0">
                <a:solidFill>
                  <a:srgbClr val="FFFF00"/>
                </a:solidFill>
              </a:rPr>
              <a:t>ombines</a:t>
            </a:r>
            <a:r>
              <a:rPr lang="sv-SE" sz="2800" b="1" dirty="0" smtClean="0">
                <a:solidFill>
                  <a:srgbClr val="FFFF00"/>
                </a:solidFill>
              </a:rPr>
              <a:t> </a:t>
            </a:r>
            <a:r>
              <a:rPr lang="sv-SE" sz="2800" b="1" i="1" dirty="0" smtClean="0">
                <a:solidFill>
                  <a:srgbClr val="FFFF00"/>
                </a:solidFill>
              </a:rPr>
              <a:t>new</a:t>
            </a:r>
            <a:r>
              <a:rPr lang="sv-SE" sz="2800" b="1" dirty="0" smtClean="0">
                <a:solidFill>
                  <a:srgbClr val="FFFF00"/>
                </a:solidFill>
              </a:rPr>
              <a:t> </a:t>
            </a:r>
            <a:r>
              <a:rPr lang="sv-SE" sz="2800" b="1" i="1" dirty="0" smtClean="0">
                <a:solidFill>
                  <a:srgbClr val="FFFF00"/>
                </a:solidFill>
              </a:rPr>
              <a:t>survey</a:t>
            </a:r>
            <a:r>
              <a:rPr lang="sv-SE" sz="2800" dirty="0" smtClean="0"/>
              <a:t> data from </a:t>
            </a:r>
            <a:r>
              <a:rPr lang="sv-SE" sz="2800" dirty="0" smtClean="0">
                <a:solidFill>
                  <a:srgbClr val="FFFF00"/>
                </a:solidFill>
              </a:rPr>
              <a:t>PIAAC</a:t>
            </a:r>
            <a:r>
              <a:rPr lang="sv-SE" sz="2800" dirty="0" smtClean="0"/>
              <a:t> (</a:t>
            </a:r>
            <a:r>
              <a:rPr lang="sv-SE" sz="2800" dirty="0" err="1" smtClean="0"/>
              <a:t>Programme</a:t>
            </a:r>
            <a:r>
              <a:rPr lang="sv-SE" sz="2800" dirty="0" smtClean="0"/>
              <a:t> for International </a:t>
            </a:r>
            <a:r>
              <a:rPr lang="sv-SE" sz="2800" dirty="0" err="1" smtClean="0"/>
              <a:t>Assessment</a:t>
            </a:r>
            <a:r>
              <a:rPr lang="sv-SE" sz="2800" dirty="0" smtClean="0"/>
              <a:t> of Adult </a:t>
            </a:r>
            <a:r>
              <a:rPr lang="sv-SE" sz="2800" dirty="0" err="1" smtClean="0"/>
              <a:t>Competencies</a:t>
            </a:r>
            <a:r>
              <a:rPr lang="sv-SE" sz="2800" dirty="0" smtClean="0"/>
              <a:t>) with</a:t>
            </a:r>
          </a:p>
          <a:p>
            <a:pPr lvl="1"/>
            <a:r>
              <a:rPr lang="sv-SE" sz="2400" b="1" i="1" dirty="0" smtClean="0">
                <a:solidFill>
                  <a:srgbClr val="FFFF00"/>
                </a:solidFill>
              </a:rPr>
              <a:t>population</a:t>
            </a:r>
            <a:r>
              <a:rPr lang="sv-SE" sz="2400" b="1" dirty="0" smtClean="0">
                <a:solidFill>
                  <a:srgbClr val="FFFF00"/>
                </a:solidFill>
              </a:rPr>
              <a:t> </a:t>
            </a:r>
            <a:r>
              <a:rPr lang="sv-SE" sz="2400" b="1" i="1" dirty="0" smtClean="0">
                <a:solidFill>
                  <a:srgbClr val="FFFF00"/>
                </a:solidFill>
              </a:rPr>
              <a:t>register</a:t>
            </a:r>
            <a:r>
              <a:rPr lang="sv-SE" sz="2400" b="1" dirty="0" smtClean="0">
                <a:solidFill>
                  <a:srgbClr val="FFFF00"/>
                </a:solidFill>
              </a:rPr>
              <a:t> </a:t>
            </a:r>
            <a:r>
              <a:rPr lang="sv-SE" sz="2400" b="1" i="1" dirty="0" smtClean="0">
                <a:solidFill>
                  <a:srgbClr val="FFFF00"/>
                </a:solidFill>
              </a:rPr>
              <a:t>data</a:t>
            </a:r>
            <a:r>
              <a:rPr lang="sv-SE" sz="2400" i="1" dirty="0" smtClean="0"/>
              <a:t> </a:t>
            </a:r>
            <a:r>
              <a:rPr lang="sv-SE" sz="2400" dirty="0" smtClean="0"/>
              <a:t>for the Nordic </a:t>
            </a:r>
            <a:r>
              <a:rPr lang="sv-SE" sz="2400" dirty="0" err="1" smtClean="0"/>
              <a:t>countries</a:t>
            </a:r>
            <a:r>
              <a:rPr lang="sv-SE" sz="2400" dirty="0" smtClean="0"/>
              <a:t> </a:t>
            </a:r>
          </a:p>
          <a:p>
            <a:pPr lvl="1"/>
            <a:r>
              <a:rPr lang="sv-SE" sz="2400" b="1" i="1" dirty="0" err="1" smtClean="0">
                <a:solidFill>
                  <a:srgbClr val="FFFF00"/>
                </a:solidFill>
              </a:rPr>
              <a:t>earlier</a:t>
            </a:r>
            <a:r>
              <a:rPr lang="sv-SE" sz="2400" b="1" i="1" dirty="0" smtClean="0">
                <a:solidFill>
                  <a:srgbClr val="FFFF00"/>
                </a:solidFill>
              </a:rPr>
              <a:t> survey data</a:t>
            </a:r>
            <a:r>
              <a:rPr lang="sv-SE" sz="2400" i="1" dirty="0" smtClean="0"/>
              <a:t> –</a:t>
            </a:r>
            <a:r>
              <a:rPr lang="sv-SE" sz="2400" dirty="0" smtClean="0"/>
              <a:t> IALS (International </a:t>
            </a:r>
            <a:r>
              <a:rPr lang="sv-SE" sz="2400" dirty="0" err="1" smtClean="0"/>
              <a:t>Adult</a:t>
            </a:r>
            <a:r>
              <a:rPr lang="sv-SE" sz="2400" dirty="0" smtClean="0"/>
              <a:t> </a:t>
            </a:r>
            <a:r>
              <a:rPr lang="sv-SE" sz="2400" dirty="0" err="1" smtClean="0"/>
              <a:t>Lite-racy</a:t>
            </a:r>
            <a:r>
              <a:rPr lang="sv-SE" sz="2400" dirty="0" smtClean="0"/>
              <a:t> </a:t>
            </a:r>
            <a:r>
              <a:rPr lang="sv-SE" sz="2400" dirty="0" err="1" smtClean="0"/>
              <a:t>Survey</a:t>
            </a:r>
            <a:r>
              <a:rPr lang="sv-SE" sz="2400" dirty="0" smtClean="0"/>
              <a:t>), ALL (Adult </a:t>
            </a:r>
            <a:r>
              <a:rPr lang="sv-SE" sz="2400" dirty="0" err="1" smtClean="0"/>
              <a:t>Literacy</a:t>
            </a:r>
            <a:r>
              <a:rPr lang="sv-SE" sz="2400" dirty="0" smtClean="0"/>
              <a:t> &amp; Life </a:t>
            </a:r>
            <a:r>
              <a:rPr lang="sv-SE" sz="2400" dirty="0" err="1" smtClean="0"/>
              <a:t>skills</a:t>
            </a:r>
            <a:r>
              <a:rPr lang="sv-SE" sz="2400" dirty="0" smtClean="0"/>
              <a:t> </a:t>
            </a:r>
            <a:r>
              <a:rPr lang="sv-SE" dirty="0" err="1"/>
              <a:t>S</a:t>
            </a:r>
            <a:r>
              <a:rPr lang="sv-SE" sz="2400" dirty="0" err="1" smtClean="0"/>
              <a:t>urvey</a:t>
            </a:r>
            <a:r>
              <a:rPr lang="sv-SE" sz="2400" dirty="0" smtClean="0"/>
              <a:t>)</a:t>
            </a:r>
            <a:endParaRPr lang="sv-SE" sz="28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133A-AF00-48EB-9E4C-D3CCA1D1B793}" type="slidenum">
              <a:rPr lang="sv-SE" smtClean="0"/>
              <a:pPr/>
              <a:t>2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849" y="0"/>
            <a:ext cx="8915400" cy="976045"/>
          </a:xfrm>
        </p:spPr>
        <p:txBody>
          <a:bodyPr/>
          <a:lstStyle/>
          <a:p>
            <a:r>
              <a:rPr lang="fi-FI" dirty="0" err="1" smtClean="0"/>
              <a:t>About</a:t>
            </a:r>
            <a:r>
              <a:rPr lang="fi-FI" dirty="0" smtClean="0"/>
              <a:t> PIAAC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751" y="1055669"/>
            <a:ext cx="8915400" cy="5571161"/>
          </a:xfrm>
        </p:spPr>
        <p:txBody>
          <a:bodyPr>
            <a:normAutofit fontScale="92500" lnSpcReduction="10000"/>
          </a:bodyPr>
          <a:lstStyle/>
          <a:p>
            <a:r>
              <a:rPr lang="fi-FI" dirty="0" err="1" smtClean="0"/>
              <a:t>Largest</a:t>
            </a:r>
            <a:r>
              <a:rPr lang="fi-FI" dirty="0" smtClean="0"/>
              <a:t> and </a:t>
            </a:r>
            <a:r>
              <a:rPr lang="fi-FI" dirty="0" err="1" smtClean="0"/>
              <a:t>most</a:t>
            </a:r>
            <a:r>
              <a:rPr lang="fi-FI" dirty="0" smtClean="0"/>
              <a:t> </a:t>
            </a:r>
            <a:r>
              <a:rPr lang="fi-FI" dirty="0" err="1" smtClean="0"/>
              <a:t>comprehensive</a:t>
            </a:r>
            <a:r>
              <a:rPr lang="fi-FI" dirty="0" smtClean="0"/>
              <a:t> international </a:t>
            </a:r>
            <a:r>
              <a:rPr lang="fi-FI" dirty="0" err="1" smtClean="0"/>
              <a:t>survey</a:t>
            </a:r>
            <a:r>
              <a:rPr lang="fi-FI" dirty="0" smtClean="0"/>
              <a:t> of </a:t>
            </a:r>
            <a:r>
              <a:rPr lang="fi-FI" dirty="0" err="1" smtClean="0"/>
              <a:t>adult</a:t>
            </a:r>
            <a:r>
              <a:rPr lang="fi-FI" dirty="0" smtClean="0"/>
              <a:t> </a:t>
            </a:r>
            <a:r>
              <a:rPr lang="fi-FI" dirty="0" err="1" smtClean="0"/>
              <a:t>skills</a:t>
            </a:r>
            <a:r>
              <a:rPr lang="fi-FI" dirty="0" smtClean="0"/>
              <a:t> </a:t>
            </a:r>
            <a:r>
              <a:rPr lang="fi-FI" dirty="0" err="1" smtClean="0"/>
              <a:t>ever</a:t>
            </a:r>
            <a:r>
              <a:rPr lang="fi-FI" dirty="0" smtClean="0"/>
              <a:t> </a:t>
            </a:r>
            <a:r>
              <a:rPr lang="fi-FI" dirty="0" err="1" smtClean="0"/>
              <a:t>undertaken</a:t>
            </a:r>
            <a:endParaRPr lang="fi-FI" dirty="0" smtClean="0"/>
          </a:p>
          <a:p>
            <a:r>
              <a:rPr lang="fi-FI" dirty="0" smtClean="0"/>
              <a:t>24 </a:t>
            </a:r>
            <a:r>
              <a:rPr lang="fi-FI" dirty="0" err="1" smtClean="0"/>
              <a:t>countries</a:t>
            </a:r>
            <a:endParaRPr lang="sv-SE" dirty="0" smtClean="0"/>
          </a:p>
          <a:p>
            <a:r>
              <a:rPr lang="fi-FI" dirty="0"/>
              <a:t>Target </a:t>
            </a:r>
            <a:r>
              <a:rPr lang="fi-FI" dirty="0" err="1"/>
              <a:t>population</a:t>
            </a:r>
            <a:r>
              <a:rPr lang="fi-FI" dirty="0"/>
              <a:t>: </a:t>
            </a:r>
            <a:r>
              <a:rPr lang="fi-FI" dirty="0" err="1"/>
              <a:t>adults</a:t>
            </a:r>
            <a:r>
              <a:rPr lang="fi-FI" dirty="0"/>
              <a:t> </a:t>
            </a:r>
            <a:r>
              <a:rPr lang="fi-FI" dirty="0" err="1"/>
              <a:t>aged</a:t>
            </a:r>
            <a:r>
              <a:rPr lang="fi-FI" dirty="0"/>
              <a:t> 16 to </a:t>
            </a:r>
            <a:r>
              <a:rPr lang="fi-FI" dirty="0" smtClean="0"/>
              <a:t>65, </a:t>
            </a:r>
            <a:r>
              <a:rPr lang="fi-FI" dirty="0" err="1" smtClean="0"/>
              <a:t>residing</a:t>
            </a:r>
            <a:r>
              <a:rPr lang="fi-FI" dirty="0" smtClean="0"/>
              <a:t> in the country</a:t>
            </a:r>
            <a:endParaRPr lang="fi-FI" dirty="0"/>
          </a:p>
          <a:p>
            <a:r>
              <a:rPr lang="fi-FI" dirty="0" err="1" smtClean="0"/>
              <a:t>Sample</a:t>
            </a:r>
            <a:r>
              <a:rPr lang="fi-FI" dirty="0" smtClean="0"/>
              <a:t> </a:t>
            </a:r>
            <a:r>
              <a:rPr lang="fi-FI" dirty="0" err="1" smtClean="0"/>
              <a:t>size</a:t>
            </a:r>
            <a:r>
              <a:rPr lang="fi-FI" dirty="0" smtClean="0"/>
              <a:t>: 5 000 </a:t>
            </a:r>
            <a:r>
              <a:rPr lang="fi-FI" dirty="0" err="1" smtClean="0"/>
              <a:t>completed</a:t>
            </a:r>
            <a:r>
              <a:rPr lang="fi-FI" dirty="0" smtClean="0"/>
              <a:t> </a:t>
            </a:r>
            <a:r>
              <a:rPr lang="fi-FI" dirty="0" err="1" smtClean="0"/>
              <a:t>cases</a:t>
            </a:r>
            <a:r>
              <a:rPr lang="fi-FI" dirty="0" smtClean="0"/>
              <a:t> in </a:t>
            </a:r>
            <a:r>
              <a:rPr lang="fi-FI" dirty="0" err="1" smtClean="0"/>
              <a:t>each</a:t>
            </a:r>
            <a:r>
              <a:rPr lang="fi-FI" dirty="0" smtClean="0"/>
              <a:t> country</a:t>
            </a:r>
          </a:p>
          <a:p>
            <a:r>
              <a:rPr lang="fi-FI" dirty="0" smtClean="0"/>
              <a:t>Data </a:t>
            </a:r>
            <a:r>
              <a:rPr lang="fi-FI" dirty="0" err="1" smtClean="0"/>
              <a:t>collection</a:t>
            </a:r>
            <a:r>
              <a:rPr lang="fi-FI" dirty="0" smtClean="0"/>
              <a:t> in 2011-2012:</a:t>
            </a:r>
          </a:p>
          <a:p>
            <a:pPr lvl="1"/>
            <a:r>
              <a:rPr lang="fi-FI" dirty="0" err="1" smtClean="0"/>
              <a:t>Background</a:t>
            </a:r>
            <a:r>
              <a:rPr lang="fi-FI" dirty="0" smtClean="0"/>
              <a:t> </a:t>
            </a:r>
            <a:r>
              <a:rPr lang="fi-FI" dirty="0" err="1" smtClean="0"/>
              <a:t>questionnaire</a:t>
            </a:r>
            <a:r>
              <a:rPr lang="fi-FI" dirty="0" smtClean="0"/>
              <a:t>: </a:t>
            </a:r>
            <a:r>
              <a:rPr lang="fi-FI" dirty="0" err="1" smtClean="0"/>
              <a:t>computer-aided</a:t>
            </a:r>
            <a:r>
              <a:rPr lang="fi-FI" dirty="0" smtClean="0"/>
              <a:t> </a:t>
            </a:r>
            <a:r>
              <a:rPr lang="fi-FI" dirty="0" err="1" smtClean="0"/>
              <a:t>personal</a:t>
            </a:r>
            <a:r>
              <a:rPr lang="fi-FI" dirty="0" smtClean="0"/>
              <a:t> </a:t>
            </a:r>
            <a:r>
              <a:rPr lang="fi-FI" dirty="0" err="1" smtClean="0"/>
              <a:t>interview</a:t>
            </a:r>
            <a:endParaRPr lang="fi-FI" dirty="0" smtClean="0"/>
          </a:p>
          <a:p>
            <a:pPr lvl="1"/>
            <a:r>
              <a:rPr lang="fi-FI" dirty="0" err="1" smtClean="0"/>
              <a:t>Skills</a:t>
            </a:r>
            <a:r>
              <a:rPr lang="fi-FI" dirty="0" smtClean="0"/>
              <a:t> </a:t>
            </a:r>
            <a:r>
              <a:rPr lang="fi-FI" dirty="0" err="1" smtClean="0"/>
              <a:t>assessment</a:t>
            </a:r>
            <a:r>
              <a:rPr lang="fi-FI" dirty="0" smtClean="0"/>
              <a:t>: on a </a:t>
            </a:r>
            <a:r>
              <a:rPr lang="fi-FI" dirty="0" err="1" smtClean="0"/>
              <a:t>laptop</a:t>
            </a:r>
            <a:r>
              <a:rPr lang="fi-FI" dirty="0" smtClean="0"/>
              <a:t> </a:t>
            </a:r>
            <a:r>
              <a:rPr lang="fi-FI" dirty="0" err="1" smtClean="0"/>
              <a:t>computer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printed</a:t>
            </a:r>
            <a:r>
              <a:rPr lang="fi-FI" dirty="0" smtClean="0"/>
              <a:t> </a:t>
            </a:r>
            <a:r>
              <a:rPr lang="fi-FI" dirty="0" err="1" smtClean="0"/>
              <a:t>test</a:t>
            </a:r>
            <a:r>
              <a:rPr lang="fi-FI" dirty="0" smtClean="0"/>
              <a:t> </a:t>
            </a:r>
            <a:r>
              <a:rPr lang="fi-FI" dirty="0" err="1" smtClean="0"/>
              <a:t>booklet</a:t>
            </a:r>
            <a:r>
              <a:rPr lang="fi-FI" dirty="0" smtClean="0"/>
              <a:t> </a:t>
            </a:r>
          </a:p>
          <a:p>
            <a:r>
              <a:rPr lang="fi-FI" dirty="0" smtClean="0"/>
              <a:t>New feature: </a:t>
            </a:r>
            <a:r>
              <a:rPr lang="fi-FI" dirty="0" err="1" smtClean="0"/>
              <a:t>adaptive</a:t>
            </a:r>
            <a:r>
              <a:rPr lang="fi-FI" dirty="0" smtClean="0"/>
              <a:t> </a:t>
            </a:r>
            <a:r>
              <a:rPr lang="fi-FI" dirty="0" err="1" smtClean="0"/>
              <a:t>testing</a:t>
            </a:r>
            <a:r>
              <a:rPr lang="fi-FI" dirty="0" smtClean="0"/>
              <a:t> (</a:t>
            </a:r>
            <a:r>
              <a:rPr lang="en-US" dirty="0"/>
              <a:t>different blocks of items on the basis of </a:t>
            </a:r>
            <a:r>
              <a:rPr lang="en-US" dirty="0" smtClean="0"/>
              <a:t>respondents’ estimated ability) and automatic scoring </a:t>
            </a:r>
          </a:p>
          <a:p>
            <a:r>
              <a:rPr lang="en-US" dirty="0" smtClean="0"/>
              <a:t>First results published October 8, 2013</a:t>
            </a:r>
            <a:r>
              <a:rPr lang="en-US" dirty="0"/>
              <a:t>.</a:t>
            </a:r>
          </a:p>
          <a:p>
            <a:pPr lvl="1"/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133A-AF00-48EB-9E4C-D3CCA1D1B793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254124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246580"/>
            <a:ext cx="8915400" cy="732366"/>
          </a:xfrm>
        </p:spPr>
        <p:txBody>
          <a:bodyPr>
            <a:noAutofit/>
          </a:bodyPr>
          <a:lstStyle/>
          <a:p>
            <a:r>
              <a:rPr lang="sv-SE" sz="3200" dirty="0" smtClean="0"/>
              <a:t>The </a:t>
            </a:r>
            <a:r>
              <a:rPr lang="sv-SE" sz="3200" dirty="0" err="1" smtClean="0"/>
              <a:t>Cognitive</a:t>
            </a:r>
            <a:r>
              <a:rPr lang="sv-SE" sz="3200" dirty="0" smtClean="0"/>
              <a:t> Foundation </a:t>
            </a:r>
            <a:r>
              <a:rPr lang="sv-SE" sz="3200" dirty="0" err="1" smtClean="0"/>
              <a:t>Skills</a:t>
            </a:r>
            <a:r>
              <a:rPr lang="sv-SE" sz="3200" dirty="0" smtClean="0"/>
              <a:t> (CFS) to be </a:t>
            </a:r>
            <a:r>
              <a:rPr lang="sv-SE" sz="3200" dirty="0" err="1" smtClean="0"/>
              <a:t>analyzed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37881" y="1315092"/>
            <a:ext cx="8872819" cy="539393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v-SE" sz="2800" dirty="0" err="1" smtClean="0"/>
              <a:t>We</a:t>
            </a:r>
            <a:r>
              <a:rPr lang="sv-SE" sz="2800" dirty="0" smtClean="0"/>
              <a:t> </a:t>
            </a:r>
            <a:r>
              <a:rPr lang="sv-SE" sz="2800" dirty="0" err="1" smtClean="0"/>
              <a:t>consider</a:t>
            </a:r>
            <a:r>
              <a:rPr lang="sv-SE" sz="2800" dirty="0" smtClean="0"/>
              <a:t> the </a:t>
            </a:r>
            <a:r>
              <a:rPr lang="sv-SE" sz="2800" dirty="0" err="1" smtClean="0"/>
              <a:t>three</a:t>
            </a:r>
            <a:r>
              <a:rPr lang="sv-SE" sz="2800" dirty="0" smtClean="0"/>
              <a:t> </a:t>
            </a:r>
            <a:r>
              <a:rPr lang="sv-SE" sz="2800" dirty="0" err="1" smtClean="0"/>
              <a:t>domains</a:t>
            </a:r>
            <a:r>
              <a:rPr lang="sv-SE" sz="2800" dirty="0" smtClean="0"/>
              <a:t> of CFS in PIAAC, </a:t>
            </a:r>
            <a:r>
              <a:rPr lang="sv-SE" sz="2800" dirty="0" err="1" smtClean="0"/>
              <a:t>constituting</a:t>
            </a:r>
            <a:r>
              <a:rPr lang="sv-SE" sz="2800" dirty="0" smtClean="0"/>
              <a:t> </a:t>
            </a:r>
            <a:r>
              <a:rPr lang="sv-SE" dirty="0" smtClean="0"/>
              <a:t> </a:t>
            </a:r>
            <a:r>
              <a:rPr lang="sv-SE" dirty="0"/>
              <a:t>key </a:t>
            </a:r>
            <a:r>
              <a:rPr lang="sv-SE" dirty="0" err="1"/>
              <a:t>information-processing</a:t>
            </a:r>
            <a:r>
              <a:rPr lang="sv-SE" dirty="0"/>
              <a:t> </a:t>
            </a:r>
            <a:r>
              <a:rPr lang="sv-SE" dirty="0" err="1" smtClean="0"/>
              <a:t>competencies</a:t>
            </a:r>
            <a:r>
              <a:rPr lang="sv-SE" sz="2800" dirty="0" smtClean="0"/>
              <a:t>:</a:t>
            </a:r>
          </a:p>
          <a:p>
            <a:pPr>
              <a:buNone/>
            </a:pPr>
            <a:endParaRPr lang="sv-SE" sz="1100" dirty="0" smtClean="0"/>
          </a:p>
          <a:p>
            <a:pPr>
              <a:buNone/>
            </a:pPr>
            <a:r>
              <a:rPr lang="sv-SE" sz="2800" b="1" i="1" dirty="0" smtClean="0">
                <a:solidFill>
                  <a:srgbClr val="002060"/>
                </a:solidFill>
              </a:rPr>
              <a:t>Literacy</a:t>
            </a:r>
            <a:r>
              <a:rPr lang="sv-SE" sz="2800" dirty="0" smtClean="0"/>
              <a:t> – the </a:t>
            </a:r>
            <a:r>
              <a:rPr lang="sv-SE" sz="2800" dirty="0" err="1" smtClean="0"/>
              <a:t>ability</a:t>
            </a:r>
            <a:r>
              <a:rPr lang="sv-SE" sz="2800" dirty="0" smtClean="0"/>
              <a:t> to understand, </a:t>
            </a:r>
            <a:r>
              <a:rPr lang="sv-SE" sz="2800" dirty="0" err="1" smtClean="0"/>
              <a:t>evaluate</a:t>
            </a:r>
            <a:r>
              <a:rPr lang="sv-SE" sz="2800" dirty="0" smtClean="0"/>
              <a:t>, </a:t>
            </a:r>
            <a:r>
              <a:rPr lang="sv-SE" sz="2800" dirty="0" err="1" smtClean="0"/>
              <a:t>use</a:t>
            </a:r>
            <a:r>
              <a:rPr lang="sv-SE" sz="2800" dirty="0" smtClean="0"/>
              <a:t> and </a:t>
            </a:r>
            <a:r>
              <a:rPr lang="sv-SE" sz="2800" dirty="0" err="1" smtClean="0"/>
              <a:t>engage</a:t>
            </a:r>
            <a:r>
              <a:rPr lang="sv-SE" sz="2800" dirty="0" smtClean="0"/>
              <a:t> with </a:t>
            </a:r>
            <a:r>
              <a:rPr lang="sv-SE" sz="2800" dirty="0" err="1" smtClean="0"/>
              <a:t>written</a:t>
            </a:r>
            <a:r>
              <a:rPr lang="sv-SE" sz="2800" dirty="0" smtClean="0"/>
              <a:t> texts</a:t>
            </a:r>
          </a:p>
          <a:p>
            <a:pPr>
              <a:buNone/>
            </a:pPr>
            <a:endParaRPr lang="sv-SE" sz="1000" dirty="0" smtClean="0"/>
          </a:p>
          <a:p>
            <a:pPr>
              <a:buNone/>
            </a:pPr>
            <a:r>
              <a:rPr lang="sv-SE" sz="2800" b="1" i="1" dirty="0" err="1" smtClean="0">
                <a:solidFill>
                  <a:srgbClr val="002060"/>
                </a:solidFill>
              </a:rPr>
              <a:t>Numeracy</a:t>
            </a:r>
            <a:r>
              <a:rPr lang="sv-SE" sz="2800" dirty="0" smtClean="0"/>
              <a:t> – the </a:t>
            </a:r>
            <a:r>
              <a:rPr lang="sv-SE" sz="2800" dirty="0" err="1" smtClean="0"/>
              <a:t>ability</a:t>
            </a:r>
            <a:r>
              <a:rPr lang="sv-SE" sz="2800" dirty="0" smtClean="0"/>
              <a:t> to </a:t>
            </a:r>
            <a:r>
              <a:rPr lang="sv-SE" sz="2800" dirty="0" err="1" smtClean="0"/>
              <a:t>find</a:t>
            </a:r>
            <a:r>
              <a:rPr lang="sv-SE" sz="2800" dirty="0" smtClean="0"/>
              <a:t>, </a:t>
            </a:r>
            <a:r>
              <a:rPr lang="sv-SE" sz="2800" dirty="0" err="1" smtClean="0"/>
              <a:t>use</a:t>
            </a:r>
            <a:r>
              <a:rPr lang="sv-SE" sz="2800" dirty="0" smtClean="0"/>
              <a:t>, interpret and </a:t>
            </a:r>
            <a:r>
              <a:rPr lang="sv-SE" sz="2800" dirty="0" err="1" smtClean="0"/>
              <a:t>communicate</a:t>
            </a:r>
            <a:r>
              <a:rPr lang="sv-SE" sz="2800" dirty="0" smtClean="0"/>
              <a:t> </a:t>
            </a:r>
            <a:r>
              <a:rPr lang="sv-SE" sz="2800" dirty="0" err="1" smtClean="0"/>
              <a:t>mathematical</a:t>
            </a:r>
            <a:r>
              <a:rPr lang="sv-SE" sz="2800" dirty="0" smtClean="0"/>
              <a:t> information</a:t>
            </a:r>
          </a:p>
          <a:p>
            <a:pPr>
              <a:buNone/>
            </a:pPr>
            <a:endParaRPr lang="sv-SE" sz="1000" dirty="0" smtClean="0"/>
          </a:p>
          <a:p>
            <a:pPr>
              <a:buNone/>
            </a:pPr>
            <a:r>
              <a:rPr lang="sv-SE" sz="2800" b="1" i="1" dirty="0" smtClean="0">
                <a:solidFill>
                  <a:srgbClr val="002060"/>
                </a:solidFill>
              </a:rPr>
              <a:t>Problem </a:t>
            </a:r>
            <a:r>
              <a:rPr lang="sv-SE" sz="2800" b="1" i="1" dirty="0" err="1" smtClean="0">
                <a:solidFill>
                  <a:srgbClr val="002060"/>
                </a:solidFill>
              </a:rPr>
              <a:t>solving</a:t>
            </a:r>
            <a:r>
              <a:rPr lang="sv-SE" sz="2800" b="1" i="1" dirty="0" smtClean="0">
                <a:solidFill>
                  <a:srgbClr val="002060"/>
                </a:solidFill>
              </a:rPr>
              <a:t> with Information and Communications Technology (ICT)</a:t>
            </a:r>
            <a:r>
              <a:rPr lang="sv-SE" sz="2800" dirty="0" smtClean="0"/>
              <a:t> – the </a:t>
            </a:r>
            <a:r>
              <a:rPr lang="sv-SE" sz="2800" dirty="0" err="1" smtClean="0"/>
              <a:t>ability</a:t>
            </a:r>
            <a:r>
              <a:rPr lang="sv-SE" sz="2800" dirty="0" smtClean="0"/>
              <a:t> to </a:t>
            </a:r>
            <a:r>
              <a:rPr lang="sv-SE" sz="2800" dirty="0" err="1" smtClean="0"/>
              <a:t>use</a:t>
            </a:r>
            <a:r>
              <a:rPr lang="sv-SE" sz="2800" dirty="0" smtClean="0"/>
              <a:t> digital technology </a:t>
            </a:r>
            <a:r>
              <a:rPr lang="sv-SE" sz="2800" dirty="0" err="1" smtClean="0"/>
              <a:t>communication</a:t>
            </a:r>
            <a:r>
              <a:rPr lang="sv-SE" sz="2800" dirty="0" smtClean="0"/>
              <a:t> </a:t>
            </a:r>
            <a:r>
              <a:rPr lang="sv-SE" sz="2800" dirty="0" err="1" smtClean="0"/>
              <a:t>tools</a:t>
            </a:r>
            <a:r>
              <a:rPr lang="sv-SE" sz="2800" dirty="0" smtClean="0"/>
              <a:t> and </a:t>
            </a:r>
            <a:r>
              <a:rPr lang="sv-SE" sz="2800" dirty="0" err="1" smtClean="0"/>
              <a:t>networks</a:t>
            </a:r>
            <a:r>
              <a:rPr lang="sv-SE" sz="2800" dirty="0" smtClean="0"/>
              <a:t> to </a:t>
            </a:r>
            <a:r>
              <a:rPr lang="sv-SE" sz="2800" dirty="0" err="1" smtClean="0"/>
              <a:t>locate</a:t>
            </a:r>
            <a:r>
              <a:rPr lang="sv-SE" sz="2800" dirty="0" smtClean="0"/>
              <a:t> and </a:t>
            </a:r>
            <a:r>
              <a:rPr lang="sv-SE" sz="2800" dirty="0" err="1" smtClean="0"/>
              <a:t>evaluate</a:t>
            </a:r>
            <a:r>
              <a:rPr lang="sv-SE" sz="2800" dirty="0" smtClean="0"/>
              <a:t> information and </a:t>
            </a:r>
            <a:r>
              <a:rPr lang="sv-SE" sz="2800" dirty="0" err="1" smtClean="0"/>
              <a:t>interact</a:t>
            </a:r>
            <a:r>
              <a:rPr lang="sv-SE" sz="2800" dirty="0" smtClean="0"/>
              <a:t> with </a:t>
            </a:r>
            <a:r>
              <a:rPr lang="sv-SE" sz="2800" dirty="0" err="1" smtClean="0"/>
              <a:t>other</a:t>
            </a:r>
            <a:r>
              <a:rPr lang="sv-SE" sz="2800" dirty="0" smtClean="0"/>
              <a:t> </a:t>
            </a:r>
            <a:r>
              <a:rPr lang="sv-SE" sz="2800" dirty="0" err="1" smtClean="0"/>
              <a:t>people</a:t>
            </a:r>
            <a:r>
              <a:rPr lang="sv-SE" sz="2800" dirty="0" smtClean="0"/>
              <a:t> </a:t>
            </a:r>
          </a:p>
          <a:p>
            <a:pPr>
              <a:buNone/>
            </a:pPr>
            <a:endParaRPr lang="sv-SE" sz="280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133A-AF00-48EB-9E4C-D3CCA1D1B793}" type="slidenum">
              <a:rPr lang="sv-SE" smtClean="0"/>
              <a:pPr/>
              <a:t>4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274640"/>
            <a:ext cx="8915400" cy="1307027"/>
          </a:xfrm>
        </p:spPr>
        <p:txBody>
          <a:bodyPr>
            <a:normAutofit/>
          </a:bodyPr>
          <a:lstStyle/>
          <a:p>
            <a:r>
              <a:rPr lang="sv-SE" sz="3200" dirty="0" err="1" smtClean="0"/>
              <a:t>Empirical</a:t>
            </a:r>
            <a:r>
              <a:rPr lang="sv-SE" sz="3200" dirty="0" smtClean="0"/>
              <a:t> observations, </a:t>
            </a:r>
            <a:r>
              <a:rPr lang="sv-SE" sz="3200" dirty="0" err="1" smtClean="0"/>
              <a:t>based</a:t>
            </a:r>
            <a:r>
              <a:rPr lang="sv-SE" sz="3200" dirty="0" smtClean="0"/>
              <a:t> on PIAAC pilot </a:t>
            </a:r>
            <a:r>
              <a:rPr lang="sv-SE" sz="3200" dirty="0" err="1" smtClean="0"/>
              <a:t>study</a:t>
            </a:r>
            <a:r>
              <a:rPr lang="sv-SE" sz="3200" dirty="0" smtClean="0"/>
              <a:t> of the Nordic </a:t>
            </a:r>
            <a:r>
              <a:rPr lang="sv-SE" sz="3200" dirty="0" err="1" smtClean="0"/>
              <a:t>countries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5481" y="1964724"/>
            <a:ext cx="8805219" cy="4161446"/>
          </a:xfrm>
        </p:spPr>
        <p:txBody>
          <a:bodyPr>
            <a:normAutofit fontScale="92500" lnSpcReduction="20000"/>
          </a:bodyPr>
          <a:lstStyle/>
          <a:p>
            <a:pPr marL="137160" indent="0">
              <a:buNone/>
            </a:pPr>
            <a:r>
              <a:rPr lang="sv-SE" sz="2800" dirty="0" err="1" smtClean="0"/>
              <a:t>Cross-sectional</a:t>
            </a:r>
            <a:r>
              <a:rPr lang="sv-SE" sz="2800" dirty="0" smtClean="0"/>
              <a:t> observations:</a:t>
            </a:r>
          </a:p>
          <a:p>
            <a:endParaRPr lang="sv-SE" sz="2800" dirty="0" smtClean="0"/>
          </a:p>
          <a:p>
            <a:r>
              <a:rPr lang="sv-SE" sz="2800" dirty="0" smtClean="0"/>
              <a:t>CFS </a:t>
            </a:r>
            <a:r>
              <a:rPr lang="sv-SE" sz="2800" dirty="0" err="1" smtClean="0"/>
              <a:t>increase</a:t>
            </a:r>
            <a:r>
              <a:rPr lang="sv-SE" sz="2800" dirty="0" smtClean="0"/>
              <a:t> from age 16 </a:t>
            </a:r>
            <a:r>
              <a:rPr lang="sv-SE" sz="2800" dirty="0" err="1" smtClean="0"/>
              <a:t>to</a:t>
            </a:r>
            <a:r>
              <a:rPr lang="sv-SE" sz="2800" dirty="0" smtClean="0"/>
              <a:t> 25-35, </a:t>
            </a:r>
            <a:r>
              <a:rPr lang="sv-SE" sz="2800" dirty="0" err="1" smtClean="0"/>
              <a:t>whereupon</a:t>
            </a:r>
            <a:r>
              <a:rPr lang="sv-SE" sz="2800" dirty="0" smtClean="0"/>
              <a:t> </a:t>
            </a:r>
            <a:r>
              <a:rPr lang="sv-SE" sz="2800" dirty="0" err="1" smtClean="0"/>
              <a:t>they</a:t>
            </a:r>
            <a:r>
              <a:rPr lang="sv-SE" sz="2800" dirty="0" smtClean="0"/>
              <a:t> </a:t>
            </a:r>
            <a:r>
              <a:rPr lang="sv-SE" sz="2800" dirty="0" err="1" smtClean="0"/>
              <a:t>decline</a:t>
            </a:r>
            <a:r>
              <a:rPr lang="sv-SE" sz="2800" dirty="0" smtClean="0"/>
              <a:t> </a:t>
            </a:r>
            <a:r>
              <a:rPr lang="sv-SE" sz="2800" dirty="0" err="1" smtClean="0"/>
              <a:t>very</a:t>
            </a:r>
            <a:r>
              <a:rPr lang="sv-SE" sz="2800" dirty="0" smtClean="0"/>
              <a:t> fast.</a:t>
            </a:r>
          </a:p>
          <a:p>
            <a:pPr>
              <a:buNone/>
            </a:pPr>
            <a:endParaRPr lang="sv-SE" sz="2800" dirty="0" smtClean="0"/>
          </a:p>
          <a:p>
            <a:r>
              <a:rPr lang="sv-SE" sz="2800" dirty="0" err="1" smtClean="0"/>
              <a:t>Even</a:t>
            </a:r>
            <a:r>
              <a:rPr lang="sv-SE" sz="2800" dirty="0" smtClean="0"/>
              <a:t> </a:t>
            </a:r>
            <a:r>
              <a:rPr lang="sv-SE" sz="2800" dirty="0" err="1" smtClean="0"/>
              <a:t>when</a:t>
            </a:r>
            <a:r>
              <a:rPr lang="sv-SE" sz="2800" dirty="0" smtClean="0"/>
              <a:t> </a:t>
            </a:r>
            <a:r>
              <a:rPr lang="sv-SE" sz="2800" dirty="0" err="1" smtClean="0"/>
              <a:t>controlling</a:t>
            </a:r>
            <a:r>
              <a:rPr lang="sv-SE" sz="2800" dirty="0" smtClean="0"/>
              <a:t> for </a:t>
            </a:r>
            <a:r>
              <a:rPr lang="sv-SE" sz="2800" dirty="0" err="1" smtClean="0"/>
              <a:t>level</a:t>
            </a:r>
            <a:r>
              <a:rPr lang="sv-SE" sz="2800" dirty="0" smtClean="0"/>
              <a:t> of </a:t>
            </a:r>
            <a:r>
              <a:rPr lang="sv-SE" sz="2800" dirty="0" err="1" smtClean="0"/>
              <a:t>education</a:t>
            </a:r>
            <a:r>
              <a:rPr lang="sv-SE" sz="2800" dirty="0" smtClean="0"/>
              <a:t>, gender and immigrant </a:t>
            </a:r>
            <a:r>
              <a:rPr lang="sv-SE" sz="2800" dirty="0" err="1" smtClean="0"/>
              <a:t>background</a:t>
            </a:r>
            <a:r>
              <a:rPr lang="sv-SE" sz="2800" dirty="0" smtClean="0"/>
              <a:t>, the </a:t>
            </a:r>
            <a:r>
              <a:rPr lang="sv-SE" sz="2800" dirty="0" err="1" smtClean="0"/>
              <a:t>decrease</a:t>
            </a:r>
            <a:r>
              <a:rPr lang="sv-SE" sz="2800" dirty="0" smtClean="0"/>
              <a:t> is </a:t>
            </a:r>
            <a:r>
              <a:rPr lang="sv-SE" sz="2800" dirty="0" err="1" smtClean="0"/>
              <a:t>substantial</a:t>
            </a:r>
            <a:r>
              <a:rPr lang="sv-SE" sz="2800" dirty="0" smtClean="0"/>
              <a:t>.</a:t>
            </a:r>
          </a:p>
          <a:p>
            <a:endParaRPr lang="sv-SE" sz="2800" dirty="0" smtClean="0"/>
          </a:p>
          <a:p>
            <a:pPr>
              <a:buNone/>
            </a:pPr>
            <a:r>
              <a:rPr lang="sv-SE" sz="2800" dirty="0" err="1" smtClean="0"/>
              <a:t>These</a:t>
            </a:r>
            <a:r>
              <a:rPr lang="sv-SE" sz="2800" dirty="0" smtClean="0"/>
              <a:t> observations provide the starting </a:t>
            </a:r>
            <a:r>
              <a:rPr lang="sv-SE" sz="2800" dirty="0" err="1" smtClean="0"/>
              <a:t>point</a:t>
            </a:r>
            <a:r>
              <a:rPr lang="sv-SE" sz="2800" dirty="0" smtClean="0"/>
              <a:t> for the </a:t>
            </a:r>
            <a:r>
              <a:rPr lang="sv-SE" sz="2800" dirty="0" err="1" smtClean="0"/>
              <a:t>project</a:t>
            </a:r>
            <a:r>
              <a:rPr lang="sv-SE" sz="2800" dirty="0" smtClean="0"/>
              <a:t>.</a:t>
            </a:r>
            <a:endParaRPr lang="sv-SE" sz="28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133A-AF00-48EB-9E4C-D3CCA1D1B793}" type="slidenum">
              <a:rPr lang="sv-SE" smtClean="0"/>
              <a:pPr/>
              <a:t>5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398033"/>
            <a:ext cx="8915400" cy="559398"/>
          </a:xfrm>
        </p:spPr>
        <p:txBody>
          <a:bodyPr>
            <a:noAutofit/>
          </a:bodyPr>
          <a:lstStyle/>
          <a:p>
            <a:r>
              <a:rPr lang="sv-SE" sz="3200" dirty="0" err="1" smtClean="0"/>
              <a:t>What</a:t>
            </a:r>
            <a:r>
              <a:rPr lang="sv-SE" sz="3200" dirty="0" smtClean="0"/>
              <a:t> </a:t>
            </a:r>
            <a:r>
              <a:rPr lang="sv-SE" sz="3200" dirty="0" err="1" smtClean="0"/>
              <a:t>we</a:t>
            </a:r>
            <a:r>
              <a:rPr lang="sv-SE" sz="3200" dirty="0" smtClean="0"/>
              <a:t> </a:t>
            </a:r>
            <a:r>
              <a:rPr lang="sv-SE" sz="3200" dirty="0" err="1" smtClean="0"/>
              <a:t>will</a:t>
            </a:r>
            <a:r>
              <a:rPr lang="sv-SE" sz="3200" dirty="0" smtClean="0"/>
              <a:t> </a:t>
            </a:r>
            <a:r>
              <a:rPr lang="sv-SE" sz="3200" dirty="0" err="1" smtClean="0"/>
              <a:t>do</a:t>
            </a:r>
            <a:r>
              <a:rPr lang="sv-SE" sz="3200" dirty="0" smtClean="0"/>
              <a:t> ….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44845" y="1124466"/>
            <a:ext cx="8965857" cy="515276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sv-SE" sz="5100" dirty="0" err="1" smtClean="0"/>
              <a:t>Examine</a:t>
            </a:r>
            <a:r>
              <a:rPr lang="sv-SE" sz="5100" dirty="0" smtClean="0"/>
              <a:t> </a:t>
            </a:r>
            <a:r>
              <a:rPr lang="sv-SE" sz="5100" dirty="0" err="1" smtClean="0"/>
              <a:t>how</a:t>
            </a:r>
            <a:r>
              <a:rPr lang="sv-SE" sz="5100" dirty="0" smtClean="0"/>
              <a:t> age and CFS </a:t>
            </a:r>
            <a:r>
              <a:rPr lang="sv-SE" sz="5100" dirty="0" err="1" smtClean="0"/>
              <a:t>relate</a:t>
            </a:r>
            <a:r>
              <a:rPr lang="sv-SE" sz="5100" dirty="0" smtClean="0"/>
              <a:t> in Nordic </a:t>
            </a:r>
            <a:r>
              <a:rPr lang="sv-SE" sz="5100" dirty="0" err="1" smtClean="0"/>
              <a:t>countries</a:t>
            </a:r>
            <a:r>
              <a:rPr lang="sv-SE" sz="5100" dirty="0" smtClean="0"/>
              <a:t>, </a:t>
            </a:r>
            <a:r>
              <a:rPr lang="sv-SE" sz="5100" dirty="0" err="1" smtClean="0"/>
              <a:t>studying</a:t>
            </a:r>
            <a:r>
              <a:rPr lang="sv-SE" sz="5100" dirty="0" smtClean="0"/>
              <a:t> </a:t>
            </a:r>
            <a:r>
              <a:rPr lang="sv-SE" sz="5100" dirty="0" err="1" smtClean="0"/>
              <a:t>similarities</a:t>
            </a:r>
            <a:r>
              <a:rPr lang="sv-SE" sz="5100" dirty="0" smtClean="0"/>
              <a:t> /</a:t>
            </a:r>
            <a:r>
              <a:rPr lang="sv-SE" sz="5100" dirty="0" err="1" smtClean="0"/>
              <a:t>differences</a:t>
            </a:r>
            <a:r>
              <a:rPr lang="sv-SE" sz="5100" dirty="0" smtClean="0"/>
              <a:t>, by </a:t>
            </a:r>
            <a:r>
              <a:rPr lang="sv-SE" sz="5100" dirty="0" err="1" smtClean="0"/>
              <a:t>subgroups</a:t>
            </a:r>
            <a:endParaRPr lang="sv-SE" sz="5100" dirty="0" smtClean="0"/>
          </a:p>
          <a:p>
            <a:pPr>
              <a:buNone/>
            </a:pPr>
            <a:endParaRPr lang="sv-SE" sz="1100" dirty="0" smtClean="0"/>
          </a:p>
          <a:p>
            <a:pPr>
              <a:buNone/>
            </a:pPr>
            <a:r>
              <a:rPr lang="sv-SE" sz="4900" dirty="0" smtClean="0"/>
              <a:t>Try to </a:t>
            </a:r>
            <a:r>
              <a:rPr lang="sv-SE" sz="4900" dirty="0" err="1" smtClean="0"/>
              <a:t>explain</a:t>
            </a:r>
            <a:r>
              <a:rPr lang="sv-SE" sz="4900" dirty="0" smtClean="0"/>
              <a:t> </a:t>
            </a:r>
            <a:r>
              <a:rPr lang="sv-SE" sz="4900" dirty="0" err="1" smtClean="0"/>
              <a:t>these</a:t>
            </a:r>
            <a:r>
              <a:rPr lang="sv-SE" sz="4900" dirty="0" smtClean="0"/>
              <a:t> associations: relative </a:t>
            </a:r>
            <a:r>
              <a:rPr lang="sv-SE" sz="4900" dirty="0" err="1" smtClean="0"/>
              <a:t>importance</a:t>
            </a:r>
            <a:r>
              <a:rPr lang="sv-SE" sz="4900" dirty="0" smtClean="0"/>
              <a:t> of </a:t>
            </a:r>
            <a:r>
              <a:rPr lang="sv-SE" sz="4900" dirty="0" err="1" smtClean="0">
                <a:solidFill>
                  <a:srgbClr val="002060"/>
                </a:solidFill>
              </a:rPr>
              <a:t>cohort</a:t>
            </a:r>
            <a:r>
              <a:rPr lang="sv-SE" sz="4900" dirty="0" smtClean="0">
                <a:solidFill>
                  <a:srgbClr val="002060"/>
                </a:solidFill>
              </a:rPr>
              <a:t> </a:t>
            </a:r>
            <a:r>
              <a:rPr lang="sv-SE" sz="4900" dirty="0" err="1" smtClean="0">
                <a:solidFill>
                  <a:srgbClr val="002060"/>
                </a:solidFill>
              </a:rPr>
              <a:t>effects</a:t>
            </a:r>
            <a:r>
              <a:rPr lang="sv-SE" sz="4900" dirty="0" smtClean="0">
                <a:solidFill>
                  <a:srgbClr val="002060"/>
                </a:solidFill>
              </a:rPr>
              <a:t> </a:t>
            </a:r>
            <a:r>
              <a:rPr lang="sv-SE" sz="4900" dirty="0" smtClean="0"/>
              <a:t>– </a:t>
            </a:r>
            <a:r>
              <a:rPr lang="sv-SE" sz="4900" dirty="0" err="1" smtClean="0"/>
              <a:t>factors</a:t>
            </a:r>
            <a:r>
              <a:rPr lang="sv-SE" sz="4900" dirty="0" smtClean="0"/>
              <a:t> </a:t>
            </a:r>
            <a:r>
              <a:rPr lang="sv-SE" sz="4900" dirty="0" err="1" smtClean="0"/>
              <a:t>related</a:t>
            </a:r>
            <a:r>
              <a:rPr lang="sv-SE" sz="4900" dirty="0" smtClean="0"/>
              <a:t> to </a:t>
            </a:r>
            <a:r>
              <a:rPr lang="sv-SE" sz="4900" dirty="0" err="1" smtClean="0"/>
              <a:t>when</a:t>
            </a:r>
            <a:r>
              <a:rPr lang="sv-SE" sz="4900" dirty="0" smtClean="0"/>
              <a:t> you </a:t>
            </a:r>
            <a:r>
              <a:rPr lang="sv-SE" sz="4900" dirty="0" err="1" smtClean="0"/>
              <a:t>were</a:t>
            </a:r>
            <a:r>
              <a:rPr lang="sv-SE" sz="4900" dirty="0" smtClean="0"/>
              <a:t> </a:t>
            </a:r>
            <a:r>
              <a:rPr lang="sv-SE" sz="4900" dirty="0" err="1" smtClean="0"/>
              <a:t>born</a:t>
            </a:r>
            <a:r>
              <a:rPr lang="sv-SE" sz="4900" dirty="0" smtClean="0"/>
              <a:t> – and </a:t>
            </a:r>
            <a:r>
              <a:rPr lang="sv-SE" sz="4900" dirty="0" err="1" smtClean="0">
                <a:solidFill>
                  <a:srgbClr val="002060"/>
                </a:solidFill>
              </a:rPr>
              <a:t>effects</a:t>
            </a:r>
            <a:r>
              <a:rPr lang="sv-SE" sz="4900" dirty="0" smtClean="0">
                <a:solidFill>
                  <a:srgbClr val="002060"/>
                </a:solidFill>
              </a:rPr>
              <a:t> of </a:t>
            </a:r>
            <a:r>
              <a:rPr lang="sv-SE" sz="4900" dirty="0" err="1" smtClean="0">
                <a:solidFill>
                  <a:srgbClr val="002060"/>
                </a:solidFill>
              </a:rPr>
              <a:t>aging</a:t>
            </a:r>
            <a:r>
              <a:rPr lang="sv-SE" sz="4900" dirty="0" smtClean="0"/>
              <a:t>. </a:t>
            </a:r>
          </a:p>
          <a:p>
            <a:pPr>
              <a:buNone/>
            </a:pPr>
            <a:r>
              <a:rPr lang="sv-SE" sz="4900" dirty="0" smtClean="0"/>
              <a:t>	Do work </a:t>
            </a:r>
            <a:r>
              <a:rPr lang="sv-SE" sz="4900" dirty="0" err="1" smtClean="0"/>
              <a:t>environments</a:t>
            </a:r>
            <a:r>
              <a:rPr lang="sv-SE" sz="4900" dirty="0" smtClean="0"/>
              <a:t> and private life </a:t>
            </a:r>
            <a:r>
              <a:rPr lang="sv-SE" sz="4900" dirty="0" err="1" smtClean="0"/>
              <a:t>conditions</a:t>
            </a:r>
            <a:r>
              <a:rPr lang="sv-SE" sz="4900" dirty="0" smtClean="0"/>
              <a:t> </a:t>
            </a:r>
            <a:r>
              <a:rPr lang="sv-SE" sz="4900" dirty="0" err="1" smtClean="0"/>
              <a:t>matter</a:t>
            </a:r>
            <a:r>
              <a:rPr lang="sv-SE" sz="4900" dirty="0" smtClean="0"/>
              <a:t> for the rates of </a:t>
            </a:r>
            <a:r>
              <a:rPr lang="sv-SE" sz="4900" dirty="0" err="1" smtClean="0"/>
              <a:t>skill</a:t>
            </a:r>
            <a:r>
              <a:rPr lang="sv-SE" sz="4900" dirty="0" smtClean="0"/>
              <a:t> </a:t>
            </a:r>
            <a:r>
              <a:rPr lang="sv-SE" sz="4900" dirty="0" err="1" smtClean="0"/>
              <a:t>acquisition</a:t>
            </a:r>
            <a:r>
              <a:rPr lang="sv-SE" sz="4900" dirty="0" smtClean="0"/>
              <a:t> and </a:t>
            </a:r>
            <a:r>
              <a:rPr lang="sv-SE" sz="4900" dirty="0" err="1" smtClean="0"/>
              <a:t>skill</a:t>
            </a:r>
            <a:r>
              <a:rPr lang="sv-SE" sz="4900" dirty="0" smtClean="0"/>
              <a:t> loss?</a:t>
            </a:r>
          </a:p>
          <a:p>
            <a:pPr>
              <a:buNone/>
            </a:pPr>
            <a:r>
              <a:rPr lang="sv-SE" sz="4900" dirty="0" smtClean="0"/>
              <a:t>	Can </a:t>
            </a:r>
            <a:r>
              <a:rPr lang="sv-SE" sz="4900" dirty="0" err="1" smtClean="0"/>
              <a:t>skill</a:t>
            </a:r>
            <a:r>
              <a:rPr lang="sv-SE" sz="4900" dirty="0" smtClean="0"/>
              <a:t> loss be </a:t>
            </a:r>
            <a:r>
              <a:rPr lang="sv-SE" sz="4900" dirty="0" err="1" smtClean="0"/>
              <a:t>prevented</a:t>
            </a:r>
            <a:r>
              <a:rPr lang="sv-SE" sz="4900" dirty="0" smtClean="0"/>
              <a:t> or </a:t>
            </a:r>
            <a:r>
              <a:rPr lang="sv-SE" sz="4900" dirty="0" err="1" smtClean="0"/>
              <a:t>reduced</a:t>
            </a:r>
            <a:r>
              <a:rPr lang="sv-SE" sz="4900" dirty="0" smtClean="0"/>
              <a:t> </a:t>
            </a:r>
            <a:r>
              <a:rPr lang="sv-SE" sz="4900" dirty="0" err="1" smtClean="0"/>
              <a:t>through</a:t>
            </a:r>
            <a:r>
              <a:rPr lang="sv-SE" sz="4900" dirty="0" smtClean="0"/>
              <a:t> </a:t>
            </a:r>
            <a:r>
              <a:rPr lang="sv-SE" sz="4900" dirty="0" err="1" smtClean="0"/>
              <a:t>educational</a:t>
            </a:r>
            <a:r>
              <a:rPr lang="sv-SE" sz="4900" dirty="0" smtClean="0"/>
              <a:t> and </a:t>
            </a:r>
            <a:r>
              <a:rPr lang="sv-SE" sz="4900" dirty="0" err="1" smtClean="0"/>
              <a:t>labor</a:t>
            </a:r>
            <a:r>
              <a:rPr lang="sv-SE" sz="4900" dirty="0" smtClean="0"/>
              <a:t> market </a:t>
            </a:r>
            <a:r>
              <a:rPr lang="sv-SE" sz="4900" dirty="0" err="1" smtClean="0"/>
              <a:t>policies</a:t>
            </a:r>
            <a:r>
              <a:rPr lang="sv-SE" sz="4900" dirty="0" smtClean="0"/>
              <a:t>?</a:t>
            </a:r>
          </a:p>
          <a:p>
            <a:pPr>
              <a:buNone/>
            </a:pPr>
            <a:endParaRPr lang="sv-SE" sz="1000" dirty="0" smtClean="0"/>
          </a:p>
          <a:p>
            <a:pPr>
              <a:buNone/>
            </a:pPr>
            <a:endParaRPr lang="sv-SE" sz="1000" dirty="0" smtClean="0"/>
          </a:p>
          <a:p>
            <a:pPr>
              <a:buNone/>
            </a:pPr>
            <a:r>
              <a:rPr lang="sv-SE" sz="2800" dirty="0" smtClean="0"/>
              <a:t> </a:t>
            </a:r>
            <a:r>
              <a:rPr lang="sv-SE" sz="5100" dirty="0" smtClean="0"/>
              <a:t>Nordic </a:t>
            </a:r>
            <a:r>
              <a:rPr lang="sv-SE" sz="5100" dirty="0" err="1" smtClean="0"/>
              <a:t>countries</a:t>
            </a:r>
            <a:r>
              <a:rPr lang="sv-SE" sz="5100" dirty="0" smtClean="0"/>
              <a:t> </a:t>
            </a:r>
            <a:r>
              <a:rPr lang="sv-SE" sz="5100" dirty="0" err="1" smtClean="0"/>
              <a:t>sufficiently</a:t>
            </a:r>
            <a:r>
              <a:rPr lang="sv-SE" sz="5100" dirty="0" smtClean="0"/>
              <a:t> </a:t>
            </a:r>
            <a:r>
              <a:rPr lang="sv-SE" sz="5100" dirty="0" err="1" smtClean="0"/>
              <a:t>similar</a:t>
            </a:r>
            <a:r>
              <a:rPr lang="sv-SE" sz="5100" dirty="0" smtClean="0"/>
              <a:t> with </a:t>
            </a:r>
            <a:r>
              <a:rPr lang="sv-SE" sz="5100" dirty="0" err="1" smtClean="0"/>
              <a:t>respect</a:t>
            </a:r>
            <a:r>
              <a:rPr lang="sv-SE" sz="5100" dirty="0" smtClean="0"/>
              <a:t> to institutions and </a:t>
            </a:r>
            <a:r>
              <a:rPr lang="sv-SE" sz="5100" dirty="0" err="1" smtClean="0"/>
              <a:t>culture</a:t>
            </a:r>
            <a:r>
              <a:rPr lang="sv-SE" sz="5100" dirty="0" smtClean="0"/>
              <a:t> that </a:t>
            </a:r>
            <a:r>
              <a:rPr lang="sv-SE" sz="5100" dirty="0" err="1" smtClean="0"/>
              <a:t>skill</a:t>
            </a:r>
            <a:r>
              <a:rPr lang="sv-SE" sz="5100" dirty="0" smtClean="0"/>
              <a:t> </a:t>
            </a:r>
            <a:r>
              <a:rPr lang="sv-SE" sz="5100" dirty="0" err="1" smtClean="0"/>
              <a:t>differences</a:t>
            </a:r>
            <a:r>
              <a:rPr lang="sv-SE" sz="5100" dirty="0" smtClean="0"/>
              <a:t> </a:t>
            </a:r>
            <a:r>
              <a:rPr lang="sv-SE" sz="5100" dirty="0" err="1" smtClean="0"/>
              <a:t>may</a:t>
            </a:r>
            <a:r>
              <a:rPr lang="sv-SE" sz="5100" dirty="0" smtClean="0"/>
              <a:t> be linked to policy </a:t>
            </a:r>
            <a:r>
              <a:rPr lang="sv-SE" sz="5100" dirty="0" err="1" smtClean="0"/>
              <a:t>differences</a:t>
            </a:r>
            <a:r>
              <a:rPr lang="sv-SE" sz="5100" dirty="0" smtClean="0"/>
              <a:t>.</a:t>
            </a:r>
            <a:endParaRPr lang="sv-SE" sz="51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133A-AF00-48EB-9E4C-D3CCA1D1B793}" type="slidenum">
              <a:rPr lang="sv-SE" smtClean="0"/>
              <a:pPr/>
              <a:t>6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664476"/>
          </a:xfrm>
        </p:spPr>
        <p:txBody>
          <a:bodyPr>
            <a:normAutofit/>
          </a:bodyPr>
          <a:lstStyle/>
          <a:p>
            <a:r>
              <a:rPr lang="sv-SE" sz="3200" dirty="0" err="1" smtClean="0"/>
              <a:t>Examples</a:t>
            </a:r>
            <a:r>
              <a:rPr lang="sv-SE" sz="3200" dirty="0" smtClean="0"/>
              <a:t> of age and </a:t>
            </a:r>
            <a:r>
              <a:rPr lang="sv-SE" sz="3200" dirty="0" err="1" smtClean="0"/>
              <a:t>cohort</a:t>
            </a:r>
            <a:r>
              <a:rPr lang="sv-SE" sz="3200" dirty="0" smtClean="0"/>
              <a:t> </a:t>
            </a:r>
            <a:r>
              <a:rPr lang="sv-SE" sz="3200" dirty="0" err="1" smtClean="0"/>
              <a:t>effects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984" y="1124465"/>
            <a:ext cx="8891716" cy="518489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v-SE" dirty="0" err="1" smtClean="0">
                <a:solidFill>
                  <a:srgbClr val="002060"/>
                </a:solidFill>
              </a:rPr>
              <a:t>Cohort</a:t>
            </a:r>
            <a:r>
              <a:rPr lang="sv-SE" dirty="0" smtClean="0">
                <a:solidFill>
                  <a:srgbClr val="002060"/>
                </a:solidFill>
              </a:rPr>
              <a:t> </a:t>
            </a:r>
            <a:r>
              <a:rPr lang="sv-SE" dirty="0" err="1" smtClean="0">
                <a:solidFill>
                  <a:srgbClr val="002060"/>
                </a:solidFill>
              </a:rPr>
              <a:t>effects</a:t>
            </a:r>
            <a:r>
              <a:rPr lang="sv-SE" dirty="0" smtClean="0"/>
              <a:t>: </a:t>
            </a:r>
            <a:r>
              <a:rPr lang="sv-SE" dirty="0" err="1" smtClean="0"/>
              <a:t>individuals</a:t>
            </a:r>
            <a:r>
              <a:rPr lang="sv-SE" dirty="0" smtClean="0"/>
              <a:t> </a:t>
            </a:r>
            <a:r>
              <a:rPr lang="sv-SE" dirty="0" err="1" smtClean="0"/>
              <a:t>born</a:t>
            </a:r>
            <a:r>
              <a:rPr lang="sv-SE" dirty="0" smtClean="0"/>
              <a:t> at different points in time </a:t>
            </a:r>
            <a:r>
              <a:rPr lang="sv-SE" dirty="0" err="1" smtClean="0"/>
              <a:t>have</a:t>
            </a:r>
            <a:r>
              <a:rPr lang="sv-SE" dirty="0" smtClean="0"/>
              <a:t> </a:t>
            </a:r>
            <a:r>
              <a:rPr lang="sv-SE" dirty="0" err="1" smtClean="0"/>
              <a:t>attended</a:t>
            </a:r>
            <a:r>
              <a:rPr lang="sv-SE" dirty="0" smtClean="0"/>
              <a:t> different </a:t>
            </a:r>
            <a:r>
              <a:rPr lang="sv-SE" dirty="0" err="1" smtClean="0"/>
              <a:t>types</a:t>
            </a:r>
            <a:r>
              <a:rPr lang="sv-SE" dirty="0" smtClean="0"/>
              <a:t> of </a:t>
            </a:r>
            <a:r>
              <a:rPr lang="sv-SE" dirty="0" err="1" smtClean="0"/>
              <a:t>education</a:t>
            </a:r>
            <a:r>
              <a:rPr lang="sv-SE" dirty="0" smtClean="0"/>
              <a:t> – with </a:t>
            </a:r>
            <a:r>
              <a:rPr lang="sv-SE" dirty="0" err="1" smtClean="0"/>
              <a:t>respect</a:t>
            </a:r>
            <a:r>
              <a:rPr lang="sv-SE" dirty="0" smtClean="0"/>
              <a:t> to </a:t>
            </a:r>
            <a:r>
              <a:rPr lang="sv-SE" dirty="0" err="1" smtClean="0"/>
              <a:t>quantity</a:t>
            </a:r>
            <a:r>
              <a:rPr lang="sv-SE" dirty="0" smtClean="0"/>
              <a:t> and </a:t>
            </a:r>
            <a:r>
              <a:rPr lang="sv-SE" dirty="0" err="1" smtClean="0"/>
              <a:t>content</a:t>
            </a:r>
            <a:r>
              <a:rPr lang="sv-SE" dirty="0" smtClean="0"/>
              <a:t> (</a:t>
            </a:r>
            <a:r>
              <a:rPr lang="sv-SE" dirty="0" err="1" smtClean="0"/>
              <a:t>educational</a:t>
            </a:r>
            <a:r>
              <a:rPr lang="sv-SE" dirty="0" smtClean="0"/>
              <a:t> reforms), as </a:t>
            </a:r>
            <a:r>
              <a:rPr lang="sv-SE" dirty="0" err="1" smtClean="0"/>
              <a:t>well</a:t>
            </a:r>
            <a:r>
              <a:rPr lang="sv-SE" dirty="0" smtClean="0"/>
              <a:t> as </a:t>
            </a:r>
            <a:r>
              <a:rPr lang="sv-SE" dirty="0" err="1" smtClean="0"/>
              <a:t>pedagogics</a:t>
            </a:r>
            <a:r>
              <a:rPr lang="sv-SE" dirty="0" smtClean="0"/>
              <a:t>. </a:t>
            </a:r>
            <a:r>
              <a:rPr lang="sv-SE" dirty="0" err="1" smtClean="0"/>
              <a:t>Opportunities</a:t>
            </a:r>
            <a:r>
              <a:rPr lang="sv-SE" dirty="0" smtClean="0"/>
              <a:t>, </a:t>
            </a:r>
            <a:r>
              <a:rPr lang="sv-SE" dirty="0" err="1" smtClean="0"/>
              <a:t>attitudes</a:t>
            </a:r>
            <a:r>
              <a:rPr lang="sv-SE" dirty="0" smtClean="0"/>
              <a:t>, and motivation with </a:t>
            </a:r>
            <a:r>
              <a:rPr lang="sv-SE" dirty="0" err="1" smtClean="0"/>
              <a:t>respect</a:t>
            </a:r>
            <a:r>
              <a:rPr lang="sv-SE" dirty="0" smtClean="0"/>
              <a:t> to </a:t>
            </a:r>
            <a:r>
              <a:rPr lang="sv-SE" dirty="0" err="1" smtClean="0"/>
              <a:t>learning</a:t>
            </a:r>
            <a:r>
              <a:rPr lang="sv-SE" dirty="0" smtClean="0"/>
              <a:t> </a:t>
            </a:r>
            <a:r>
              <a:rPr lang="sv-SE" dirty="0" err="1" smtClean="0"/>
              <a:t>may</a:t>
            </a:r>
            <a:r>
              <a:rPr lang="sv-SE" dirty="0" smtClean="0"/>
              <a:t> </a:t>
            </a:r>
            <a:r>
              <a:rPr lang="sv-SE" dirty="0" err="1" smtClean="0"/>
              <a:t>differ</a:t>
            </a:r>
            <a:r>
              <a:rPr lang="sv-SE" dirty="0" smtClean="0"/>
              <a:t> </a:t>
            </a:r>
            <a:r>
              <a:rPr lang="sv-SE" dirty="0" err="1" smtClean="0"/>
              <a:t>across</a:t>
            </a:r>
            <a:r>
              <a:rPr lang="sv-SE" dirty="0" smtClean="0"/>
              <a:t> </a:t>
            </a:r>
            <a:r>
              <a:rPr lang="sv-SE" dirty="0" err="1" smtClean="0"/>
              <a:t>cohorts</a:t>
            </a:r>
            <a:r>
              <a:rPr lang="sv-SE" dirty="0" smtClean="0"/>
              <a:t>.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dirty="0" smtClean="0">
                <a:solidFill>
                  <a:srgbClr val="002060"/>
                </a:solidFill>
              </a:rPr>
              <a:t>Age </a:t>
            </a:r>
            <a:r>
              <a:rPr lang="sv-SE" dirty="0" err="1" smtClean="0">
                <a:solidFill>
                  <a:srgbClr val="002060"/>
                </a:solidFill>
              </a:rPr>
              <a:t>effects</a:t>
            </a:r>
            <a:r>
              <a:rPr lang="sv-SE" dirty="0" smtClean="0"/>
              <a:t>: </a:t>
            </a:r>
            <a:r>
              <a:rPr lang="sv-SE" dirty="0" err="1" smtClean="0"/>
              <a:t>conceivably</a:t>
            </a:r>
            <a:r>
              <a:rPr lang="sv-SE" dirty="0" smtClean="0"/>
              <a:t>, mental </a:t>
            </a:r>
            <a:r>
              <a:rPr lang="sv-SE" dirty="0" err="1" smtClean="0"/>
              <a:t>abilities</a:t>
            </a:r>
            <a:r>
              <a:rPr lang="sv-SE" dirty="0" smtClean="0"/>
              <a:t> </a:t>
            </a:r>
            <a:r>
              <a:rPr lang="sv-SE" dirty="0" err="1" smtClean="0"/>
              <a:t>deteriorate</a:t>
            </a:r>
            <a:r>
              <a:rPr lang="sv-SE" dirty="0" smtClean="0"/>
              <a:t> as </a:t>
            </a:r>
            <a:r>
              <a:rPr lang="sv-SE" dirty="0" err="1" smtClean="0"/>
              <a:t>we</a:t>
            </a:r>
            <a:r>
              <a:rPr lang="sv-SE" dirty="0" smtClean="0"/>
              <a:t> age (</a:t>
            </a:r>
            <a:r>
              <a:rPr lang="sv-SE" dirty="0" err="1" smtClean="0"/>
              <a:t>biology</a:t>
            </a:r>
            <a:r>
              <a:rPr lang="sv-SE" dirty="0" smtClean="0"/>
              <a:t>); </a:t>
            </a:r>
            <a:r>
              <a:rPr lang="sv-SE" dirty="0" err="1" smtClean="0"/>
              <a:t>activities</a:t>
            </a:r>
            <a:r>
              <a:rPr lang="sv-SE" dirty="0" smtClean="0"/>
              <a:t> and </a:t>
            </a:r>
            <a:r>
              <a:rPr lang="sv-SE" dirty="0" err="1" smtClean="0"/>
              <a:t>contexts</a:t>
            </a:r>
            <a:r>
              <a:rPr lang="sv-SE" dirty="0" smtClean="0"/>
              <a:t> </a:t>
            </a:r>
            <a:r>
              <a:rPr lang="sv-SE" dirty="0" err="1" smtClean="0"/>
              <a:t>conducive</a:t>
            </a:r>
            <a:r>
              <a:rPr lang="sv-SE" dirty="0" smtClean="0"/>
              <a:t> to the </a:t>
            </a:r>
            <a:r>
              <a:rPr lang="sv-SE" dirty="0" err="1" smtClean="0"/>
              <a:t>acquisition</a:t>
            </a:r>
            <a:r>
              <a:rPr lang="sv-SE" dirty="0" smtClean="0"/>
              <a:t> and </a:t>
            </a:r>
            <a:r>
              <a:rPr lang="sv-SE" dirty="0" err="1" smtClean="0"/>
              <a:t>maintenance</a:t>
            </a:r>
            <a:r>
              <a:rPr lang="sv-SE" dirty="0" smtClean="0"/>
              <a:t> of </a:t>
            </a:r>
            <a:r>
              <a:rPr lang="sv-SE" dirty="0" err="1" smtClean="0"/>
              <a:t>skills</a:t>
            </a:r>
            <a:r>
              <a:rPr lang="sv-SE" dirty="0" smtClean="0"/>
              <a:t> </a:t>
            </a:r>
            <a:r>
              <a:rPr lang="sv-SE" dirty="0" err="1" smtClean="0"/>
              <a:t>may</a:t>
            </a:r>
            <a:r>
              <a:rPr lang="sv-SE" dirty="0" smtClean="0"/>
              <a:t> </a:t>
            </a:r>
            <a:r>
              <a:rPr lang="sv-SE" dirty="0" err="1" smtClean="0"/>
              <a:t>differ</a:t>
            </a:r>
            <a:r>
              <a:rPr lang="sv-SE" dirty="0" smtClean="0"/>
              <a:t> over life </a:t>
            </a:r>
            <a:r>
              <a:rPr lang="sv-SE" dirty="0" err="1" smtClean="0"/>
              <a:t>cycle</a:t>
            </a:r>
            <a:r>
              <a:rPr lang="sv-SE" dirty="0" smtClean="0"/>
              <a:t>, </a:t>
            </a:r>
            <a:r>
              <a:rPr lang="sv-SE" dirty="0" err="1" smtClean="0"/>
              <a:t>possibly</a:t>
            </a:r>
            <a:r>
              <a:rPr lang="sv-SE" dirty="0" smtClean="0"/>
              <a:t> </a:t>
            </a:r>
            <a:r>
              <a:rPr lang="sv-SE" dirty="0" err="1" smtClean="0"/>
              <a:t>decreasing</a:t>
            </a:r>
            <a:r>
              <a:rPr lang="sv-SE" dirty="0" smtClean="0"/>
              <a:t> by age (</a:t>
            </a:r>
            <a:r>
              <a:rPr lang="sv-SE" dirty="0" err="1" smtClean="0"/>
              <a:t>psychology</a:t>
            </a:r>
            <a:r>
              <a:rPr lang="sv-SE" dirty="0" smtClean="0"/>
              <a:t>, </a:t>
            </a:r>
            <a:r>
              <a:rPr lang="sv-SE" dirty="0" err="1" smtClean="0"/>
              <a:t>sociology</a:t>
            </a:r>
            <a:r>
              <a:rPr lang="sv-SE" dirty="0" smtClean="0"/>
              <a:t>)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133A-AF00-48EB-9E4C-D3CCA1D1B793}" type="slidenum">
              <a:rPr lang="sv-SE" smtClean="0"/>
              <a:pPr/>
              <a:t>7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274648"/>
            <a:ext cx="8915400" cy="962491"/>
          </a:xfrm>
        </p:spPr>
        <p:txBody>
          <a:bodyPr>
            <a:normAutofit/>
          </a:bodyPr>
          <a:lstStyle/>
          <a:p>
            <a:r>
              <a:rPr lang="sv-SE" sz="3200" dirty="0" err="1" smtClean="0"/>
              <a:t>More</a:t>
            </a:r>
            <a:r>
              <a:rPr lang="sv-SE" sz="3200" dirty="0" smtClean="0"/>
              <a:t> </a:t>
            </a:r>
            <a:r>
              <a:rPr lang="sv-SE" sz="3200" dirty="0" err="1" smtClean="0"/>
              <a:t>specifically</a:t>
            </a:r>
            <a:r>
              <a:rPr lang="sv-SE" sz="3200" dirty="0" smtClean="0"/>
              <a:t> …..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94851" y="1247891"/>
            <a:ext cx="8915849" cy="491055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v-SE" sz="2800" dirty="0" smtClean="0"/>
              <a:t>…. </a:t>
            </a:r>
            <a:r>
              <a:rPr lang="sv-SE" sz="2800" dirty="0" err="1" smtClean="0"/>
              <a:t>how</a:t>
            </a:r>
            <a:r>
              <a:rPr lang="sv-SE" sz="2800" dirty="0" smtClean="0"/>
              <a:t> are </a:t>
            </a:r>
            <a:r>
              <a:rPr lang="sv-SE" sz="2800" dirty="0" err="1" smtClean="0"/>
              <a:t>we</a:t>
            </a:r>
            <a:r>
              <a:rPr lang="sv-SE" sz="2800" dirty="0" smtClean="0"/>
              <a:t> to </a:t>
            </a:r>
            <a:r>
              <a:rPr lang="sv-SE" sz="2800" dirty="0" err="1" smtClean="0"/>
              <a:t>accomplish</a:t>
            </a:r>
            <a:r>
              <a:rPr lang="sv-SE" sz="2800" dirty="0" smtClean="0"/>
              <a:t> separate </a:t>
            </a:r>
            <a:r>
              <a:rPr lang="sv-SE" sz="2800" dirty="0" err="1" smtClean="0"/>
              <a:t>identification</a:t>
            </a:r>
            <a:r>
              <a:rPr lang="sv-SE" sz="2800" dirty="0" smtClean="0"/>
              <a:t> of age and </a:t>
            </a:r>
            <a:r>
              <a:rPr lang="sv-SE" sz="2800" dirty="0" err="1" smtClean="0"/>
              <a:t>cohort</a:t>
            </a:r>
            <a:r>
              <a:rPr lang="sv-SE" sz="2800" dirty="0" smtClean="0"/>
              <a:t> </a:t>
            </a:r>
            <a:r>
              <a:rPr lang="sv-SE" sz="2800" dirty="0" err="1" smtClean="0"/>
              <a:t>effects</a:t>
            </a:r>
            <a:r>
              <a:rPr lang="sv-SE" sz="2800" dirty="0" smtClean="0"/>
              <a:t>?</a:t>
            </a:r>
          </a:p>
          <a:p>
            <a:pPr>
              <a:buNone/>
            </a:pPr>
            <a:endParaRPr lang="sv-SE" sz="1300" dirty="0"/>
          </a:p>
          <a:p>
            <a:pPr>
              <a:buNone/>
            </a:pPr>
            <a:r>
              <a:rPr lang="sv-SE" sz="2800" dirty="0" smtClean="0"/>
              <a:t>Time dimension: </a:t>
            </a:r>
            <a:r>
              <a:rPr lang="sv-SE" sz="2800" dirty="0" err="1" smtClean="0"/>
              <a:t>obtained</a:t>
            </a:r>
            <a:r>
              <a:rPr lang="sv-SE" sz="2800" dirty="0" smtClean="0"/>
              <a:t> by </a:t>
            </a:r>
            <a:r>
              <a:rPr lang="sv-SE" sz="2800" dirty="0" err="1" smtClean="0"/>
              <a:t>connecting</a:t>
            </a:r>
            <a:r>
              <a:rPr lang="sv-SE" sz="2800" dirty="0" smtClean="0"/>
              <a:t> PIAAC with IALS and ALL, and register data.</a:t>
            </a:r>
          </a:p>
          <a:p>
            <a:pPr>
              <a:buNone/>
            </a:pPr>
            <a:endParaRPr lang="sv-SE" sz="1300" dirty="0"/>
          </a:p>
          <a:p>
            <a:pPr>
              <a:buNone/>
            </a:pPr>
            <a:r>
              <a:rPr lang="sv-SE" sz="2800" b="1" i="1" dirty="0" err="1" smtClean="0">
                <a:solidFill>
                  <a:schemeClr val="bg1"/>
                </a:solidFill>
              </a:rPr>
              <a:t>Cohort</a:t>
            </a:r>
            <a:r>
              <a:rPr lang="sv-SE" sz="2800" b="1" i="1" dirty="0" smtClean="0">
                <a:solidFill>
                  <a:schemeClr val="bg1"/>
                </a:solidFill>
              </a:rPr>
              <a:t> </a:t>
            </a:r>
            <a:r>
              <a:rPr lang="sv-SE" sz="2800" b="1" i="1" dirty="0" err="1" smtClean="0">
                <a:solidFill>
                  <a:schemeClr val="bg1"/>
                </a:solidFill>
              </a:rPr>
              <a:t>effects</a:t>
            </a:r>
            <a:r>
              <a:rPr lang="sv-SE" sz="2800" dirty="0" smtClean="0"/>
              <a:t>: </a:t>
            </a:r>
            <a:r>
              <a:rPr lang="sv-SE" sz="2800" dirty="0" err="1" smtClean="0"/>
              <a:t>compare</a:t>
            </a:r>
            <a:r>
              <a:rPr lang="sv-SE" sz="2800" dirty="0" smtClean="0"/>
              <a:t> </a:t>
            </a:r>
            <a:r>
              <a:rPr lang="sv-SE" sz="2800" dirty="0" err="1" smtClean="0"/>
              <a:t>skills</a:t>
            </a:r>
            <a:r>
              <a:rPr lang="sv-SE" sz="2800" dirty="0" smtClean="0"/>
              <a:t> of </a:t>
            </a:r>
            <a:r>
              <a:rPr lang="sv-SE" sz="2800" dirty="0" err="1" smtClean="0"/>
              <a:t>individuals</a:t>
            </a:r>
            <a:r>
              <a:rPr lang="sv-SE" sz="2800" dirty="0" smtClean="0"/>
              <a:t> of the same age, </a:t>
            </a:r>
            <a:r>
              <a:rPr lang="sv-SE" sz="2800" dirty="0" err="1" smtClean="0"/>
              <a:t>but</a:t>
            </a:r>
            <a:r>
              <a:rPr lang="sv-SE" sz="2800" dirty="0" smtClean="0"/>
              <a:t> </a:t>
            </a:r>
            <a:r>
              <a:rPr lang="sv-SE" sz="2800" dirty="0" err="1" smtClean="0"/>
              <a:t>born</a:t>
            </a:r>
            <a:r>
              <a:rPr lang="sv-SE" sz="2800" dirty="0" smtClean="0"/>
              <a:t> in different </a:t>
            </a:r>
            <a:r>
              <a:rPr lang="sv-SE" sz="2800" dirty="0" err="1" smtClean="0"/>
              <a:t>years</a:t>
            </a:r>
            <a:r>
              <a:rPr lang="sv-SE" sz="2800" dirty="0" smtClean="0"/>
              <a:t> (PIAAC vs IALS/ALL)</a:t>
            </a:r>
          </a:p>
          <a:p>
            <a:pPr>
              <a:buNone/>
            </a:pPr>
            <a:endParaRPr lang="sv-SE" sz="1300" dirty="0"/>
          </a:p>
          <a:p>
            <a:pPr>
              <a:buNone/>
            </a:pPr>
            <a:r>
              <a:rPr lang="sv-SE" sz="2800" b="1" i="1" dirty="0" smtClean="0">
                <a:solidFill>
                  <a:schemeClr val="bg1"/>
                </a:solidFill>
              </a:rPr>
              <a:t>Age </a:t>
            </a:r>
            <a:r>
              <a:rPr lang="sv-SE" sz="2800" b="1" i="1" dirty="0" err="1" smtClean="0">
                <a:solidFill>
                  <a:schemeClr val="bg1"/>
                </a:solidFill>
              </a:rPr>
              <a:t>effects</a:t>
            </a:r>
            <a:r>
              <a:rPr lang="sv-SE" sz="2800" dirty="0" smtClean="0"/>
              <a:t>: </a:t>
            </a:r>
            <a:r>
              <a:rPr lang="sv-SE" sz="2800" dirty="0" err="1" smtClean="0"/>
              <a:t>follow</a:t>
            </a:r>
            <a:r>
              <a:rPr lang="sv-SE" sz="2800" dirty="0" smtClean="0"/>
              <a:t> </a:t>
            </a:r>
            <a:r>
              <a:rPr lang="sv-SE" sz="2800" dirty="0" err="1" smtClean="0"/>
              <a:t>cohorts</a:t>
            </a:r>
            <a:r>
              <a:rPr lang="sv-SE" sz="2800" dirty="0" smtClean="0"/>
              <a:t> over time by </a:t>
            </a:r>
            <a:r>
              <a:rPr lang="sv-SE" sz="2800" dirty="0" err="1" smtClean="0"/>
              <a:t>means</a:t>
            </a:r>
            <a:r>
              <a:rPr lang="sv-SE" sz="2800" dirty="0" smtClean="0"/>
              <a:t> of  PIAAC + IALS/ALL;  </a:t>
            </a:r>
            <a:r>
              <a:rPr lang="sv-SE" sz="2800" dirty="0" err="1" smtClean="0"/>
              <a:t>compare</a:t>
            </a:r>
            <a:r>
              <a:rPr lang="sv-SE" sz="2800" dirty="0" smtClean="0"/>
              <a:t> </a:t>
            </a:r>
            <a:r>
              <a:rPr lang="sv-SE" sz="2800" dirty="0" err="1" smtClean="0"/>
              <a:t>changes</a:t>
            </a:r>
            <a:r>
              <a:rPr lang="sv-SE" sz="2800" dirty="0" smtClean="0"/>
              <a:t> in </a:t>
            </a:r>
            <a:r>
              <a:rPr lang="sv-SE" sz="2800" dirty="0" err="1" smtClean="0"/>
              <a:t>skills</a:t>
            </a:r>
            <a:r>
              <a:rPr lang="sv-SE" sz="2800" dirty="0" smtClean="0"/>
              <a:t> of different </a:t>
            </a:r>
            <a:r>
              <a:rPr lang="sv-SE" sz="2800" dirty="0" err="1" smtClean="0"/>
              <a:t>cohorts</a:t>
            </a:r>
            <a:r>
              <a:rPr lang="sv-SE" sz="2800" dirty="0" smtClean="0"/>
              <a:t>  </a:t>
            </a:r>
            <a:r>
              <a:rPr lang="sv-SE" sz="2800" dirty="0" err="1" smtClean="0"/>
              <a:t>observed</a:t>
            </a:r>
            <a:r>
              <a:rPr lang="sv-SE" sz="2800" dirty="0" smtClean="0"/>
              <a:t> at the same points in time, </a:t>
            </a:r>
            <a:r>
              <a:rPr lang="sv-SE" sz="2800" dirty="0" err="1" smtClean="0"/>
              <a:t>controlling</a:t>
            </a:r>
            <a:r>
              <a:rPr lang="sv-SE" sz="2800" dirty="0" smtClean="0"/>
              <a:t> for </a:t>
            </a:r>
            <a:r>
              <a:rPr lang="sv-SE" sz="2800" dirty="0" err="1" smtClean="0"/>
              <a:t>cohort</a:t>
            </a:r>
            <a:r>
              <a:rPr lang="sv-SE" sz="2800" dirty="0" smtClean="0"/>
              <a:t> </a:t>
            </a:r>
            <a:r>
              <a:rPr lang="sv-SE" sz="2800" dirty="0" err="1" smtClean="0"/>
              <a:t>effects</a:t>
            </a:r>
            <a:r>
              <a:rPr lang="sv-SE" sz="2800" dirty="0" smtClean="0"/>
              <a:t>.</a:t>
            </a:r>
          </a:p>
          <a:p>
            <a:pPr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133A-AF00-48EB-9E4C-D3CCA1D1B793}" type="slidenum">
              <a:rPr lang="sv-SE" smtClean="0"/>
              <a:pPr/>
              <a:t>8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590335"/>
          </a:xfrm>
        </p:spPr>
        <p:txBody>
          <a:bodyPr>
            <a:normAutofit/>
          </a:bodyPr>
          <a:lstStyle/>
          <a:p>
            <a:r>
              <a:rPr lang="sv-SE" sz="3200" dirty="0" err="1" smtClean="0"/>
              <a:t>Planned</a:t>
            </a:r>
            <a:r>
              <a:rPr lang="sv-SE" sz="3200" dirty="0" smtClean="0"/>
              <a:t> output and dissemination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984" y="889686"/>
            <a:ext cx="8891716" cy="5419674"/>
          </a:xfrm>
        </p:spPr>
        <p:txBody>
          <a:bodyPr/>
          <a:lstStyle/>
          <a:p>
            <a:r>
              <a:rPr lang="sv-SE" dirty="0" err="1" smtClean="0"/>
              <a:t>Descriptive</a:t>
            </a:r>
            <a:r>
              <a:rPr lang="sv-SE" dirty="0" smtClean="0"/>
              <a:t> </a:t>
            </a:r>
            <a:r>
              <a:rPr lang="sv-SE" dirty="0" smtClean="0"/>
              <a:t>report </a:t>
            </a:r>
            <a:r>
              <a:rPr lang="sv-SE" dirty="0" err="1" smtClean="0"/>
              <a:t>about</a:t>
            </a:r>
            <a:r>
              <a:rPr lang="sv-SE" dirty="0" smtClean="0"/>
              <a:t> data</a:t>
            </a:r>
            <a:r>
              <a:rPr lang="sv-SE" dirty="0" smtClean="0"/>
              <a:t>, trends, </a:t>
            </a:r>
            <a:r>
              <a:rPr lang="sv-SE" dirty="0" err="1" smtClean="0"/>
              <a:t>correlations</a:t>
            </a:r>
            <a:r>
              <a:rPr lang="sv-SE" dirty="0" smtClean="0"/>
              <a:t>. </a:t>
            </a:r>
            <a:r>
              <a:rPr lang="sv-SE" dirty="0" err="1" smtClean="0"/>
              <a:t>Presented</a:t>
            </a:r>
            <a:r>
              <a:rPr lang="sv-SE" dirty="0" smtClean="0"/>
              <a:t> at 2 Nordic </a:t>
            </a:r>
            <a:r>
              <a:rPr lang="sv-SE" dirty="0" err="1" smtClean="0"/>
              <a:t>conferences</a:t>
            </a:r>
            <a:r>
              <a:rPr lang="sv-SE" dirty="0" smtClean="0"/>
              <a:t> </a:t>
            </a:r>
            <a:r>
              <a:rPr lang="sv-SE" dirty="0" err="1" smtClean="0"/>
              <a:t>targeted</a:t>
            </a:r>
            <a:r>
              <a:rPr lang="sv-SE" dirty="0" smtClean="0"/>
              <a:t> at policy </a:t>
            </a:r>
            <a:r>
              <a:rPr lang="sv-SE" dirty="0" err="1" smtClean="0"/>
              <a:t>makers</a:t>
            </a:r>
            <a:r>
              <a:rPr lang="sv-SE" dirty="0" smtClean="0"/>
              <a:t>, </a:t>
            </a:r>
            <a:r>
              <a:rPr lang="sv-SE" dirty="0" err="1" smtClean="0"/>
              <a:t>practitioners</a:t>
            </a:r>
            <a:r>
              <a:rPr lang="sv-SE" dirty="0" smtClean="0"/>
              <a:t>, media.</a:t>
            </a:r>
          </a:p>
          <a:p>
            <a:r>
              <a:rPr lang="sv-SE" dirty="0" smtClean="0"/>
              <a:t>8 research </a:t>
            </a:r>
            <a:r>
              <a:rPr lang="sv-SE" dirty="0" err="1" smtClean="0"/>
              <a:t>papers</a:t>
            </a:r>
            <a:r>
              <a:rPr lang="sv-SE" dirty="0" smtClean="0"/>
              <a:t> for </a:t>
            </a:r>
            <a:r>
              <a:rPr lang="sv-SE" dirty="0" err="1" smtClean="0"/>
              <a:t>scientific</a:t>
            </a:r>
            <a:r>
              <a:rPr lang="sv-SE" dirty="0" smtClean="0"/>
              <a:t> journals. </a:t>
            </a:r>
            <a:r>
              <a:rPr lang="sv-SE" dirty="0" err="1" smtClean="0"/>
              <a:t>Presented</a:t>
            </a:r>
            <a:r>
              <a:rPr lang="sv-SE" dirty="0" smtClean="0"/>
              <a:t> at research </a:t>
            </a:r>
            <a:r>
              <a:rPr lang="sv-SE" dirty="0" err="1" smtClean="0"/>
              <a:t>seminars</a:t>
            </a:r>
            <a:r>
              <a:rPr lang="sv-SE" dirty="0" smtClean="0"/>
              <a:t>, Nordic </a:t>
            </a:r>
            <a:r>
              <a:rPr lang="sv-SE" dirty="0" err="1" smtClean="0"/>
              <a:t>network</a:t>
            </a:r>
            <a:r>
              <a:rPr lang="sv-SE" dirty="0" smtClean="0"/>
              <a:t> </a:t>
            </a:r>
            <a:r>
              <a:rPr lang="sv-SE" dirty="0" err="1" smtClean="0"/>
              <a:t>meetings</a:t>
            </a:r>
            <a:r>
              <a:rPr lang="sv-SE" dirty="0" smtClean="0"/>
              <a:t>  and international </a:t>
            </a:r>
            <a:r>
              <a:rPr lang="sv-SE" dirty="0" err="1" smtClean="0"/>
              <a:t>scientific</a:t>
            </a:r>
            <a:r>
              <a:rPr lang="sv-SE" dirty="0" smtClean="0"/>
              <a:t> </a:t>
            </a:r>
            <a:r>
              <a:rPr lang="sv-SE" dirty="0" err="1" smtClean="0"/>
              <a:t>conferences</a:t>
            </a:r>
            <a:r>
              <a:rPr lang="sv-SE" dirty="0" smtClean="0"/>
              <a:t>.</a:t>
            </a:r>
          </a:p>
          <a:p>
            <a:r>
              <a:rPr lang="sv-SE" dirty="0" smtClean="0"/>
              <a:t>1 </a:t>
            </a:r>
            <a:r>
              <a:rPr lang="sv-SE" dirty="0" err="1" smtClean="0"/>
              <a:t>book</a:t>
            </a:r>
            <a:r>
              <a:rPr lang="sv-SE" dirty="0" smtClean="0"/>
              <a:t> </a:t>
            </a:r>
            <a:r>
              <a:rPr lang="sv-SE" dirty="0" err="1" smtClean="0"/>
              <a:t>summarizing</a:t>
            </a:r>
            <a:r>
              <a:rPr lang="sv-SE" dirty="0" smtClean="0"/>
              <a:t> </a:t>
            </a:r>
            <a:r>
              <a:rPr lang="sv-SE" dirty="0" err="1" smtClean="0"/>
              <a:t>results</a:t>
            </a:r>
            <a:r>
              <a:rPr lang="sv-SE" dirty="0" smtClean="0"/>
              <a:t> in </a:t>
            </a:r>
            <a:r>
              <a:rPr lang="sv-SE" dirty="0" err="1" smtClean="0"/>
              <a:t>non-technical</a:t>
            </a:r>
            <a:r>
              <a:rPr lang="sv-SE" dirty="0" smtClean="0"/>
              <a:t> terms. </a:t>
            </a:r>
            <a:r>
              <a:rPr lang="sv-SE" dirty="0" err="1" smtClean="0"/>
              <a:t>Closing</a:t>
            </a:r>
            <a:r>
              <a:rPr lang="sv-SE" dirty="0" smtClean="0"/>
              <a:t> </a:t>
            </a:r>
            <a:r>
              <a:rPr lang="sv-SE" dirty="0" err="1" smtClean="0"/>
              <a:t>discussion</a:t>
            </a:r>
            <a:r>
              <a:rPr lang="sv-SE" dirty="0" smtClean="0"/>
              <a:t> </a:t>
            </a:r>
            <a:r>
              <a:rPr lang="sv-SE" dirty="0" smtClean="0"/>
              <a:t>on the </a:t>
            </a:r>
            <a:r>
              <a:rPr lang="sv-SE" dirty="0" err="1" smtClean="0"/>
              <a:t>Education</a:t>
            </a:r>
            <a:r>
              <a:rPr lang="sv-SE" dirty="0" smtClean="0"/>
              <a:t> for </a:t>
            </a:r>
            <a:r>
              <a:rPr lang="sv-SE" dirty="0" err="1" smtClean="0"/>
              <a:t>tomorrow</a:t>
            </a:r>
            <a:r>
              <a:rPr lang="sv-SE" dirty="0" smtClean="0"/>
              <a:t> </a:t>
            </a:r>
            <a:r>
              <a:rPr lang="sv-SE" dirty="0" err="1" smtClean="0"/>
              <a:t>theme</a:t>
            </a:r>
            <a:r>
              <a:rPr lang="sv-SE" dirty="0" smtClean="0"/>
              <a:t>. </a:t>
            </a:r>
            <a:r>
              <a:rPr lang="sv-SE" dirty="0" err="1" smtClean="0"/>
              <a:t>Presented</a:t>
            </a:r>
            <a:r>
              <a:rPr lang="sv-SE" dirty="0" smtClean="0"/>
              <a:t> at 2 Nordic </a:t>
            </a:r>
            <a:r>
              <a:rPr lang="sv-SE" dirty="0" err="1" smtClean="0"/>
              <a:t>conferences</a:t>
            </a:r>
            <a:r>
              <a:rPr lang="sv-SE" dirty="0" smtClean="0"/>
              <a:t>  for policy </a:t>
            </a:r>
            <a:r>
              <a:rPr lang="sv-SE" dirty="0" err="1" smtClean="0"/>
              <a:t>makers</a:t>
            </a:r>
            <a:r>
              <a:rPr lang="sv-SE" dirty="0" smtClean="0"/>
              <a:t>, </a:t>
            </a:r>
            <a:r>
              <a:rPr lang="sv-SE" dirty="0" err="1" smtClean="0"/>
              <a:t>practitioners</a:t>
            </a:r>
            <a:r>
              <a:rPr lang="sv-SE" smtClean="0"/>
              <a:t>, </a:t>
            </a:r>
            <a:r>
              <a:rPr lang="sv-SE" smtClean="0"/>
              <a:t>media.</a:t>
            </a:r>
            <a:endParaRPr lang="sv-SE" dirty="0" smtClean="0"/>
          </a:p>
          <a:p>
            <a:r>
              <a:rPr lang="sv-SE" dirty="0" smtClean="0"/>
              <a:t>Project </a:t>
            </a:r>
            <a:r>
              <a:rPr lang="sv-SE" dirty="0" err="1" smtClean="0"/>
              <a:t>homepage</a:t>
            </a:r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133A-AF00-48EB-9E4C-D3CCA1D1B793}" type="slidenum">
              <a:rPr lang="sv-SE" smtClean="0"/>
              <a:pPr/>
              <a:t>9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petsig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Spetsigt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petsigt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1541</TotalTime>
  <Words>767</Words>
  <Application>Microsoft Office PowerPoint</Application>
  <PresentationFormat>A4 (210 x 297 mm)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1" baseType="lpstr">
      <vt:lpstr>Spetsigt</vt:lpstr>
      <vt:lpstr>Skill acquistion, skill loss,  and age.   A comparative study of Cognitive Foundation Skills (CFS) in Denmark, Finland, Norway, and Sweden  (# 54861)</vt:lpstr>
      <vt:lpstr>The project in a nutshell</vt:lpstr>
      <vt:lpstr>About PIAAC</vt:lpstr>
      <vt:lpstr>The Cognitive Foundation Skills (CFS) to be analyzed</vt:lpstr>
      <vt:lpstr>Empirical observations, based on PIAAC pilot study of the Nordic countries</vt:lpstr>
      <vt:lpstr>What we will do ….</vt:lpstr>
      <vt:lpstr>Examples of age and cohort effects</vt:lpstr>
      <vt:lpstr>More specifically …..</vt:lpstr>
      <vt:lpstr>Planned output and dissemination</vt:lpstr>
      <vt:lpstr>Policy support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Erik Melander</dc:creator>
  <dc:description>IFAU905E, v3.1 2012-02-29</dc:description>
  <cp:lastModifiedBy>Erik Melander</cp:lastModifiedBy>
  <cp:revision>153</cp:revision>
  <dcterms:created xsi:type="dcterms:W3CDTF">2012-05-14T10:35:57Z</dcterms:created>
  <dcterms:modified xsi:type="dcterms:W3CDTF">2013-06-11T14:12:54Z</dcterms:modified>
</cp:coreProperties>
</file>