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62" r:id="rId3"/>
    <p:sldId id="267" r:id="rId4"/>
    <p:sldId id="274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008000"/>
    <a:srgbClr val="006699"/>
    <a:srgbClr val="CC3300"/>
    <a:srgbClr val="336699"/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94706" autoAdjust="0"/>
  </p:normalViewPr>
  <p:slideViewPr>
    <p:cSldViewPr>
      <p:cViewPr>
        <p:scale>
          <a:sx n="81" d="100"/>
          <a:sy n="81" d="100"/>
        </p:scale>
        <p:origin x="-2484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82" y="-108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\\fileservices.ad.jyu.fi\homes\taajamo\TALIS%202013%20MS\TALISKuviot_mt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764625785413187"/>
          <c:y val="5.9651578418340748E-2"/>
          <c:w val="0.52772270738884908"/>
          <c:h val="0.8705472935317144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'6.6'!$D$3</c:f>
              <c:strCache>
                <c:ptCount val="1"/>
                <c:pt idx="0">
                  <c:v>Opettajuuden hyvät puolet painavat vaakakupissa enemmän kuin huonot puolet</c:v>
                </c:pt>
              </c:strCache>
            </c:strRef>
          </c:tx>
          <c:spPr>
            <a:solidFill>
              <a:srgbClr val="006699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'6.6'!$C$4:$C$9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'6.6'!$D$4:$D$9</c:f>
              <c:numCache>
                <c:formatCode>General</c:formatCode>
                <c:ptCount val="6"/>
                <c:pt idx="0">
                  <c:v>77</c:v>
                </c:pt>
                <c:pt idx="1">
                  <c:v>69</c:v>
                </c:pt>
                <c:pt idx="2">
                  <c:v>91</c:v>
                </c:pt>
                <c:pt idx="3">
                  <c:v>89</c:v>
                </c:pt>
                <c:pt idx="4">
                  <c:v>71</c:v>
                </c:pt>
                <c:pt idx="5">
                  <c:v>95</c:v>
                </c:pt>
              </c:numCache>
            </c:numRef>
          </c:val>
        </c:ser>
        <c:ser>
          <c:idx val="1"/>
          <c:order val="1"/>
          <c:tx>
            <c:strRef>
              <c:f>'6.6'!$E$3</c:f>
              <c:strCache>
                <c:ptCount val="1"/>
                <c:pt idx="0">
                  <c:v>Tyytyväisyys omaan tekemiseen koulussa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'6.6'!$C$4:$C$9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'6.6'!$E$4:$E$9</c:f>
              <c:numCache>
                <c:formatCode>General</c:formatCode>
                <c:ptCount val="6"/>
                <c:pt idx="0">
                  <c:v>93</c:v>
                </c:pt>
                <c:pt idx="1">
                  <c:v>89</c:v>
                </c:pt>
                <c:pt idx="2">
                  <c:v>96</c:v>
                </c:pt>
                <c:pt idx="3">
                  <c:v>98</c:v>
                </c:pt>
                <c:pt idx="4">
                  <c:v>96</c:v>
                </c:pt>
                <c:pt idx="5">
                  <c:v>95</c:v>
                </c:pt>
              </c:numCache>
            </c:numRef>
          </c:val>
        </c:ser>
        <c:ser>
          <c:idx val="2"/>
          <c:order val="2"/>
          <c:tx>
            <c:strRef>
              <c:f>'6.6'!$F$3</c:f>
              <c:strCache>
                <c:ptCount val="1"/>
                <c:pt idx="0">
                  <c:v>Nauttii työstään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'6.6'!$C$4:$C$9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'6.6'!$F$4:$F$9</c:f>
              <c:numCache>
                <c:formatCode>General</c:formatCode>
                <c:ptCount val="6"/>
                <c:pt idx="0">
                  <c:v>90</c:v>
                </c:pt>
                <c:pt idx="1">
                  <c:v>81</c:v>
                </c:pt>
                <c:pt idx="2">
                  <c:v>97</c:v>
                </c:pt>
                <c:pt idx="3">
                  <c:v>95</c:v>
                </c:pt>
                <c:pt idx="4">
                  <c:v>92</c:v>
                </c:pt>
                <c:pt idx="5">
                  <c:v>91</c:v>
                </c:pt>
              </c:numCache>
            </c:numRef>
          </c:val>
        </c:ser>
        <c:ser>
          <c:idx val="3"/>
          <c:order val="3"/>
          <c:tx>
            <c:strRef>
              <c:f>'6.6'!$G$3</c:f>
              <c:strCache>
                <c:ptCount val="1"/>
                <c:pt idx="0">
                  <c:v>On tyytyväinen työhönsä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'6.6'!$C$4:$C$9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'6.6'!$G$4:$G$9</c:f>
              <c:numCache>
                <c:formatCode>General</c:formatCode>
                <c:ptCount val="6"/>
                <c:pt idx="0">
                  <c:v>91</c:v>
                </c:pt>
                <c:pt idx="1">
                  <c:v>90</c:v>
                </c:pt>
                <c:pt idx="2">
                  <c:v>95</c:v>
                </c:pt>
                <c:pt idx="3">
                  <c:v>93</c:v>
                </c:pt>
                <c:pt idx="4">
                  <c:v>85</c:v>
                </c:pt>
                <c:pt idx="5">
                  <c:v>91</c:v>
                </c:pt>
              </c:numCache>
            </c:numRef>
          </c:val>
        </c:ser>
        <c:ser>
          <c:idx val="4"/>
          <c:order val="4"/>
          <c:tx>
            <c:strRef>
              <c:f>'6.6'!$H$3</c:f>
              <c:strCache>
                <c:ptCount val="1"/>
                <c:pt idx="0">
                  <c:v>Suosittelisi koulua hyvänä työpaikkana</c:v>
                </c:pt>
              </c:strCache>
            </c:strRef>
          </c:tx>
          <c:spPr>
            <a:solidFill>
              <a:srgbClr val="333399">
                <a:lumMod val="60000"/>
                <a:lumOff val="40000"/>
              </a:srgb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'6.6'!$C$4:$C$9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'6.6'!$H$4:$H$9</c:f>
              <c:numCache>
                <c:formatCode>General</c:formatCode>
                <c:ptCount val="6"/>
                <c:pt idx="0">
                  <c:v>84</c:v>
                </c:pt>
                <c:pt idx="1">
                  <c:v>80</c:v>
                </c:pt>
                <c:pt idx="2">
                  <c:v>91</c:v>
                </c:pt>
                <c:pt idx="3">
                  <c:v>88</c:v>
                </c:pt>
                <c:pt idx="4">
                  <c:v>80</c:v>
                </c:pt>
                <c:pt idx="5">
                  <c:v>88</c:v>
                </c:pt>
              </c:numCache>
            </c:numRef>
          </c:val>
        </c:ser>
        <c:ser>
          <c:idx val="5"/>
          <c:order val="5"/>
          <c:tx>
            <c:strRef>
              <c:f>'6.6'!$I$3</c:f>
              <c:strCache>
                <c:ptCount val="1"/>
                <c:pt idx="0">
                  <c:v>Valitsisi yhä opettajan työn jos saisi päättää uudelleen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'6.6'!$C$4:$C$9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'6.6'!$I$4:$I$9</c:f>
              <c:numCache>
                <c:formatCode>General</c:formatCode>
                <c:ptCount val="6"/>
                <c:pt idx="0">
                  <c:v>78</c:v>
                </c:pt>
                <c:pt idx="1">
                  <c:v>70</c:v>
                </c:pt>
                <c:pt idx="2">
                  <c:v>77</c:v>
                </c:pt>
                <c:pt idx="3">
                  <c:v>78</c:v>
                </c:pt>
                <c:pt idx="4">
                  <c:v>53</c:v>
                </c:pt>
                <c:pt idx="5">
                  <c:v>85</c:v>
                </c:pt>
              </c:numCache>
            </c:numRef>
          </c:val>
        </c:ser>
        <c:ser>
          <c:idx val="6"/>
          <c:order val="6"/>
          <c:tx>
            <c:strRef>
              <c:f>'6.6'!$J$3</c:f>
              <c:strCache>
                <c:ptCount val="1"/>
                <c:pt idx="0">
                  <c:v>Opettajan ammattia arvostetaan yhteiskunnassa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'6.6'!$C$4:$C$9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'6.6'!$J$4:$J$9</c:f>
              <c:numCache>
                <c:formatCode>General</c:formatCode>
                <c:ptCount val="6"/>
                <c:pt idx="0">
                  <c:v>31</c:v>
                </c:pt>
                <c:pt idx="1">
                  <c:v>14</c:v>
                </c:pt>
                <c:pt idx="2">
                  <c:v>31</c:v>
                </c:pt>
                <c:pt idx="3">
                  <c:v>18</c:v>
                </c:pt>
                <c:pt idx="4">
                  <c:v>5</c:v>
                </c:pt>
                <c:pt idx="5">
                  <c:v>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945728"/>
        <c:axId val="105968000"/>
      </c:barChart>
      <c:catAx>
        <c:axId val="1059457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5968000"/>
        <c:crosses val="autoZero"/>
        <c:auto val="1"/>
        <c:lblAlgn val="ctr"/>
        <c:lblOffset val="100"/>
        <c:noMultiLvlLbl val="0"/>
      </c:catAx>
      <c:valAx>
        <c:axId val="105968000"/>
        <c:scaling>
          <c:orientation val="minMax"/>
          <c:max val="1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fi-FI"/>
          </a:p>
        </c:txPr>
        <c:crossAx val="105945728"/>
        <c:crosses val="autoZero"/>
        <c:crossBetween val="between"/>
        <c:majorUnit val="20"/>
      </c:valAx>
      <c:spPr>
        <a:ln>
          <a:solidFill>
            <a:srgbClr val="000000"/>
          </a:solidFill>
        </a:ln>
      </c:spPr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fi-FI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6266596107854484E-2"/>
          <c:y val="1.9478441605901935E-2"/>
          <c:w val="0.92545249502345761"/>
          <c:h val="0.734180860965345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'4.1'!$C$3</c:f>
              <c:strCache>
                <c:ptCount val="1"/>
                <c:pt idx="0">
                  <c:v>Koulussa on perehdytysohjelma uusille opettajille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'4.1'!$B$4:$B$9</c:f>
              <c:strCache>
                <c:ptCount val="6"/>
                <c:pt idx="0">
                  <c:v>TALIS-maat</c:v>
                </c:pt>
                <c:pt idx="1">
                  <c:v>Norja</c:v>
                </c:pt>
                <c:pt idx="2">
                  <c:v>Tanska</c:v>
                </c:pt>
                <c:pt idx="3">
                  <c:v>Ruotsi</c:v>
                </c:pt>
                <c:pt idx="4">
                  <c:v>Viro</c:v>
                </c:pt>
                <c:pt idx="5">
                  <c:v>Suomi</c:v>
                </c:pt>
              </c:strCache>
            </c:strRef>
          </c:cat>
          <c:val>
            <c:numRef>
              <c:f>'4.1'!$C$4:$C$9</c:f>
              <c:numCache>
                <c:formatCode>General</c:formatCode>
                <c:ptCount val="6"/>
                <c:pt idx="0">
                  <c:v>44</c:v>
                </c:pt>
                <c:pt idx="1">
                  <c:v>29</c:v>
                </c:pt>
                <c:pt idx="2">
                  <c:v>56</c:v>
                </c:pt>
                <c:pt idx="3">
                  <c:v>30</c:v>
                </c:pt>
                <c:pt idx="4">
                  <c:v>32</c:v>
                </c:pt>
                <c:pt idx="5">
                  <c:v>53</c:v>
                </c:pt>
              </c:numCache>
            </c:numRef>
          </c:val>
        </c:ser>
        <c:ser>
          <c:idx val="1"/>
          <c:order val="1"/>
          <c:tx>
            <c:strRef>
              <c:f>'4.1'!$D$3</c:f>
              <c:strCache>
                <c:ptCount val="1"/>
                <c:pt idx="0">
                  <c:v>Koulussa on perehdytysohjelma opettajille, joille opettajan ammatti on uusi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'4.1'!$B$4:$B$9</c:f>
              <c:strCache>
                <c:ptCount val="6"/>
                <c:pt idx="0">
                  <c:v>TALIS-maat</c:v>
                </c:pt>
                <c:pt idx="1">
                  <c:v>Norja</c:v>
                </c:pt>
                <c:pt idx="2">
                  <c:v>Tanska</c:v>
                </c:pt>
                <c:pt idx="3">
                  <c:v>Ruotsi</c:v>
                </c:pt>
                <c:pt idx="4">
                  <c:v>Viro</c:v>
                </c:pt>
                <c:pt idx="5">
                  <c:v>Suomi</c:v>
                </c:pt>
              </c:strCache>
            </c:strRef>
          </c:cat>
          <c:val>
            <c:numRef>
              <c:f>'4.1'!$D$4:$D$9</c:f>
              <c:numCache>
                <c:formatCode>General</c:formatCode>
                <c:ptCount val="6"/>
                <c:pt idx="0">
                  <c:v>22</c:v>
                </c:pt>
                <c:pt idx="1">
                  <c:v>26</c:v>
                </c:pt>
                <c:pt idx="2">
                  <c:v>6</c:v>
                </c:pt>
                <c:pt idx="3">
                  <c:v>33</c:v>
                </c:pt>
                <c:pt idx="4">
                  <c:v>9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'4.1'!$E$3</c:f>
              <c:strCache>
                <c:ptCount val="1"/>
                <c:pt idx="0">
                  <c:v>Ei perehdytysohjelmaa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'4.1'!$B$4:$B$9</c:f>
              <c:strCache>
                <c:ptCount val="6"/>
                <c:pt idx="0">
                  <c:v>TALIS-maat</c:v>
                </c:pt>
                <c:pt idx="1">
                  <c:v>Norja</c:v>
                </c:pt>
                <c:pt idx="2">
                  <c:v>Tanska</c:v>
                </c:pt>
                <c:pt idx="3">
                  <c:v>Ruotsi</c:v>
                </c:pt>
                <c:pt idx="4">
                  <c:v>Viro</c:v>
                </c:pt>
                <c:pt idx="5">
                  <c:v>Suomi</c:v>
                </c:pt>
              </c:strCache>
            </c:strRef>
          </c:cat>
          <c:val>
            <c:numRef>
              <c:f>'4.1'!$E$4:$E$9</c:f>
              <c:numCache>
                <c:formatCode>General</c:formatCode>
                <c:ptCount val="6"/>
                <c:pt idx="0">
                  <c:v>34</c:v>
                </c:pt>
                <c:pt idx="1">
                  <c:v>45</c:v>
                </c:pt>
                <c:pt idx="2">
                  <c:v>38</c:v>
                </c:pt>
                <c:pt idx="3">
                  <c:v>37</c:v>
                </c:pt>
                <c:pt idx="4">
                  <c:v>59</c:v>
                </c:pt>
                <c:pt idx="5">
                  <c:v>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545536"/>
        <c:axId val="106547072"/>
      </c:barChart>
      <c:catAx>
        <c:axId val="106545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547072"/>
        <c:crosses val="autoZero"/>
        <c:auto val="1"/>
        <c:lblAlgn val="ctr"/>
        <c:lblOffset val="100"/>
        <c:noMultiLvlLbl val="0"/>
      </c:catAx>
      <c:valAx>
        <c:axId val="106547072"/>
        <c:scaling>
          <c:orientation val="minMax"/>
          <c:max val="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545536"/>
        <c:crosses val="autoZero"/>
        <c:crossBetween val="between"/>
      </c:valAx>
      <c:spPr>
        <a:noFill/>
        <a:ln w="6350">
          <a:solidFill>
            <a:srgbClr val="808080"/>
          </a:solidFill>
        </a:ln>
      </c:spPr>
    </c:plotArea>
    <c:legend>
      <c:legendPos val="b"/>
      <c:layout>
        <c:manualLayout>
          <c:xMode val="edge"/>
          <c:yMode val="edge"/>
          <c:x val="0.18240931648506148"/>
          <c:y val="0.82012459387080372"/>
          <c:w val="0.65678594665272239"/>
          <c:h val="0.16247109273735361"/>
        </c:manualLayout>
      </c:layout>
      <c:overlay val="0"/>
      <c:txPr>
        <a:bodyPr/>
        <a:lstStyle/>
        <a:p>
          <a:pPr>
            <a:defRPr sz="1200"/>
          </a:pPr>
          <a:endParaRPr lang="fi-FI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695727382140598"/>
          <c:y val="3.3562166285278416E-2"/>
          <c:w val="0.80314034473837004"/>
          <c:h val="0.796034523144561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'4.5'!$D$4</c:f>
              <c:strCache>
                <c:ptCount val="1"/>
                <c:pt idx="0">
                  <c:v>Ei mentorointiohjelmaa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'4.5'!$C$5:$C$10</c:f>
              <c:strCache>
                <c:ptCount val="6"/>
                <c:pt idx="0">
                  <c:v>TALIS-maat</c:v>
                </c:pt>
                <c:pt idx="1">
                  <c:v>Norja</c:v>
                </c:pt>
                <c:pt idx="2">
                  <c:v>Tanska</c:v>
                </c:pt>
                <c:pt idx="3">
                  <c:v>Ruotsi</c:v>
                </c:pt>
                <c:pt idx="4">
                  <c:v>Viro</c:v>
                </c:pt>
                <c:pt idx="5">
                  <c:v>Suomi</c:v>
                </c:pt>
              </c:strCache>
            </c:strRef>
          </c:cat>
          <c:val>
            <c:numRef>
              <c:f>'4.5'!$D$5:$D$10</c:f>
              <c:numCache>
                <c:formatCode>General</c:formatCode>
                <c:ptCount val="6"/>
                <c:pt idx="0">
                  <c:v>26</c:v>
                </c:pt>
                <c:pt idx="1">
                  <c:v>40</c:v>
                </c:pt>
                <c:pt idx="2">
                  <c:v>26</c:v>
                </c:pt>
                <c:pt idx="3">
                  <c:v>41</c:v>
                </c:pt>
                <c:pt idx="4">
                  <c:v>26</c:v>
                </c:pt>
                <c:pt idx="5">
                  <c:v>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556416"/>
        <c:axId val="106590976"/>
      </c:barChart>
      <c:catAx>
        <c:axId val="10655641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590976"/>
        <c:crosses val="autoZero"/>
        <c:auto val="1"/>
        <c:lblAlgn val="ctr"/>
        <c:lblOffset val="100"/>
        <c:noMultiLvlLbl val="0"/>
      </c:catAx>
      <c:valAx>
        <c:axId val="1065909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556416"/>
        <c:crosses val="autoZero"/>
        <c:crossBetween val="between"/>
      </c:valAx>
      <c:spPr>
        <a:ln w="6350">
          <a:solidFill>
            <a:srgbClr val="808080"/>
          </a:solidFill>
        </a:ln>
      </c:spPr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72763859063071"/>
          <c:y val="3.3562166285278416E-2"/>
          <c:w val="0.56881737055595327"/>
          <c:h val="0.8664629392721792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'4.8'!$B$3</c:f>
              <c:strCache>
                <c:ptCount val="1"/>
                <c:pt idx="0">
                  <c:v>TALIS-maat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'4.8'!$C$2:$G$2</c:f>
              <c:strCache>
                <c:ptCount val="5"/>
                <c:pt idx="0">
                  <c:v>Kurssit/työpajat</c:v>
                </c:pt>
                <c:pt idx="1">
                  <c:v>Konferenssit tai seminaarit</c:v>
                </c:pt>
                <c:pt idx="2">
                  <c:v>Opintovierailut</c:v>
                </c:pt>
                <c:pt idx="3">
                  <c:v>Tutkimuksen tekeminen</c:v>
                </c:pt>
                <c:pt idx="4">
                  <c:v>Mentorointi/vertaisobservointi</c:v>
                </c:pt>
              </c:strCache>
            </c:strRef>
          </c:cat>
          <c:val>
            <c:numRef>
              <c:f>'4.8'!$C$3:$G$3</c:f>
              <c:numCache>
                <c:formatCode>General</c:formatCode>
                <c:ptCount val="5"/>
                <c:pt idx="0">
                  <c:v>71</c:v>
                </c:pt>
                <c:pt idx="1">
                  <c:v>44</c:v>
                </c:pt>
                <c:pt idx="2">
                  <c:v>19</c:v>
                </c:pt>
                <c:pt idx="3">
                  <c:v>31</c:v>
                </c:pt>
                <c:pt idx="4">
                  <c:v>29</c:v>
                </c:pt>
              </c:numCache>
            </c:numRef>
          </c:val>
        </c:ser>
        <c:ser>
          <c:idx val="1"/>
          <c:order val="1"/>
          <c:tx>
            <c:strRef>
              <c:f>'4.8'!$B$4</c:f>
              <c:strCache>
                <c:ptCount val="1"/>
                <c:pt idx="0">
                  <c:v>Suomi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'4.8'!$C$2:$G$2</c:f>
              <c:strCache>
                <c:ptCount val="5"/>
                <c:pt idx="0">
                  <c:v>Kurssit/työpajat</c:v>
                </c:pt>
                <c:pt idx="1">
                  <c:v>Konferenssit tai seminaarit</c:v>
                </c:pt>
                <c:pt idx="2">
                  <c:v>Opintovierailut</c:v>
                </c:pt>
                <c:pt idx="3">
                  <c:v>Tutkimuksen tekeminen</c:v>
                </c:pt>
                <c:pt idx="4">
                  <c:v>Mentorointi/vertaisobservointi</c:v>
                </c:pt>
              </c:strCache>
            </c:strRef>
          </c:cat>
          <c:val>
            <c:numRef>
              <c:f>'4.8'!$C$4:$G$4</c:f>
              <c:numCache>
                <c:formatCode>General</c:formatCode>
                <c:ptCount val="5"/>
                <c:pt idx="0">
                  <c:v>60</c:v>
                </c:pt>
                <c:pt idx="1">
                  <c:v>35</c:v>
                </c:pt>
                <c:pt idx="2">
                  <c:v>20</c:v>
                </c:pt>
                <c:pt idx="3">
                  <c:v>8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626432"/>
        <c:axId val="107168896"/>
      </c:barChart>
      <c:catAx>
        <c:axId val="1066264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7168896"/>
        <c:crosses val="autoZero"/>
        <c:auto val="1"/>
        <c:lblAlgn val="ctr"/>
        <c:lblOffset val="100"/>
        <c:noMultiLvlLbl val="0"/>
      </c:catAx>
      <c:valAx>
        <c:axId val="1071688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626432"/>
        <c:crosses val="autoZero"/>
        <c:crossBetween val="between"/>
      </c:valAx>
      <c:spPr>
        <a:ln w="6350">
          <a:solidFill>
            <a:srgbClr val="808080"/>
          </a:solidFill>
        </a:ln>
      </c:spPr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fi-FI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21265590149546"/>
          <c:y val="3.2439780319758242E-2"/>
          <c:w val="0.58743561954513202"/>
          <c:h val="0.853234260030498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'4.9'!$D$3</c:f>
              <c:strCache>
                <c:ptCount val="1"/>
                <c:pt idx="0">
                  <c:v>Kurssit/työpajat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'4.9'!$C$4:$C$9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'4.9'!$D$4:$D$9</c:f>
              <c:numCache>
                <c:formatCode>General</c:formatCode>
                <c:ptCount val="6"/>
                <c:pt idx="0">
                  <c:v>8</c:v>
                </c:pt>
                <c:pt idx="1">
                  <c:v>9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'4.9'!$E$3</c:f>
              <c:strCache>
                <c:ptCount val="1"/>
                <c:pt idx="0">
                  <c:v>Konferenssit tai seminaarit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'4.9'!$C$4:$C$9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'4.9'!$E$4:$E$9</c:f>
              <c:numCache>
                <c:formatCode>General</c:formatCode>
                <c:ptCount val="6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'4.9'!$F$3</c:f>
              <c:strCache>
                <c:ptCount val="1"/>
                <c:pt idx="0">
                  <c:v>Opintovierailut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'4.9'!$C$4:$C$9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'4.9'!$F$4:$F$9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898560"/>
        <c:axId val="106900096"/>
      </c:barChart>
      <c:catAx>
        <c:axId val="1068985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900096"/>
        <c:crosses val="autoZero"/>
        <c:auto val="1"/>
        <c:lblAlgn val="ctr"/>
        <c:lblOffset val="100"/>
        <c:noMultiLvlLbl val="0"/>
      </c:catAx>
      <c:valAx>
        <c:axId val="1069000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898560"/>
        <c:crosses val="autoZero"/>
        <c:crossBetween val="between"/>
      </c:valAx>
      <c:spPr>
        <a:ln w="6350">
          <a:solidFill>
            <a:srgbClr val="808080"/>
          </a:solidFill>
        </a:ln>
      </c:spPr>
    </c:plotArea>
    <c:legend>
      <c:legendPos val="r"/>
      <c:overlay val="0"/>
      <c:txPr>
        <a:bodyPr/>
        <a:lstStyle/>
        <a:p>
          <a:pPr>
            <a:defRPr sz="1200"/>
          </a:pPr>
          <a:endParaRPr lang="fi-FI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764625785413187"/>
          <c:y val="3.3562166285278416E-2"/>
          <c:w val="0.60716875845064822"/>
          <c:h val="0.863411833246244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'4.10'!$C$3</c:f>
              <c:strCache>
                <c:ptCount val="1"/>
                <c:pt idx="0">
                  <c:v>Erityisoppilaiden opetus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'4.10'!$B$4:$B$9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'4.10'!$C$4:$C$9</c:f>
              <c:numCache>
                <c:formatCode>General</c:formatCode>
                <c:ptCount val="6"/>
                <c:pt idx="0">
                  <c:v>22</c:v>
                </c:pt>
                <c:pt idx="1">
                  <c:v>20</c:v>
                </c:pt>
                <c:pt idx="2">
                  <c:v>12</c:v>
                </c:pt>
                <c:pt idx="3">
                  <c:v>28</c:v>
                </c:pt>
                <c:pt idx="4">
                  <c:v>20</c:v>
                </c:pt>
                <c:pt idx="5">
                  <c:v>13</c:v>
                </c:pt>
              </c:numCache>
            </c:numRef>
          </c:val>
        </c:ser>
        <c:ser>
          <c:idx val="1"/>
          <c:order val="1"/>
          <c:tx>
            <c:strRef>
              <c:f>'4.10'!$D$3</c:f>
              <c:strCache>
                <c:ptCount val="1"/>
                <c:pt idx="0">
                  <c:v>Tieto- ja viestintätekniikan taidot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'4.10'!$B$4:$B$9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'4.10'!$D$4:$D$9</c:f>
              <c:numCache>
                <c:formatCode>General</c:formatCode>
                <c:ptCount val="6"/>
                <c:pt idx="0">
                  <c:v>19</c:v>
                </c:pt>
                <c:pt idx="1">
                  <c:v>24</c:v>
                </c:pt>
                <c:pt idx="2">
                  <c:v>18</c:v>
                </c:pt>
                <c:pt idx="3">
                  <c:v>19</c:v>
                </c:pt>
                <c:pt idx="4">
                  <c:v>25</c:v>
                </c:pt>
                <c:pt idx="5">
                  <c:v>17</c:v>
                </c:pt>
              </c:numCache>
            </c:numRef>
          </c:val>
        </c:ser>
        <c:ser>
          <c:idx val="2"/>
          <c:order val="2"/>
          <c:tx>
            <c:strRef>
              <c:f>'4.10'!$E$3</c:f>
              <c:strCache>
                <c:ptCount val="1"/>
                <c:pt idx="0">
                  <c:v>Uudet teknologiat työpaikalla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'4.10'!$B$4:$B$9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'4.10'!$E$4:$E$9</c:f>
              <c:numCache>
                <c:formatCode>General</c:formatCode>
                <c:ptCount val="6"/>
                <c:pt idx="0">
                  <c:v>18</c:v>
                </c:pt>
                <c:pt idx="1">
                  <c:v>21</c:v>
                </c:pt>
                <c:pt idx="2">
                  <c:v>9</c:v>
                </c:pt>
                <c:pt idx="3">
                  <c:v>14</c:v>
                </c:pt>
                <c:pt idx="4">
                  <c:v>18</c:v>
                </c:pt>
                <c:pt idx="5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973824"/>
        <c:axId val="106992000"/>
      </c:barChart>
      <c:catAx>
        <c:axId val="1069738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992000"/>
        <c:crosses val="autoZero"/>
        <c:auto val="1"/>
        <c:lblAlgn val="ctr"/>
        <c:lblOffset val="100"/>
        <c:noMultiLvlLbl val="0"/>
      </c:catAx>
      <c:valAx>
        <c:axId val="106992000"/>
        <c:scaling>
          <c:orientation val="minMax"/>
          <c:max val="4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6973824"/>
        <c:crosses val="autoZero"/>
        <c:crossBetween val="between"/>
      </c:valAx>
      <c:spPr>
        <a:noFill/>
        <a:ln w="6350">
          <a:solidFill>
            <a:srgbClr val="808080"/>
          </a:solidFill>
        </a:ln>
      </c:spPr>
    </c:plotArea>
    <c:legend>
      <c:legendPos val="r"/>
      <c:layout>
        <c:manualLayout>
          <c:xMode val="edge"/>
          <c:yMode val="edge"/>
          <c:x val="0.74272208701185083"/>
          <c:y val="0.3573445767791612"/>
          <c:w val="0.23788397359420982"/>
          <c:h val="0.33412854285662807"/>
        </c:manualLayout>
      </c:layout>
      <c:overlay val="0"/>
      <c:txPr>
        <a:bodyPr/>
        <a:lstStyle/>
        <a:p>
          <a:pPr>
            <a:defRPr sz="1200"/>
          </a:pPr>
          <a:endParaRPr lang="fi-FI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764625785413187"/>
          <c:y val="3.1289756132523425E-2"/>
          <c:w val="0.6060457170126462"/>
          <c:h val="0.872659875647297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'5.1'!$D$5</c:f>
              <c:strCache>
                <c:ptCount val="1"/>
                <c:pt idx="0">
                  <c:v>Ulkopuolinen taho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'5.1'!$C$6:$C$11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'5.1'!$D$6:$D$11</c:f>
              <c:numCache>
                <c:formatCode>General</c:formatCode>
                <c:ptCount val="6"/>
                <c:pt idx="0">
                  <c:v>29</c:v>
                </c:pt>
                <c:pt idx="1">
                  <c:v>28</c:v>
                </c:pt>
                <c:pt idx="2">
                  <c:v>10</c:v>
                </c:pt>
                <c:pt idx="3">
                  <c:v>19</c:v>
                </c:pt>
                <c:pt idx="4">
                  <c:v>10</c:v>
                </c:pt>
                <c:pt idx="5">
                  <c:v>18</c:v>
                </c:pt>
              </c:numCache>
            </c:numRef>
          </c:val>
        </c:ser>
        <c:ser>
          <c:idx val="2"/>
          <c:order val="1"/>
          <c:tx>
            <c:strRef>
              <c:f>'5.1'!$F$5</c:f>
              <c:strCache>
                <c:ptCount val="1"/>
                <c:pt idx="0">
                  <c:v>Koulun johtoryhmän jäsenet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'5.1'!$C$6:$C$11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'5.1'!$F$6:$F$11</c:f>
              <c:numCache>
                <c:formatCode>General</c:formatCode>
                <c:ptCount val="6"/>
                <c:pt idx="0">
                  <c:v>49</c:v>
                </c:pt>
                <c:pt idx="1">
                  <c:v>80</c:v>
                </c:pt>
                <c:pt idx="2">
                  <c:v>44</c:v>
                </c:pt>
                <c:pt idx="3">
                  <c:v>15</c:v>
                </c:pt>
                <c:pt idx="4">
                  <c:v>13</c:v>
                </c:pt>
                <c:pt idx="5">
                  <c:v>7</c:v>
                </c:pt>
              </c:numCache>
            </c:numRef>
          </c:val>
        </c:ser>
        <c:ser>
          <c:idx val="3"/>
          <c:order val="2"/>
          <c:tx>
            <c:strRef>
              <c:f>'5.1'!$G$5</c:f>
              <c:strCache>
                <c:ptCount val="1"/>
                <c:pt idx="0">
                  <c:v>Nimetyt mentorit</c:v>
                </c:pt>
              </c:strCache>
            </c:strRef>
          </c:tx>
          <c:spPr>
            <a:solidFill>
              <a:srgbClr val="333399">
                <a:lumMod val="60000"/>
                <a:lumOff val="40000"/>
              </a:srgb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'5.1'!$C$6:$C$11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'5.1'!$G$6:$G$11</c:f>
              <c:numCache>
                <c:formatCode>General</c:formatCode>
                <c:ptCount val="6"/>
                <c:pt idx="0">
                  <c:v>19</c:v>
                </c:pt>
                <c:pt idx="1">
                  <c:v>6</c:v>
                </c:pt>
                <c:pt idx="2">
                  <c:v>3</c:v>
                </c:pt>
                <c:pt idx="3">
                  <c:v>6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ser>
          <c:idx val="1"/>
          <c:order val="3"/>
          <c:tx>
            <c:strRef>
              <c:f>'5.1'!$E$5</c:f>
              <c:strCache>
                <c:ptCount val="1"/>
                <c:pt idx="0">
                  <c:v>Rehtori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'5.1'!$C$6:$C$11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'5.1'!$E$6:$E$11</c:f>
              <c:numCache>
                <c:formatCode>General</c:formatCode>
                <c:ptCount val="6"/>
                <c:pt idx="0">
                  <c:v>54</c:v>
                </c:pt>
                <c:pt idx="1">
                  <c:v>52</c:v>
                </c:pt>
                <c:pt idx="2">
                  <c:v>45</c:v>
                </c:pt>
                <c:pt idx="3">
                  <c:v>44</c:v>
                </c:pt>
                <c:pt idx="4">
                  <c:v>46</c:v>
                </c:pt>
                <c:pt idx="5">
                  <c:v>42</c:v>
                </c:pt>
              </c:numCache>
            </c:numRef>
          </c:val>
        </c:ser>
        <c:ser>
          <c:idx val="4"/>
          <c:order val="4"/>
          <c:tx>
            <c:strRef>
              <c:f>'5.1'!$H$5</c:f>
              <c:strCache>
                <c:ptCount val="1"/>
                <c:pt idx="0">
                  <c:v>Toiset opettajat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'5.1'!$C$6:$C$11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'5.1'!$H$6:$H$11</c:f>
              <c:numCache>
                <c:formatCode>General</c:formatCode>
                <c:ptCount val="6"/>
                <c:pt idx="0">
                  <c:v>42</c:v>
                </c:pt>
                <c:pt idx="1">
                  <c:v>46</c:v>
                </c:pt>
                <c:pt idx="2">
                  <c:v>57</c:v>
                </c:pt>
                <c:pt idx="3">
                  <c:v>58</c:v>
                </c:pt>
                <c:pt idx="4">
                  <c:v>34</c:v>
                </c:pt>
                <c:pt idx="5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039360"/>
        <c:axId val="107049344"/>
      </c:barChart>
      <c:catAx>
        <c:axId val="1070393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7049344"/>
        <c:crosses val="autoZero"/>
        <c:auto val="1"/>
        <c:lblAlgn val="ctr"/>
        <c:lblOffset val="100"/>
        <c:noMultiLvlLbl val="0"/>
      </c:catAx>
      <c:valAx>
        <c:axId val="107049344"/>
        <c:scaling>
          <c:orientation val="minMax"/>
          <c:max val="1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7039360"/>
        <c:crosses val="autoZero"/>
        <c:crossBetween val="between"/>
        <c:majorUnit val="20"/>
      </c:valAx>
      <c:spPr>
        <a:ln w="6350">
          <a:solidFill>
            <a:srgbClr val="808080"/>
          </a:solidFill>
        </a:ln>
      </c:spPr>
    </c:plotArea>
    <c:legend>
      <c:legendPos val="r"/>
      <c:layout>
        <c:manualLayout>
          <c:xMode val="edge"/>
          <c:yMode val="edge"/>
          <c:x val="0.73196672234152549"/>
          <c:y val="0.32005859270010212"/>
          <c:w val="0.24540701503221185"/>
          <c:h val="0.45090733573437974"/>
        </c:manualLayout>
      </c:layout>
      <c:overlay val="0"/>
      <c:txPr>
        <a:bodyPr/>
        <a:lstStyle/>
        <a:p>
          <a:pPr>
            <a:defRPr sz="1100"/>
          </a:pPr>
          <a:endParaRPr lang="fi-FI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926241947029351"/>
          <c:y val="4.3411902039504832E-2"/>
          <c:w val="0.55989284975741671"/>
          <c:h val="0.878536830896968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'6.4'!$D$4</c:f>
              <c:strCache>
                <c:ptCount val="1"/>
                <c:pt idx="0">
                  <c:v>Oppituntien suunnittelu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'6.4'!$D$5:$D$10</c:f>
              <c:numCache>
                <c:formatCode>General</c:formatCode>
                <c:ptCount val="6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8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</c:ser>
        <c:ser>
          <c:idx val="1"/>
          <c:order val="1"/>
          <c:tx>
            <c:strRef>
              <c:f>'6.4'!$E$4</c:f>
              <c:strCache>
                <c:ptCount val="1"/>
                <c:pt idx="0">
                  <c:v>Tiimityö kollegojen kanssa</c:v>
                </c:pt>
              </c:strCache>
            </c:strRef>
          </c:tx>
          <c:spPr>
            <a:solidFill>
              <a:srgbClr val="333399">
                <a:lumMod val="60000"/>
                <a:lumOff val="40000"/>
              </a:srgb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'6.4'!$E$5:$E$10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'6.4'!$F$4</c:f>
              <c:strCache>
                <c:ptCount val="1"/>
                <c:pt idx="0">
                  <c:v>Oppilaiden tuotosten arviointi ja korjaaminen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'6.4'!$F$5:$F$10</c:f>
              <c:numCache>
                <c:formatCode>General</c:formatCode>
                <c:ptCount val="6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3"/>
          <c:order val="3"/>
          <c:tx>
            <c:strRef>
              <c:f>'6.4'!$G$4</c:f>
              <c:strCache>
                <c:ptCount val="1"/>
                <c:pt idx="0">
                  <c:v>Oppilaan ohjaus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'6.4'!$G$5:$G$10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ser>
          <c:idx val="4"/>
          <c:order val="4"/>
          <c:tx>
            <c:strRef>
              <c:f>'6.4'!$H$4</c:f>
              <c:strCache>
                <c:ptCount val="1"/>
                <c:pt idx="0">
                  <c:v>Hallinnollinen työ</c:v>
                </c:pt>
              </c:strCache>
            </c:strRef>
          </c:tx>
          <c:spPr>
            <a:solidFill>
              <a:srgbClr val="0099CC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'6.4'!$H$5:$H$10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ser>
          <c:idx val="5"/>
          <c:order val="5"/>
          <c:tx>
            <c:strRef>
              <c:f>'6.4'!$I$4</c:f>
              <c:strCache>
                <c:ptCount val="1"/>
                <c:pt idx="0">
                  <c:v>Yhteistyö vanhempien tai huoltajien kanssa</c:v>
                </c:pt>
              </c:strCache>
            </c:strRef>
          </c:tx>
          <c:spPr>
            <a:solidFill>
              <a:srgbClr val="CC33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'6.4'!$I$5:$I$10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ser>
          <c:idx val="6"/>
          <c:order val="6"/>
          <c:tx>
            <c:strRef>
              <c:f>'6.4'!$J$4</c:f>
              <c:strCache>
                <c:ptCount val="1"/>
                <c:pt idx="0">
                  <c:v>Opetussuunnitelman ulkopuoliset toiminnot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'6.4'!$J$5:$J$10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0.5</c:v>
                </c:pt>
                <c:pt idx="5">
                  <c:v>1</c:v>
                </c:pt>
              </c:numCache>
            </c:numRef>
          </c:val>
        </c:ser>
        <c:ser>
          <c:idx val="7"/>
          <c:order val="7"/>
          <c:tx>
            <c:strRef>
              <c:f>'6.4'!$K$4</c:f>
              <c:strCache>
                <c:ptCount val="1"/>
                <c:pt idx="0">
                  <c:v>Muut tehtävät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'6.4'!$C$5:$C$10</c:f>
              <c:strCache>
                <c:ptCount val="6"/>
                <c:pt idx="0">
                  <c:v>TALIS-maat</c:v>
                </c:pt>
                <c:pt idx="1">
                  <c:v>Viro</c:v>
                </c:pt>
                <c:pt idx="2">
                  <c:v>Norja</c:v>
                </c:pt>
                <c:pt idx="3">
                  <c:v>Tanska</c:v>
                </c:pt>
                <c:pt idx="4">
                  <c:v>Ruotsi</c:v>
                </c:pt>
                <c:pt idx="5">
                  <c:v>Suomi</c:v>
                </c:pt>
              </c:strCache>
            </c:strRef>
          </c:cat>
          <c:val>
            <c:numRef>
              <c:f>'6.4'!$K$5:$K$10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141376"/>
        <c:axId val="107147264"/>
      </c:barChart>
      <c:catAx>
        <c:axId val="1071413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7147264"/>
        <c:crosses val="autoZero"/>
        <c:auto val="1"/>
        <c:lblAlgn val="ctr"/>
        <c:lblOffset val="100"/>
        <c:noMultiLvlLbl val="0"/>
      </c:catAx>
      <c:valAx>
        <c:axId val="1071472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107141376"/>
        <c:crosses val="autoZero"/>
        <c:crossBetween val="between"/>
      </c:valAx>
      <c:spPr>
        <a:ln w="6350">
          <a:solidFill>
            <a:srgbClr val="808080"/>
          </a:solidFill>
        </a:ln>
      </c:spPr>
    </c:plotArea>
    <c:legend>
      <c:legendPos val="r"/>
      <c:overlay val="0"/>
      <c:txPr>
        <a:bodyPr/>
        <a:lstStyle/>
        <a:p>
          <a:pPr>
            <a:defRPr sz="1100"/>
          </a:pPr>
          <a:endParaRPr lang="fi-FI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0.67925</cdr:x>
      <cdr:y>0.94118</cdr:y>
    </cdr:from>
    <cdr:to>
      <cdr:x>0.7159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337596" y="4680520"/>
          <a:ext cx="28803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/>
            <a:t>%</a:t>
          </a:r>
          <a:endParaRPr lang="fi-FI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0.94118</cdr:x>
      <cdr:y>0.84768</cdr:y>
    </cdr:from>
    <cdr:to>
      <cdr:x>0.9988</cdr:x>
      <cdr:y>0.93417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7056784" y="3528392"/>
          <a:ext cx="432049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 dirty="0" smtClean="0"/>
            <a:t>%</a:t>
          </a:r>
          <a:endParaRPr lang="fi-FI" sz="12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0.86137</cdr:x>
      <cdr:y>0.91688</cdr:y>
    </cdr:from>
    <cdr:to>
      <cdr:x>0.92551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6768752" y="3816425"/>
          <a:ext cx="504056" cy="346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 dirty="0" smtClean="0"/>
            <a:t>%</a:t>
          </a:r>
          <a:endParaRPr lang="fi-FI" sz="12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0.73246</cdr:x>
      <cdr:y>0.89967</cdr:y>
    </cdr:from>
    <cdr:to>
      <cdr:x>0.87515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544616" y="3874393"/>
          <a:ext cx="108012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/>
            <a:t>päivää</a:t>
          </a:r>
          <a:endParaRPr lang="fi-FI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0.74339</cdr:x>
      <cdr:y>0.9135</cdr:y>
    </cdr:from>
    <cdr:to>
      <cdr:x>0.8167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841652" y="3802385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 dirty="0" smtClean="0"/>
            <a:t>%</a:t>
          </a:r>
          <a:endParaRPr lang="fi-FI" sz="12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0.74224</cdr:x>
      <cdr:y>0.91936</cdr:y>
    </cdr:from>
    <cdr:to>
      <cdr:x>0.80639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832648" y="4104680"/>
          <a:ext cx="50405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 dirty="0" smtClean="0"/>
            <a:t>%</a:t>
          </a:r>
          <a:endParaRPr lang="fi-FI" sz="12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0.69757</cdr:x>
      <cdr:y>0.93851</cdr:y>
    </cdr:from>
    <cdr:to>
      <cdr:x>0.78004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481612" y="4392937"/>
          <a:ext cx="648072" cy="2878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 smtClean="0"/>
            <a:t>tuntia</a:t>
          </a:r>
          <a:endParaRPr lang="fi-FI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7DB6E-A788-482F-81BB-04FBAE3A4E30}" type="datetimeFigureOut">
              <a:rPr lang="fi-FI" smtClean="0"/>
              <a:pPr/>
              <a:t>25.6.2014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EE84F-E086-4C44-8E4A-D387CC88F44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2464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26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dirty="0" err="1" smtClean="0"/>
              <a:t>Teaching</a:t>
            </a:r>
            <a:r>
              <a:rPr lang="fi-FI" dirty="0" smtClean="0"/>
              <a:t> and Learning International </a:t>
            </a:r>
            <a:r>
              <a:rPr lang="fi-FI" dirty="0" err="1" smtClean="0"/>
              <a:t>Survey</a:t>
            </a:r>
            <a:r>
              <a:rPr lang="fi-FI" dirty="0" smtClean="0"/>
              <a:t> (OECD)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8C305F25-3411-4C57-B306-DCA06309134C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9"/>
            <a:ext cx="4320058" cy="2604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339854-4BAF-4152-A9A7-741B68C52A61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7B43F8-9B03-41E6-B579-83D756D2CC0A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754591-C978-4341-8E27-587F2C8438A9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916238" y="6237288"/>
            <a:ext cx="4248050" cy="331787"/>
          </a:xfrm>
        </p:spPr>
        <p:txBody>
          <a:bodyPr/>
          <a:lstStyle>
            <a:lvl1pPr>
              <a:defRPr sz="1000" baseline="0"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F31C8C-DFB9-4B3A-9032-07066F82699E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7D232-F6A9-47B9-9DCE-9212900D6E1D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1BF161-5B79-4600-A4B3-9291AA582690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154894-13DA-4073-A67E-6ED7340E20CF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1F078-7D7D-4672-B428-2BB49818368C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7CE188-4700-4510-8DBC-6B0BE1BE2AB8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4C1CBF-7F61-49D5-BB9F-C7E184DEB07E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DC470A9F-64E6-4EB0-AC8E-1D5CACB4D845}" type="datetime1">
              <a:rPr lang="fi-FI" smtClean="0"/>
              <a:pPr/>
              <a:t>25.6.2014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9"/>
            <a:ext cx="4392066" cy="21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ktl.jyu.fi/talis" TargetMode="External"/><Relationship Id="rId2" Type="http://schemas.openxmlformats.org/officeDocument/2006/relationships/hyperlink" Target="http://www.oecd.org/tali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inedu.fi/OPM/Julkaisut/2014/TALIS_2013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Opetuksen ja oppimisen kansainvälinen tutkimus TALIS 2013</a:t>
            </a:r>
            <a:endParaRPr lang="fi-FI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1547813" y="4149725"/>
            <a:ext cx="6985000" cy="1511523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Yläkoulun ensituloksia</a:t>
            </a:r>
          </a:p>
          <a:p>
            <a:r>
              <a:rPr lang="fi-FI" sz="2400" dirty="0" smtClean="0"/>
              <a:t>Matti Taajamo, Eija Puhakka, Jouni Välijärvi</a:t>
            </a:r>
            <a:endParaRPr lang="fi-FI" sz="2400" dirty="0"/>
          </a:p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Opettajien kokema tiedontarve</a:t>
            </a:r>
            <a:endParaRPr lang="fi-F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9221113"/>
              </p:ext>
            </p:extLst>
          </p:nvPr>
        </p:nvGraphicFramePr>
        <p:xfrm>
          <a:off x="890588" y="1484785"/>
          <a:ext cx="7858125" cy="4320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935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0588" y="269875"/>
            <a:ext cx="7858125" cy="998885"/>
          </a:xfrm>
        </p:spPr>
        <p:txBody>
          <a:bodyPr/>
          <a:lstStyle/>
          <a:p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Opettajat ja palaute</a:t>
            </a:r>
            <a:endParaRPr lang="fi-F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750728"/>
              </p:ext>
            </p:extLst>
          </p:nvPr>
        </p:nvGraphicFramePr>
        <p:xfrm>
          <a:off x="755576" y="1412776"/>
          <a:ext cx="7858125" cy="446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664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Opettajien eri tehtäviin kulunut aika viikossa</a:t>
            </a:r>
            <a:endParaRPr lang="fi-FI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077141"/>
              </p:ext>
            </p:extLst>
          </p:nvPr>
        </p:nvGraphicFramePr>
        <p:xfrm>
          <a:off x="890588" y="1124745"/>
          <a:ext cx="7858125" cy="4680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618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124744"/>
            <a:ext cx="7858125" cy="4522465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smtClean="0"/>
              <a:t>Kansainväliset tulokset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>
                <a:hlinkClick r:id="rId2"/>
              </a:rPr>
              <a:t>http://www.oecd.org/talis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b="1" dirty="0" smtClean="0"/>
              <a:t>Kansalliset tulokset 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Koulutuksen </a:t>
            </a:r>
            <a:r>
              <a:rPr lang="fi-FI" sz="2000" dirty="0"/>
              <a:t>tutkimuslaitoksen sivulla 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>
                <a:hlinkClick r:id="rId3"/>
              </a:rPr>
              <a:t>https</a:t>
            </a:r>
            <a:r>
              <a:rPr lang="fi-FI" sz="2000" dirty="0">
                <a:hlinkClick r:id="rId3"/>
              </a:rPr>
              <a:t>://</a:t>
            </a:r>
            <a:r>
              <a:rPr lang="fi-FI" sz="2000" dirty="0" smtClean="0">
                <a:hlinkClick r:id="rId3"/>
              </a:rPr>
              <a:t>ktl.jyu.fi/talis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sekä </a:t>
            </a:r>
            <a:r>
              <a:rPr lang="fi-FI" sz="2000" dirty="0"/>
              <a:t>opetus- ja </a:t>
            </a:r>
            <a:r>
              <a:rPr lang="fi-FI" sz="2000" dirty="0" smtClean="0"/>
              <a:t>kulttuuriministeriön sivuilla </a:t>
            </a:r>
            <a:r>
              <a:rPr lang="fi-FI" sz="2000" dirty="0">
                <a:hlinkClick r:id="rId4"/>
              </a:rPr>
              <a:t>http://</a:t>
            </a:r>
            <a:r>
              <a:rPr lang="fi-FI" sz="2000" dirty="0" smtClean="0">
                <a:hlinkClick r:id="rId4"/>
              </a:rPr>
              <a:t>www.minedu.fi/OPM/Julkaisut/2014/TALIS_2013.html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32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TALIS 2013 -tutkimus</a:t>
            </a:r>
            <a:endParaRPr lang="fi-F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34 maata viidestä maanosasta</a:t>
            </a:r>
          </a:p>
          <a:p>
            <a:r>
              <a:rPr lang="fi-FI" dirty="0" smtClean="0"/>
              <a:t>Kaikkiaan 106 000 yläkoulunopettajaa edustaen yli 4 miljoonaa opettajaa</a:t>
            </a:r>
          </a:p>
          <a:p>
            <a:r>
              <a:rPr lang="fi-FI" dirty="0" smtClean="0"/>
              <a:t>Suomessa tutkimus toteutettiin 146 koulussa; 11 ruotsinkielistä</a:t>
            </a:r>
          </a:p>
          <a:p>
            <a:r>
              <a:rPr lang="fi-FI" dirty="0" smtClean="0"/>
              <a:t>Kyselyyn vastasi 2 739 opettajaa (vastausaste 91 %) sekä 146 rehtoria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Opettajat </a:t>
            </a:r>
            <a:r>
              <a:rPr lang="fi-FI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TALIS-maissa</a:t>
            </a:r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 Suomessa</a:t>
            </a:r>
            <a:endParaRPr lang="fi-F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904033"/>
              </p:ext>
            </p:extLst>
          </p:nvPr>
        </p:nvGraphicFramePr>
        <p:xfrm>
          <a:off x="1043608" y="1556792"/>
          <a:ext cx="7344816" cy="3816424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628840"/>
                <a:gridCol w="3715976"/>
              </a:tblGrid>
              <a:tr h="286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YLÄKOULUN OPETTAJA TALIS-MAISSA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YLÄKOULUN OPETTAJA SUOMESSA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5"/>
                    </a:solidFill>
                  </a:tcPr>
                </a:tc>
              </a:tr>
              <a:tr h="35303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opettajista 68 % naisia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on 43-vuotias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91 % on suorittanut yliopisto- tai vastaavan tutkinnon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90 % on suorittanut opettajan koulutusohjelman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on toiminut opettajana 16 vuotta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82 % työskentelee kokopäiväisesti ja </a:t>
                      </a:r>
                      <a:r>
                        <a:rPr lang="fi-FI" sz="1400" b="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fi-FI" sz="1400" b="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400" b="0" dirty="0" smtClean="0">
                          <a:solidFill>
                            <a:schemeClr val="tx1"/>
                          </a:solidFill>
                          <a:effectLst/>
                        </a:rPr>
                        <a:t>83 </a:t>
                      </a: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fi-FI" sz="1400" b="0" dirty="0" smtClean="0">
                          <a:solidFill>
                            <a:schemeClr val="tx1"/>
                          </a:solidFill>
                          <a:effectLst/>
                        </a:rPr>
                        <a:t>on </a:t>
                      </a: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pysyvässä työsuhteessa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opettaa luokkaa, jossa on 24 oppilasta</a:t>
                      </a:r>
                      <a:endParaRPr lang="fi-FI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effectLst/>
                        </a:rPr>
                        <a:t>opettajista 72 % naisia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effectLst/>
                        </a:rPr>
                        <a:t>on 44-vuotias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effectLst/>
                        </a:rPr>
                        <a:t>96 % on suorittanut yliopisto- tai vastaavan tutkinnon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effectLst/>
                        </a:rPr>
                        <a:t>92 % on suorittanut opettajan koulutusohjelman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effectLst/>
                        </a:rPr>
                        <a:t>on toiminut opettajana 15 vuotta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effectLst/>
                        </a:rPr>
                        <a:t>94 % työskentelee kokopäiväisesti ja </a:t>
                      </a:r>
                      <a:r>
                        <a:rPr lang="fi-FI" sz="1400" b="0" dirty="0" smtClean="0">
                          <a:effectLst/>
                        </a:rPr>
                        <a:t/>
                      </a:r>
                      <a:br>
                        <a:rPr lang="fi-FI" sz="1400" b="0" dirty="0" smtClean="0">
                          <a:effectLst/>
                        </a:rPr>
                      </a:br>
                      <a:r>
                        <a:rPr lang="fi-FI" sz="1400" b="0" dirty="0" smtClean="0">
                          <a:effectLst/>
                        </a:rPr>
                        <a:t>77 </a:t>
                      </a:r>
                      <a:r>
                        <a:rPr lang="fi-FI" sz="1400" b="0" dirty="0">
                          <a:effectLst/>
                        </a:rPr>
                        <a:t>% </a:t>
                      </a:r>
                      <a:r>
                        <a:rPr lang="fi-FI" sz="1400" b="0" dirty="0" smtClean="0">
                          <a:effectLst/>
                        </a:rPr>
                        <a:t>on </a:t>
                      </a:r>
                      <a:r>
                        <a:rPr lang="fi-FI" sz="1400" b="0" dirty="0">
                          <a:effectLst/>
                        </a:rPr>
                        <a:t>pysyvässä työsuhteessa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b="0" dirty="0">
                          <a:effectLst/>
                        </a:rPr>
                        <a:t>opettaa luokkaa, jossa on 18 oppilasta</a:t>
                      </a:r>
                      <a:endParaRPr lang="fi-FI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0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Rehtorit </a:t>
            </a:r>
            <a:r>
              <a:rPr lang="fi-FI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TALIS-maissa</a:t>
            </a:r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 Suomessa</a:t>
            </a:r>
            <a:endParaRPr lang="fi-F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565647"/>
              </p:ext>
            </p:extLst>
          </p:nvPr>
        </p:nvGraphicFramePr>
        <p:xfrm>
          <a:off x="1187624" y="1412777"/>
          <a:ext cx="7128792" cy="4248472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522110"/>
                <a:gridCol w="3606682"/>
              </a:tblGrid>
              <a:tr h="283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YLÄKOULUN REHTORI TALIS-MAISSA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YLÄKOULUN REHTORI SUOMESSA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5"/>
                    </a:solidFill>
                  </a:tcPr>
                </a:tc>
              </a:tr>
              <a:tr h="3965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rehtoreista 51 % on </a:t>
                      </a:r>
                      <a:r>
                        <a:rPr lang="fi-FI" sz="1300" b="0" dirty="0" smtClean="0">
                          <a:solidFill>
                            <a:schemeClr val="tx1"/>
                          </a:solidFill>
                          <a:effectLst/>
                        </a:rPr>
                        <a:t>miehiä; on </a:t>
                      </a: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52-vuotias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96 % on suorittanut yliopisto- tai vastaavan tutkinnon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90 % on suorittanut opettajan koulutusohjelman, 85 % on suorittanut opetushallinnon opinnot tai rehtoriopinnot ja </a:t>
                      </a:r>
                      <a:r>
                        <a:rPr lang="fi-FI" sz="1300" b="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fi-FI" sz="1300" b="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300" b="0" dirty="0" smtClean="0">
                          <a:solidFill>
                            <a:schemeClr val="tx1"/>
                          </a:solidFill>
                          <a:effectLst/>
                        </a:rPr>
                        <a:t>78 </a:t>
                      </a: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% on osallistunut opetusalan johtamisvalmennukseen tai kurssille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on 9 vuoden kokemus rehtorin työstä ja 21 vuoden kokemus opettajan työstä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62 % työskentelee kokopäiväisesti ilman opetusvelvollisuutta ja 35 % työskentelee kokopäiväisesti opetusvelvollisuuden kera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työskentelee 546 oppilaan ja 45 opettajan koulussa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rehtoreista 59 % on </a:t>
                      </a:r>
                      <a:r>
                        <a:rPr lang="fi-FI" sz="1300" b="0" dirty="0" smtClean="0">
                          <a:solidFill>
                            <a:schemeClr val="tx1"/>
                          </a:solidFill>
                          <a:effectLst/>
                        </a:rPr>
                        <a:t>miehiä; on </a:t>
                      </a: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51-vuotias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100 % on suorittanut yliopisto- tai vastaavan tutkinnon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98 % on suorittanut opettajan koulutusohjelman, 97 % on suorittanut opetushallinnon opinnot tai rehtoriopinnot ja 72 % on osallistunut opetusalan johtamisvalmennukseen tai kurssille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on 11 vuoden kokemus rehtorin työstä ja 17 vuoden kokemus opettajan työstä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25 % työskentelee kokopäiväisesti ilman opetusvelvollisuutta ja 71 % työskentelee kokopäiväisesti opetusvelvollisuuden kera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työskentelee 348 oppilaan ja 33 opettajan koulussa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11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0588" y="404664"/>
            <a:ext cx="7858125" cy="288032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Opettajien työtyytyväisyys</a:t>
            </a:r>
            <a:endParaRPr lang="fi-FI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625789"/>
              </p:ext>
            </p:extLst>
          </p:nvPr>
        </p:nvGraphicFramePr>
        <p:xfrm>
          <a:off x="899592" y="1052736"/>
          <a:ext cx="7858125" cy="489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49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Opettajien perehdytys on vähäistä</a:t>
            </a:r>
            <a:endParaRPr lang="fi-F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988491"/>
              </p:ext>
            </p:extLst>
          </p:nvPr>
        </p:nvGraphicFramePr>
        <p:xfrm>
          <a:off x="890589" y="1643063"/>
          <a:ext cx="7641852" cy="4378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120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Mentorointi niukkaa</a:t>
            </a:r>
            <a:endParaRPr lang="fi-F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463099"/>
              </p:ext>
            </p:extLst>
          </p:nvPr>
        </p:nvGraphicFramePr>
        <p:xfrm>
          <a:off x="899592" y="1628800"/>
          <a:ext cx="7497835" cy="41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25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Opettajien osallistuminen erilaisiin ammatillisen osaamisen kehittämistoimintoihin</a:t>
            </a:r>
            <a:endParaRPr lang="fi-FI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929820"/>
              </p:ext>
            </p:extLst>
          </p:nvPr>
        </p:nvGraphicFramePr>
        <p:xfrm>
          <a:off x="827584" y="1628800"/>
          <a:ext cx="7858125" cy="41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283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Opettajien osallistuminen ammatillisen osaamisen kehittämistoimintoihin päivinä</a:t>
            </a:r>
            <a:endParaRPr lang="fi-FI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Koulutuksen tutkimuslaitos - Finnish Institute for Educational Research</a:t>
            </a:r>
            <a:endParaRPr lang="en-US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8243078"/>
              </p:ext>
            </p:extLst>
          </p:nvPr>
        </p:nvGraphicFramePr>
        <p:xfrm>
          <a:off x="827584" y="1628800"/>
          <a:ext cx="7569844" cy="4306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884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ER_KTL_maplefigures_72dpi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FIER_KTL_maplefigures_72dpi</Template>
  <TotalTime>634</TotalTime>
  <Words>411</Words>
  <Application>Microsoft Office PowerPoint</Application>
  <PresentationFormat>Näytössä katseltava diaesitys (4:3)</PresentationFormat>
  <Paragraphs>80</Paragraphs>
  <Slides>13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FIER_KTL_maplefigures_72dpi</vt:lpstr>
      <vt:lpstr>Opetuksen ja oppimisen kansainvälinen tutkimus TALIS 2013</vt:lpstr>
      <vt:lpstr>TALIS 2013 -tutkimus</vt:lpstr>
      <vt:lpstr>Opettajat TALIS-maissa ja Suomessa</vt:lpstr>
      <vt:lpstr>Rehtorit TALIS-maissa ja Suomessa</vt:lpstr>
      <vt:lpstr>Opettajien työtyytyväisyys</vt:lpstr>
      <vt:lpstr>Opettajien perehdytys on vähäistä</vt:lpstr>
      <vt:lpstr>Mentorointi niukkaa</vt:lpstr>
      <vt:lpstr>Opettajien osallistuminen erilaisiin ammatillisen osaamisen kehittämistoimintoihin</vt:lpstr>
      <vt:lpstr>Opettajien osallistuminen ammatillisen osaamisen kehittämistoimintoihin päivinä</vt:lpstr>
      <vt:lpstr>Opettajien kokema tiedontarve</vt:lpstr>
      <vt:lpstr>Opettajat ja palaute</vt:lpstr>
      <vt:lpstr>Opettajien eri tehtäviin kulunut aika viikossa</vt:lpstr>
      <vt:lpstr>PowerPoint-esitys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Opetuksen ja oppimisen kansainvälinen tutkimus TALIS 2013</dc:title>
  <dc:creator>Taajamo Matti</dc:creator>
  <cp:lastModifiedBy>Sojakka Jouni</cp:lastModifiedBy>
  <cp:revision>29</cp:revision>
  <dcterms:created xsi:type="dcterms:W3CDTF">2014-06-19T06:21:16Z</dcterms:created>
  <dcterms:modified xsi:type="dcterms:W3CDTF">2014-06-25T06:06:36Z</dcterms:modified>
</cp:coreProperties>
</file>