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62" r:id="rId2"/>
    <p:sldId id="263" r:id="rId3"/>
    <p:sldId id="264" r:id="rId4"/>
    <p:sldId id="268" r:id="rId5"/>
    <p:sldId id="269" r:id="rId6"/>
    <p:sldId id="265" r:id="rId7"/>
    <p:sldId id="266" r:id="rId8"/>
    <p:sldId id="270" r:id="rId9"/>
    <p:sldId id="271" r:id="rId10"/>
    <p:sldId id="273" r:id="rId11"/>
    <p:sldId id="274" r:id="rId12"/>
    <p:sldId id="324" r:id="rId13"/>
    <p:sldId id="276" r:id="rId14"/>
    <p:sldId id="306" r:id="rId15"/>
    <p:sldId id="299" r:id="rId16"/>
    <p:sldId id="300" r:id="rId17"/>
    <p:sldId id="301" r:id="rId18"/>
    <p:sldId id="307" r:id="rId19"/>
    <p:sldId id="310" r:id="rId20"/>
    <p:sldId id="282" r:id="rId21"/>
    <p:sldId id="283" r:id="rId22"/>
    <p:sldId id="285" r:id="rId23"/>
    <p:sldId id="317" r:id="rId24"/>
    <p:sldId id="325" r:id="rId25"/>
    <p:sldId id="287" r:id="rId26"/>
    <p:sldId id="311" r:id="rId27"/>
    <p:sldId id="323" r:id="rId28"/>
    <p:sldId id="313" r:id="rId29"/>
    <p:sldId id="314" r:id="rId30"/>
    <p:sldId id="294" r:id="rId31"/>
    <p:sldId id="295" r:id="rId32"/>
    <p:sldId id="272" r:id="rId33"/>
    <p:sldId id="297" r:id="rId34"/>
    <p:sldId id="322" r:id="rId35"/>
  </p:sldIdLst>
  <p:sldSz cx="9144000" cy="6858000" type="screen4x3"/>
  <p:notesSz cx="6810375" cy="9942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8" autoAdjust="0"/>
    <p:restoredTop sz="75798" autoAdjust="0"/>
  </p:normalViewPr>
  <p:slideViewPr>
    <p:cSldViewPr>
      <p:cViewPr>
        <p:scale>
          <a:sx n="81" d="100"/>
          <a:sy n="81" d="100"/>
        </p:scale>
        <p:origin x="-1764" y="-7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282" y="-108"/>
      </p:cViewPr>
      <p:guideLst>
        <p:guide orient="horz" pos="3132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586" tIns="45793" rIns="91586" bIns="45793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586" tIns="45793" rIns="91586" bIns="45793" rtlCol="0"/>
          <a:lstStyle>
            <a:lvl1pPr algn="r">
              <a:defRPr sz="1200"/>
            </a:lvl1pPr>
          </a:lstStyle>
          <a:p>
            <a:pPr>
              <a:defRPr/>
            </a:pPr>
            <a:fld id="{BE4F3785-A933-4E25-A320-1B253864B58E}" type="datetimeFigureOut">
              <a:rPr lang="fi-FI"/>
              <a:pPr>
                <a:defRPr/>
              </a:pPr>
              <a:t>18.12.2012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586" tIns="45793" rIns="91586" bIns="4579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586" tIns="45793" rIns="91586" bIns="45793" rtlCol="0" anchor="b"/>
          <a:lstStyle>
            <a:lvl1pPr algn="r">
              <a:defRPr sz="1200"/>
            </a:lvl1pPr>
          </a:lstStyle>
          <a:p>
            <a:pPr>
              <a:defRPr/>
            </a:pPr>
            <a:fld id="{13D0BDB1-FA8B-45D7-9801-1163B6A5784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87299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887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2813"/>
            <a:ext cx="54483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86" tIns="45793" rIns="91586" bIns="4579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86" tIns="45793" rIns="91586" bIns="4579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409E2AC-3DEC-4B96-8B8B-6766BF374E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9559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/>
            <a:endParaRPr lang="fi-FI" smtClean="0"/>
          </a:p>
        </p:txBody>
      </p:sp>
      <p:sp>
        <p:nvSpPr>
          <p:cNvPr id="44036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8717642-FF8C-4A86-81F1-585AB93D1028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buFontTx/>
              <a:buAutoNum type="arabicPeriod"/>
            </a:pPr>
            <a:endParaRPr lang="fi-FI" smtClean="0"/>
          </a:p>
        </p:txBody>
      </p:sp>
      <p:sp>
        <p:nvSpPr>
          <p:cNvPr id="53252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078CFC2-E1AD-4ED7-9836-A2B8752F7927}" type="slidenum">
              <a:rPr lang="en-US" smtClean="0"/>
              <a:pPr eaLnBrk="1" hangingPunct="1"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54276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22A799F-6861-48BC-A6F9-01C08BBDE618}" type="slidenum">
              <a:rPr lang="en-US" smtClean="0"/>
              <a:pPr eaLnBrk="1" hangingPunct="1"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55300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4A4FA43-9CB4-4344-A892-76883C32B637}" type="slidenum">
              <a:rPr lang="en-US" smtClean="0"/>
              <a:pPr eaLnBrk="1" hangingPunct="1"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buFontTx/>
              <a:buAutoNum type="arabicParenR"/>
            </a:pPr>
            <a:endParaRPr lang="fi-FI" smtClean="0"/>
          </a:p>
        </p:txBody>
      </p:sp>
      <p:sp>
        <p:nvSpPr>
          <p:cNvPr id="56324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31C8C19-F48C-4075-A967-CE4C066105CC}" type="slidenum">
              <a:rPr lang="en-US" smtClean="0"/>
              <a:pPr eaLnBrk="1" hangingPunct="1"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57348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BBAC2F5-7485-45D4-B0F1-0AA257CA963A}" type="slidenum">
              <a:rPr lang="en-US" smtClean="0"/>
              <a:pPr eaLnBrk="1" hangingPunct="1"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58372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6EB3507-E0EB-45DA-B5A9-85C7CAFCF130}" type="slidenum">
              <a:rPr lang="en-US" smtClean="0"/>
              <a:pPr eaLnBrk="1" hangingPunct="1"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59396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AE7D5F4-8915-4265-B972-28C9B4432031}" type="slidenum">
              <a:rPr lang="en-US" smtClean="0"/>
              <a:pPr eaLnBrk="1" hangingPunct="1"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60420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0680AB4-EA5D-46FF-B30A-4D2945F5B57D}" type="slidenum">
              <a:rPr lang="en-US" smtClean="0"/>
              <a:pPr eaLnBrk="1" hangingPunct="1"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61444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1BCDF07-BB32-4A56-B324-8EF93F5BFB5E}" type="slidenum">
              <a:rPr lang="en-US" smtClean="0"/>
              <a:pPr eaLnBrk="1" hangingPunct="1"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62468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9D2D1AF-BC1B-420C-A59C-5505AF98A336}" type="slidenum">
              <a:rPr lang="en-US" smtClean="0"/>
              <a:pPr eaLnBrk="1" hangingPunct="1"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45060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31CC3A1-6F93-4902-BA73-8304E7B9D031}" type="slidenum">
              <a:rPr lang="en-US" smtClean="0"/>
              <a:pPr eaLnBrk="1" hangingPunct="1"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63492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27E7D14-FDAD-4FEC-A8DB-B921CAAC767A}" type="slidenum">
              <a:rPr lang="en-US" smtClean="0"/>
              <a:pPr eaLnBrk="1" hangingPunct="1"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>
              <a:solidFill>
                <a:srgbClr val="FFFF00"/>
              </a:solidFill>
            </a:endParaRPr>
          </a:p>
        </p:txBody>
      </p:sp>
      <p:sp>
        <p:nvSpPr>
          <p:cNvPr id="64516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01314C3-FB80-4B7C-934C-FCC5AEA53867}" type="slidenum">
              <a:rPr lang="en-US" smtClean="0"/>
              <a:pPr eaLnBrk="1" hangingPunct="1"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65540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FDCF46B-A35C-4D72-AA64-C38E521173D6}" type="slidenum">
              <a:rPr lang="en-US" smtClean="0"/>
              <a:pPr eaLnBrk="1" hangingPunct="1"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buFontTx/>
              <a:buAutoNum type="arabicPeriod"/>
            </a:pPr>
            <a:endParaRPr lang="fi-FI" smtClean="0"/>
          </a:p>
        </p:txBody>
      </p:sp>
      <p:sp>
        <p:nvSpPr>
          <p:cNvPr id="66564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48E3201-F4F0-4915-B68A-E80DAD2B167D}" type="slidenum">
              <a:rPr lang="en-US" smtClean="0"/>
              <a:pPr eaLnBrk="1" hangingPunct="1"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67588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F8F12F0-5403-4DFF-902B-80E5FC1ACAD8}" type="slidenum">
              <a:rPr lang="en-US" smtClean="0"/>
              <a:pPr eaLnBrk="1" hangingPunct="1"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buFontTx/>
              <a:buAutoNum type="arabicPeriod"/>
            </a:pPr>
            <a:endParaRPr lang="fi-FI" smtClean="0"/>
          </a:p>
        </p:txBody>
      </p:sp>
      <p:sp>
        <p:nvSpPr>
          <p:cNvPr id="68612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A3852CD-9B9E-4623-87A9-F842CFBE2AAD}" type="slidenum">
              <a:rPr lang="en-US" smtClean="0"/>
              <a:pPr eaLnBrk="1" hangingPunct="1"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69636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B0CE1E6-D74B-464A-BBFA-FD06BF12B293}" type="slidenum">
              <a:rPr lang="en-US" smtClean="0"/>
              <a:pPr eaLnBrk="1" hangingPunct="1"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70660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144581E-CD6E-4ED6-AC69-39308AB83776}" type="slidenum">
              <a:rPr lang="en-US" smtClean="0"/>
              <a:pPr eaLnBrk="1" hangingPunct="1"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>
              <a:solidFill>
                <a:srgbClr val="FF0000"/>
              </a:solidFill>
            </a:endParaRPr>
          </a:p>
        </p:txBody>
      </p:sp>
      <p:sp>
        <p:nvSpPr>
          <p:cNvPr id="71684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18A1DCB-9E79-4031-8EEB-CDE4A7CD546E}" type="slidenum">
              <a:rPr lang="en-US" smtClean="0"/>
              <a:pPr eaLnBrk="1" hangingPunct="1"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72708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942B037-2C6E-4239-BCA6-37B7E19EB842}" type="slidenum">
              <a:rPr lang="en-US" smtClean="0"/>
              <a:pPr eaLnBrk="1" hangingPunct="1"/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buFontTx/>
              <a:buAutoNum type="arabicPeriod"/>
            </a:pPr>
            <a:endParaRPr lang="fi-FI" smtClean="0"/>
          </a:p>
        </p:txBody>
      </p:sp>
      <p:sp>
        <p:nvSpPr>
          <p:cNvPr id="46084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82B73DE-BE1F-48E2-8B6D-C8E82E7E7A4F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EC67F69-4779-4AED-BF97-659F196D2C01}" type="slidenum">
              <a:rPr lang="en-US" smtClean="0"/>
              <a:pPr eaLnBrk="1" hangingPunct="1"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74756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857ED26-E258-45A1-BE2D-BB9054961B99}" type="slidenum">
              <a:rPr lang="en-US" smtClean="0"/>
              <a:pPr eaLnBrk="1" hangingPunct="1"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  <a:p>
            <a:pPr eaLnBrk="1" hangingPunct="1"/>
            <a:endParaRPr lang="fi-FI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0CFCFE0-BA7B-475D-A752-49F57B35E45A}" type="slidenum">
              <a:rPr lang="en-US" smtClean="0"/>
              <a:pPr eaLnBrk="1" hangingPunct="1"/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76804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2D8A5CF-86E1-4DB2-AEDA-A659FC78DDED}" type="slidenum">
              <a:rPr lang="en-US" smtClean="0"/>
              <a:pPr eaLnBrk="1" hangingPunct="1"/>
              <a:t>33</a:t>
            </a:fld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81924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18FA2BE-DC22-425C-802F-16798E1E7C8F}" type="slidenum">
              <a:rPr lang="en-US" smtClean="0"/>
              <a:pPr eaLnBrk="1" hangingPunct="1"/>
              <a:t>34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47108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D0AF323-22C0-47A5-B629-83D9FFC30095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48132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90AA94E-1F6B-46A6-A9A4-3A6A23364B1F}" type="slidenum">
              <a:rPr lang="en-US" smtClean="0"/>
              <a:pPr eaLnBrk="1" hangingPunct="1"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49156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5E51686-1C47-466E-A1B3-8D408C61B2BD}" type="slidenum">
              <a:rPr lang="en-US" smtClean="0"/>
              <a:pPr eaLnBrk="1" hangingPunct="1"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BA010EB-0D8A-4BA2-B09D-69A5044EAA27}" type="slidenum">
              <a:rPr lang="en-US" smtClean="0"/>
              <a:pPr eaLnBrk="1" hangingPunct="1"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51204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AC37953-608A-4405-9F7D-4F9BBB52D42C}" type="slidenum">
              <a:rPr lang="en-US" smtClean="0"/>
              <a:pPr eaLnBrk="1" hangingPunct="1"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  <a:p>
            <a:pPr eaLnBrk="1" hangingPunct="1"/>
            <a:endParaRPr lang="fi-FI" smtClean="0"/>
          </a:p>
        </p:txBody>
      </p:sp>
      <p:sp>
        <p:nvSpPr>
          <p:cNvPr id="52228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9D7D099-4347-4F29-BE2D-8C8590DC6442}" type="slidenum">
              <a:rPr lang="en-US" smtClean="0"/>
              <a:pPr eaLnBrk="1" hangingPunct="1"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va 8" descr="kulma_oranssi.jpg"/>
          <p:cNvSpPr>
            <a:spLocks noChangeAspect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v-FI"/>
          </a:p>
        </p:txBody>
      </p:sp>
      <p:pic>
        <p:nvPicPr>
          <p:cNvPr id="5" name="Kuva 10" descr="kaksikielinensja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9800" y="5346700"/>
            <a:ext cx="1800225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2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547813" y="2130425"/>
            <a:ext cx="6911975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4149725"/>
            <a:ext cx="6985000" cy="10080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 smtClean="0"/>
              <a:t>Muokkaa alaotsikon perustyyliä napsautt.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xfrm>
            <a:off x="493713" y="6192838"/>
            <a:ext cx="2133600" cy="3317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617FF-A597-4612-A320-1822D52FCD14}" type="datetime1">
              <a:rPr lang="fi-FI"/>
              <a:pPr>
                <a:defRPr/>
              </a:pPr>
              <a:t>18.12.2012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xfrm>
            <a:off x="2916238" y="6192838"/>
            <a:ext cx="4319587" cy="260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Koulutuksen tutkimuslaitos - Finnish Institute for Educational Research</a:t>
            </a:r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F3313-DFBA-4999-9AEE-1C6CD2F94A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667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4F52B-24A6-41C3-8CD6-ECAEE634A18E}" type="datetime1">
              <a:rPr lang="fi-FI"/>
              <a:pPr>
                <a:defRPr/>
              </a:pPr>
              <a:t>18.12.2012</a:t>
            </a:fld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Koulutuksen tutkimuslaitos - Finnish Institute for Educational Research</a:t>
            </a: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FD5E9-484C-4841-A52F-7ACE8E4C95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87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4975" y="269875"/>
            <a:ext cx="1963738" cy="553561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90588" y="269875"/>
            <a:ext cx="5741987" cy="553561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A1E0D-144B-4F57-A46B-0086822EFFD4}" type="datetime1">
              <a:rPr lang="fi-FI"/>
              <a:pPr>
                <a:defRPr/>
              </a:pPr>
              <a:t>18.12.2012</a:t>
            </a:fld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Koulutuksen tutkimuslaitos - Finnish Institute for Educational Research</a:t>
            </a: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CAB41-8A1D-42D7-9FAA-69E5CDC9A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097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56930-52C7-4268-9BF7-6B889121B4D8}" type="datetime1">
              <a:rPr lang="fi-FI"/>
              <a:pPr>
                <a:defRPr/>
              </a:pPr>
              <a:t>18.12.2012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916238" y="6237288"/>
            <a:ext cx="4248150" cy="331787"/>
          </a:xfrm>
        </p:spPr>
        <p:txBody>
          <a:bodyPr/>
          <a:lstStyle>
            <a:lvl1pPr>
              <a:defRPr sz="1000" baseline="0"/>
            </a:lvl1pPr>
          </a:lstStyle>
          <a:p>
            <a:pPr>
              <a:defRPr/>
            </a:pPr>
            <a:r>
              <a:rPr lang="en-US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9C1E9-C69F-49A8-85DF-24B42D10F2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026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8C475-627D-45D4-84D8-FC6DF9CBBE36}" type="datetime1">
              <a:rPr lang="fi-FI"/>
              <a:pPr>
                <a:defRPr/>
              </a:pPr>
              <a:t>18.12.2012</a:t>
            </a:fld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Koulutuksen tutkimuslaitos - Finnish Institute for Educational Research</a:t>
            </a: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BA7AD-EC92-4D93-989A-45C1282805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98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90588" y="1643063"/>
            <a:ext cx="3852862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95850" y="1643063"/>
            <a:ext cx="3852863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EC35B-24C0-4B02-A87F-009D09352115}" type="datetime1">
              <a:rPr lang="fi-FI"/>
              <a:pPr>
                <a:defRPr/>
              </a:pPr>
              <a:t>18.12.2012</a:t>
            </a:fld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Koulutuksen tutkimuslaitos - Finnish Institute for Educational Research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AA043-68D1-4DBA-B286-254FE3B17F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5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8066A-6CCC-44F0-83D7-D838C9933A8D}" type="datetime1">
              <a:rPr lang="fi-FI"/>
              <a:pPr>
                <a:defRPr/>
              </a:pPr>
              <a:t>18.12.2012</a:t>
            </a:fld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Koulutuksen tutkimuslaitos - Finnish Institute for Educational Research</a:t>
            </a: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4EE63-B7D6-4B29-8798-604EAD97CE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905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2B5D5-C8A9-42DA-BA7D-32EBFD357081}" type="datetime1">
              <a:rPr lang="fi-FI"/>
              <a:pPr>
                <a:defRPr/>
              </a:pPr>
              <a:t>18.12.2012</a:t>
            </a:fld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Koulutuksen tutkimuslaitos - Finnish Institute for Educational Research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9B1A0-13B2-4E23-898E-D243931D28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96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6AE08-6FED-480E-A39F-9E90D26E7B7A}" type="datetime1">
              <a:rPr lang="fi-FI"/>
              <a:pPr>
                <a:defRPr/>
              </a:pPr>
              <a:t>18.12.2012</a:t>
            </a:fld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Koulutuksen tutkimuslaitos - Finnish Institute for Educational Research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0BD69-4C1F-4005-B905-708584186F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62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98C57-CEC6-4AA2-9672-19AE3B9C7F48}" type="datetime1">
              <a:rPr lang="fi-FI"/>
              <a:pPr>
                <a:defRPr/>
              </a:pPr>
              <a:t>18.12.2012</a:t>
            </a:fld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Koulutuksen tutkimuslaitos - Finnish Institute for Educational Research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0370F-7511-4D3B-818F-784384AA83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11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E544A-3E06-428D-AEE3-12AD0368F21E}" type="datetime1">
              <a:rPr lang="fi-FI"/>
              <a:pPr>
                <a:defRPr/>
              </a:pPr>
              <a:t>18.12.2012</a:t>
            </a:fld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Koulutuksen tutkimuslaitos - Finnish Institute for Educational Research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0E8EC-2F0E-48AF-8327-1BEFB6786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60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Kuva 9" descr="Pystypalkki_oranssi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3713" y="6237288"/>
            <a:ext cx="2133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42677BAE-D76C-4B27-B048-8F56F608119D}" type="datetime1">
              <a:rPr lang="fi-FI"/>
              <a:pPr>
                <a:defRPr/>
              </a:pPr>
              <a:t>18.12.2012</a:t>
            </a:fld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6238" y="6237288"/>
            <a:ext cx="43926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Koulutuksen tutkimuslaitos - Finnish Institute for Educational Research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2675" y="44450"/>
            <a:ext cx="4064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8B2DA4AE-9472-424C-88C1-E0F544E51B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890588" y="269875"/>
            <a:ext cx="78581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  <a:endParaRPr lang="en-US" smtClean="0"/>
          </a:p>
        </p:txBody>
      </p:sp>
      <p:pic>
        <p:nvPicPr>
          <p:cNvPr id="1031" name="Kuva 12" descr="kaksikielinensjae.jp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9800" y="5346700"/>
            <a:ext cx="1800225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0588" y="1643063"/>
            <a:ext cx="7858125" cy="416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5000"/>
        <a:buFont typeface="Wingdings" pitchFamily="2" charset="2"/>
        <a:buBlip>
          <a:blip r:embed="rId1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ktl.jyu.fi/ktl/tali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acebook.com/Talis2013Fin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talis2013@jyu.fi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talis2013@jyu.fi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7858125" cy="1008063"/>
          </a:xfrm>
        </p:spPr>
        <p:txBody>
          <a:bodyPr/>
          <a:lstStyle/>
          <a:p>
            <a:pPr eaLnBrk="1" hangingPunct="1"/>
            <a:r>
              <a:rPr lang="fi-FI" smtClean="0"/>
              <a:t>Utbildning för de skolansvariga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0588" y="1700213"/>
            <a:ext cx="7858125" cy="4897437"/>
          </a:xfrm>
        </p:spPr>
        <p:txBody>
          <a:bodyPr/>
          <a:lstStyle/>
          <a:p>
            <a:pPr algn="ctr" eaLnBrk="1" hangingPunct="1">
              <a:defRPr/>
            </a:pPr>
            <a:r>
              <a:rPr lang="fi-FI" dirty="0" smtClean="0"/>
              <a:t>TALIS 2013</a:t>
            </a:r>
          </a:p>
          <a:p>
            <a:pPr algn="ctr" eaLnBrk="1" hangingPunct="1"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 smtClean="0"/>
              <a:t>forskningsintitutet/Jyväskylä</a:t>
            </a:r>
            <a:r>
              <a:rPr lang="fi-FI" dirty="0" smtClean="0"/>
              <a:t> </a:t>
            </a:r>
            <a:r>
              <a:rPr lang="fi-FI" dirty="0" err="1" smtClean="0"/>
              <a:t>universitet</a:t>
            </a:r>
            <a:endParaRPr lang="fi-FI" dirty="0" smtClean="0"/>
          </a:p>
          <a:p>
            <a:pPr algn="ctr" eaLnBrk="1" hangingPunct="1">
              <a:defRPr/>
            </a:pPr>
            <a:r>
              <a:rPr lang="fi-FI" dirty="0" smtClean="0">
                <a:hlinkClick r:id="rId3"/>
              </a:rPr>
              <a:t>http://ktl.jyu.fi/ktl/talis</a:t>
            </a:r>
            <a:endParaRPr lang="fi-FI" dirty="0" smtClean="0"/>
          </a:p>
          <a:p>
            <a:pPr algn="ctr" eaLnBrk="1" hangingPunct="1">
              <a:defRPr/>
            </a:pPr>
            <a:r>
              <a:rPr lang="fi-FI" dirty="0" smtClean="0">
                <a:hlinkClick r:id="rId4"/>
              </a:rPr>
              <a:t>https://www.facebook.com/Talis2013Fin</a:t>
            </a:r>
            <a:endParaRPr lang="fi-FI" dirty="0" smtClean="0"/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fi-FI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fi-FI" dirty="0" smtClean="0">
              <a:solidFill>
                <a:srgbClr val="7030A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00338" y="6237288"/>
            <a:ext cx="4464050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2. Din roll som skolansvarig</a:t>
            </a:r>
          </a:p>
        </p:txBody>
      </p:sp>
      <p:sp>
        <p:nvSpPr>
          <p:cNvPr id="13315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I studien ingår 2 </a:t>
            </a:r>
            <a:r>
              <a:rPr lang="fi-FI" i="1" smtClean="0"/>
              <a:t>(3)</a:t>
            </a:r>
            <a:r>
              <a:rPr lang="fi-FI" smtClean="0"/>
              <a:t> enkäter</a:t>
            </a:r>
          </a:p>
          <a:p>
            <a:pPr marL="914400" lvl="1" indent="-457200" eaLnBrk="1" hangingPunct="1">
              <a:buFont typeface="Helvetica" pitchFamily="34" charset="0"/>
              <a:buAutoNum type="arabicParenR"/>
            </a:pPr>
            <a:r>
              <a:rPr lang="fi-FI" smtClean="0"/>
              <a:t>Rektorsenkät– besvaras av rektorn</a:t>
            </a:r>
          </a:p>
          <a:p>
            <a:pPr marL="914400" lvl="1" indent="-457200" eaLnBrk="1" hangingPunct="1">
              <a:buFont typeface="Helvetica" pitchFamily="34" charset="0"/>
              <a:buAutoNum type="arabicParenR"/>
            </a:pPr>
            <a:r>
              <a:rPr lang="fi-FI" smtClean="0"/>
              <a:t>Lärarenkät– besvaras av de utvalda lärarna</a:t>
            </a:r>
          </a:p>
          <a:p>
            <a:pPr marL="914400" lvl="1" indent="-457200" eaLnBrk="1" hangingPunct="1">
              <a:buFont typeface="Helvetica" pitchFamily="34" charset="0"/>
              <a:buAutoNum type="arabicParenR"/>
            </a:pPr>
            <a:r>
              <a:rPr lang="fi-FI" i="1" smtClean="0"/>
              <a:t>Matematiklärarnas modul</a:t>
            </a:r>
            <a:r>
              <a:rPr lang="fi-FI" i="1" smtClean="0">
                <a:solidFill>
                  <a:srgbClr val="FF0000"/>
                </a:solidFill>
              </a:rPr>
              <a:t> </a:t>
            </a:r>
            <a:r>
              <a:rPr lang="fi-FI" i="1" smtClean="0"/>
              <a:t> – 15-åringarnas matematiklärare från en del av de skolor som deltog i PISA 2012 -undersökningen 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484438" y="6237288"/>
            <a:ext cx="4679950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 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3200" smtClean="0"/>
              <a:t>Vi behöver din hjälp med följande 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00113" y="1412875"/>
            <a:ext cx="7858125" cy="5040313"/>
          </a:xfrm>
        </p:spPr>
        <p:txBody>
          <a:bodyPr/>
          <a:lstStyle/>
          <a:p>
            <a:pPr eaLnBrk="1" hangingPunct="1">
              <a:defRPr/>
            </a:pPr>
            <a:r>
              <a:rPr lang="fi-FI" sz="2400" dirty="0" err="1"/>
              <a:t>Göra</a:t>
            </a:r>
            <a:r>
              <a:rPr lang="fi-FI" sz="2400" dirty="0"/>
              <a:t> en lista </a:t>
            </a:r>
            <a:r>
              <a:rPr lang="fi-FI" sz="2400" dirty="0" err="1"/>
              <a:t>över</a:t>
            </a:r>
            <a:r>
              <a:rPr lang="fi-FI" sz="2400" dirty="0"/>
              <a:t> alla </a:t>
            </a:r>
            <a:r>
              <a:rPr lang="fi-FI" sz="2400" dirty="0" err="1"/>
              <a:t>lärare</a:t>
            </a:r>
            <a:r>
              <a:rPr lang="fi-FI" sz="2400" dirty="0"/>
              <a:t> </a:t>
            </a:r>
            <a:r>
              <a:rPr lang="fi-FI" sz="2400" dirty="0" err="1"/>
              <a:t>på</a:t>
            </a:r>
            <a:r>
              <a:rPr lang="fi-FI" sz="2400" dirty="0"/>
              <a:t> </a:t>
            </a:r>
            <a:r>
              <a:rPr lang="fi-FI" sz="2400" dirty="0" err="1"/>
              <a:t>skolan</a:t>
            </a:r>
            <a:r>
              <a:rPr lang="fi-FI" sz="2400" dirty="0"/>
              <a:t> </a:t>
            </a:r>
            <a:r>
              <a:rPr lang="fi-FI" sz="2400" dirty="0" err="1"/>
              <a:t>och</a:t>
            </a:r>
            <a:r>
              <a:rPr lang="fi-FI" sz="2400" dirty="0"/>
              <a:t> </a:t>
            </a:r>
            <a:r>
              <a:rPr lang="fi-FI" sz="2400" dirty="0" err="1"/>
              <a:t>skicka</a:t>
            </a:r>
            <a:r>
              <a:rPr lang="fi-FI" sz="2400" dirty="0"/>
              <a:t> </a:t>
            </a:r>
            <a:r>
              <a:rPr lang="fi-FI" sz="2400" dirty="0" err="1"/>
              <a:t>den</a:t>
            </a:r>
            <a:r>
              <a:rPr lang="fi-FI" sz="2400" dirty="0"/>
              <a:t> </a:t>
            </a:r>
            <a:r>
              <a:rPr lang="fi-FI" sz="2400" dirty="0" err="1"/>
              <a:t>till</a:t>
            </a:r>
            <a:r>
              <a:rPr lang="fi-FI" sz="2400" dirty="0"/>
              <a:t> </a:t>
            </a:r>
            <a:r>
              <a:rPr lang="fi-FI" sz="2400" dirty="0" err="1"/>
              <a:t>Pedagogiska</a:t>
            </a:r>
            <a:r>
              <a:rPr lang="fi-FI" sz="2400" dirty="0"/>
              <a:t> </a:t>
            </a:r>
            <a:r>
              <a:rPr lang="fi-FI" sz="2400" dirty="0" err="1" smtClean="0"/>
              <a:t>forskningsintitutet</a:t>
            </a:r>
            <a:r>
              <a:rPr lang="fi-FI" sz="2400" dirty="0" smtClean="0"/>
              <a:t> </a:t>
            </a:r>
            <a:r>
              <a:rPr lang="fi-FI" sz="2400" i="1" dirty="0" smtClean="0"/>
              <a:t>(</a:t>
            </a:r>
            <a:r>
              <a:rPr lang="fi-FI" sz="2400" i="1" dirty="0" err="1" smtClean="0"/>
              <a:t>Lärarlista</a:t>
            </a:r>
            <a:r>
              <a:rPr lang="fi-FI" sz="2400" i="1" dirty="0" smtClean="0"/>
              <a:t>)</a:t>
            </a:r>
          </a:p>
          <a:p>
            <a:pPr eaLnBrk="1" hangingPunct="1">
              <a:defRPr/>
            </a:pPr>
            <a:r>
              <a:rPr lang="fi-FI" sz="2400" dirty="0" err="1" smtClean="0"/>
              <a:t>Kontrollera</a:t>
            </a:r>
            <a:r>
              <a:rPr lang="fi-FI" sz="2400" dirty="0" smtClean="0"/>
              <a:t> </a:t>
            </a:r>
            <a:r>
              <a:rPr lang="fi-FI" sz="2400" i="1" dirty="0" err="1" smtClean="0"/>
              <a:t>Lärarnas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informationsblankett</a:t>
            </a:r>
            <a:endParaRPr lang="fi-FI" sz="2400" i="1" dirty="0" smtClean="0"/>
          </a:p>
          <a:p>
            <a:pPr eaLnBrk="1" hangingPunct="1">
              <a:defRPr/>
            </a:pPr>
            <a:r>
              <a:rPr lang="fi-FI" sz="2400" dirty="0" err="1" smtClean="0"/>
              <a:t>Fråga</a:t>
            </a:r>
            <a:r>
              <a:rPr lang="fi-FI" sz="2400" dirty="0" smtClean="0"/>
              <a:t> </a:t>
            </a:r>
            <a:r>
              <a:rPr lang="fi-FI" sz="2400" dirty="0" err="1" smtClean="0"/>
              <a:t>lärarna</a:t>
            </a:r>
            <a:r>
              <a:rPr lang="fi-FI" sz="2400" dirty="0" smtClean="0"/>
              <a:t> </a:t>
            </a:r>
            <a:r>
              <a:rPr lang="fi-FI" sz="2400" dirty="0" err="1" smtClean="0"/>
              <a:t>och</a:t>
            </a:r>
            <a:r>
              <a:rPr lang="fi-FI" sz="2400" dirty="0" smtClean="0"/>
              <a:t> </a:t>
            </a:r>
            <a:r>
              <a:rPr lang="fi-FI" sz="2400" dirty="0" err="1" smtClean="0"/>
              <a:t>rektorn</a:t>
            </a:r>
            <a:r>
              <a:rPr lang="fi-FI" sz="2400" dirty="0" smtClean="0"/>
              <a:t> </a:t>
            </a:r>
            <a:r>
              <a:rPr lang="fi-FI" sz="2400" dirty="0" err="1" smtClean="0"/>
              <a:t>hur</a:t>
            </a:r>
            <a:r>
              <a:rPr lang="fi-FI" sz="2400" dirty="0" smtClean="0"/>
              <a:t> de </a:t>
            </a:r>
            <a:r>
              <a:rPr lang="fi-FI" sz="2400" dirty="0" err="1" smtClean="0"/>
              <a:t>vill</a:t>
            </a:r>
            <a:r>
              <a:rPr lang="fi-FI" sz="2400" dirty="0" smtClean="0"/>
              <a:t> </a:t>
            </a:r>
            <a:r>
              <a:rPr lang="fi-FI" sz="2400" dirty="0" err="1" smtClean="0"/>
              <a:t>svara</a:t>
            </a:r>
            <a:r>
              <a:rPr lang="fi-FI" sz="2400" dirty="0" smtClean="0"/>
              <a:t> (</a:t>
            </a:r>
            <a:r>
              <a:rPr lang="fi-FI" sz="2400" dirty="0" err="1" smtClean="0"/>
              <a:t>Online</a:t>
            </a:r>
            <a:r>
              <a:rPr lang="fi-FI" sz="2400" dirty="0" smtClean="0"/>
              <a:t>)</a:t>
            </a:r>
            <a:endParaRPr lang="fi-FI" sz="2400" i="1" dirty="0" smtClean="0"/>
          </a:p>
          <a:p>
            <a:pPr eaLnBrk="1" hangingPunct="1">
              <a:defRPr/>
            </a:pPr>
            <a:r>
              <a:rPr lang="fi-FI" sz="2400" dirty="0" err="1"/>
              <a:t>Kontrollera</a:t>
            </a:r>
            <a:r>
              <a:rPr lang="fi-FI" sz="2400" dirty="0"/>
              <a:t> </a:t>
            </a:r>
            <a:r>
              <a:rPr lang="fi-FI" sz="2400" dirty="0" err="1"/>
              <a:t>materialet</a:t>
            </a:r>
            <a:r>
              <a:rPr lang="fi-FI" sz="2400" dirty="0"/>
              <a:t> </a:t>
            </a:r>
            <a:r>
              <a:rPr lang="fi-FI" sz="2400" dirty="0" err="1"/>
              <a:t>som</a:t>
            </a:r>
            <a:r>
              <a:rPr lang="fi-FI" sz="2400" dirty="0"/>
              <a:t> </a:t>
            </a:r>
            <a:r>
              <a:rPr lang="fi-FI" sz="2400" dirty="0" err="1"/>
              <a:t>skickas</a:t>
            </a:r>
            <a:r>
              <a:rPr lang="fi-FI" sz="2400" dirty="0"/>
              <a:t> </a:t>
            </a:r>
            <a:r>
              <a:rPr lang="fi-FI" sz="2400" dirty="0" err="1"/>
              <a:t>till</a:t>
            </a:r>
            <a:r>
              <a:rPr lang="fi-FI" sz="2400" dirty="0"/>
              <a:t> </a:t>
            </a:r>
            <a:r>
              <a:rPr lang="fi-FI" sz="2400" dirty="0" err="1"/>
              <a:t>skolan</a:t>
            </a:r>
            <a:r>
              <a:rPr lang="fi-FI" sz="2400" dirty="0"/>
              <a:t> </a:t>
            </a:r>
            <a:r>
              <a:rPr lang="fi-FI" sz="2400" dirty="0" err="1" smtClean="0"/>
              <a:t>och</a:t>
            </a:r>
            <a:r>
              <a:rPr lang="fi-FI" sz="2400" dirty="0" smtClean="0"/>
              <a:t> </a:t>
            </a:r>
            <a:r>
              <a:rPr lang="fi-FI" sz="2400" dirty="0" err="1" smtClean="0"/>
              <a:t>säkra</a:t>
            </a:r>
            <a:r>
              <a:rPr lang="fi-FI" sz="2400" dirty="0" smtClean="0"/>
              <a:t> </a:t>
            </a:r>
            <a:r>
              <a:rPr lang="fi-FI" sz="2400" dirty="0" err="1"/>
              <a:t>att</a:t>
            </a:r>
            <a:r>
              <a:rPr lang="fi-FI" sz="2400" dirty="0"/>
              <a:t> </a:t>
            </a:r>
            <a:r>
              <a:rPr lang="fi-FI" sz="2400" dirty="0" err="1"/>
              <a:t>allt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dirty="0" err="1"/>
              <a:t>med</a:t>
            </a:r>
            <a:r>
              <a:rPr lang="fi-FI" sz="2400" dirty="0"/>
              <a:t> </a:t>
            </a:r>
          </a:p>
          <a:p>
            <a:pPr eaLnBrk="1" hangingPunct="1">
              <a:defRPr/>
            </a:pPr>
            <a:r>
              <a:rPr lang="fi-FI" sz="2400" dirty="0" err="1"/>
              <a:t>Ge</a:t>
            </a:r>
            <a:r>
              <a:rPr lang="fi-FI" sz="2400" dirty="0"/>
              <a:t> </a:t>
            </a:r>
            <a:r>
              <a:rPr lang="fi-FI" sz="2400" dirty="0" err="1"/>
              <a:t>rektorn</a:t>
            </a:r>
            <a:r>
              <a:rPr lang="fi-FI" sz="2400" dirty="0"/>
              <a:t> </a:t>
            </a:r>
            <a:r>
              <a:rPr lang="fi-FI" sz="2400" dirty="0" err="1" smtClean="0"/>
              <a:t>pappersversionen</a:t>
            </a:r>
            <a:r>
              <a:rPr lang="fi-FI" sz="2400" dirty="0" smtClean="0"/>
              <a:t> </a:t>
            </a:r>
            <a:r>
              <a:rPr lang="fi-FI" sz="2400" dirty="0"/>
              <a:t>av </a:t>
            </a:r>
            <a:r>
              <a:rPr lang="fi-FI" sz="2400" dirty="0" err="1"/>
              <a:t>rektorsenkäten</a:t>
            </a:r>
            <a:r>
              <a:rPr lang="fi-FI" sz="2400" dirty="0"/>
              <a:t> </a:t>
            </a:r>
            <a:r>
              <a:rPr lang="fi-FI" sz="2400" dirty="0" smtClean="0"/>
              <a:t>ELLER </a:t>
            </a:r>
            <a:r>
              <a:rPr lang="fi-FI" sz="2400" dirty="0" err="1" smtClean="0"/>
              <a:t>inloggningsuppgifter</a:t>
            </a:r>
            <a:r>
              <a:rPr lang="fi-FI" sz="2400" dirty="0" smtClean="0"/>
              <a:t> </a:t>
            </a:r>
            <a:r>
              <a:rPr lang="fi-FI" sz="2400" dirty="0"/>
              <a:t>för </a:t>
            </a:r>
            <a:r>
              <a:rPr lang="fi-FI" sz="2400" dirty="0" err="1"/>
              <a:t>Onlineenkäten</a:t>
            </a:r>
            <a:r>
              <a:rPr lang="fi-FI" sz="2400" dirty="0"/>
              <a:t> </a:t>
            </a:r>
          </a:p>
          <a:p>
            <a:pPr eaLnBrk="1" hangingPunct="1">
              <a:defRPr/>
            </a:pPr>
            <a:r>
              <a:rPr lang="fi-FI" sz="2400" dirty="0" err="1"/>
              <a:t>Dela</a:t>
            </a:r>
            <a:r>
              <a:rPr lang="fi-FI" sz="2400" dirty="0"/>
              <a:t> </a:t>
            </a:r>
            <a:r>
              <a:rPr lang="fi-FI" sz="2400" dirty="0" err="1"/>
              <a:t>ut</a:t>
            </a:r>
            <a:r>
              <a:rPr lang="fi-FI" sz="2400" dirty="0"/>
              <a:t> </a:t>
            </a:r>
            <a:r>
              <a:rPr lang="fi-FI" sz="2400" dirty="0" err="1"/>
              <a:t>papersversionen</a:t>
            </a:r>
            <a:r>
              <a:rPr lang="fi-FI" sz="2400" dirty="0"/>
              <a:t> </a:t>
            </a:r>
            <a:r>
              <a:rPr lang="fi-FI" sz="2400" dirty="0" err="1"/>
              <a:t>och/eller</a:t>
            </a:r>
            <a:r>
              <a:rPr lang="fi-FI" sz="2400" dirty="0"/>
              <a:t> </a:t>
            </a:r>
            <a:r>
              <a:rPr lang="fi-FI" sz="2400" dirty="0" err="1"/>
              <a:t>inloggningsuppgifter</a:t>
            </a:r>
            <a:r>
              <a:rPr lang="fi-FI" sz="2400" dirty="0"/>
              <a:t> </a:t>
            </a:r>
            <a:r>
              <a:rPr lang="fi-FI" sz="2400" dirty="0" err="1"/>
              <a:t>till</a:t>
            </a:r>
            <a:r>
              <a:rPr lang="fi-FI" sz="2400" dirty="0"/>
              <a:t> de </a:t>
            </a:r>
            <a:r>
              <a:rPr lang="fi-FI" sz="2400" dirty="0" err="1"/>
              <a:t>utvalda</a:t>
            </a:r>
            <a:r>
              <a:rPr lang="fi-FI" sz="2400" dirty="0"/>
              <a:t> </a:t>
            </a:r>
            <a:r>
              <a:rPr lang="fi-FI" sz="2400" dirty="0" err="1" smtClean="0"/>
              <a:t>lärarna</a:t>
            </a:r>
            <a:r>
              <a:rPr lang="fi-FI" sz="2400" dirty="0" smtClean="0"/>
              <a:t> </a:t>
            </a:r>
            <a:r>
              <a:rPr lang="fi-FI" sz="2400" dirty="0" err="1" smtClean="0"/>
              <a:t>enligt</a:t>
            </a:r>
            <a:r>
              <a:rPr lang="fi-FI" sz="2400" dirty="0" smtClean="0"/>
              <a:t> </a:t>
            </a:r>
            <a:r>
              <a:rPr lang="fi-FI" sz="2400" i="1" dirty="0" err="1" smtClean="0"/>
              <a:t>Lärarnas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informationsblankett</a:t>
            </a:r>
            <a:r>
              <a:rPr lang="fi-FI" sz="2400" i="1" dirty="0" smtClean="0"/>
              <a:t> </a:t>
            </a:r>
            <a:endParaRPr lang="fi-FI" sz="2400" i="1" dirty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fi-FI" sz="16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484438" y="6237288"/>
            <a:ext cx="4679950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isällön paikkamerkki 2"/>
          <p:cNvSpPr>
            <a:spLocks noGrp="1"/>
          </p:cNvSpPr>
          <p:nvPr>
            <p:ph idx="1"/>
          </p:nvPr>
        </p:nvSpPr>
        <p:spPr>
          <a:xfrm>
            <a:off x="900113" y="476250"/>
            <a:ext cx="7858125" cy="5473700"/>
          </a:xfrm>
        </p:spPr>
        <p:txBody>
          <a:bodyPr/>
          <a:lstStyle/>
          <a:p>
            <a:pPr eaLnBrk="1" hangingPunct="1"/>
            <a:r>
              <a:rPr lang="fi-FI" sz="2200" i="1" smtClean="0"/>
              <a:t>PISA-skolor: Dela ut Matematiklärarens modul </a:t>
            </a:r>
            <a:br>
              <a:rPr lang="fi-FI" sz="2200" i="1" smtClean="0"/>
            </a:br>
            <a:r>
              <a:rPr lang="fi-FI" sz="2200" i="1" smtClean="0"/>
              <a:t>(på papper eller informationsbrev för Online) enligt Lärarnas informationsblankett till 15-åringarnas matematiklärare</a:t>
            </a:r>
          </a:p>
          <a:p>
            <a:pPr eaLnBrk="1" hangingPunct="1"/>
            <a:r>
              <a:rPr lang="fi-FI" sz="2200" smtClean="0"/>
              <a:t>Skriva in återlämningsuppgifter i </a:t>
            </a:r>
            <a:br>
              <a:rPr lang="fi-FI" sz="2200" smtClean="0"/>
            </a:br>
            <a:r>
              <a:rPr lang="fi-FI" sz="2200" i="1" smtClean="0"/>
              <a:t>Lärarnas informationsblankett</a:t>
            </a:r>
          </a:p>
          <a:p>
            <a:pPr eaLnBrk="1" hangingPunct="1"/>
            <a:r>
              <a:rPr lang="sv-FI" sz="2200" smtClean="0"/>
              <a:t>Påminn rektorn och lärarna om de inte har svarat på/återlämnat enkäten</a:t>
            </a:r>
          </a:p>
          <a:p>
            <a:pPr eaLnBrk="1" hangingPunct="1"/>
            <a:r>
              <a:rPr lang="sv-FI" sz="2200" smtClean="0"/>
              <a:t>Anmäl allt av betydelse som har med studiens genomförande på skolan att göra till Pedagogiska forskningsinstitutet</a:t>
            </a:r>
          </a:p>
          <a:p>
            <a:pPr eaLnBrk="1" hangingPunct="1"/>
            <a:r>
              <a:rPr lang="sv-FI" sz="2200" smtClean="0"/>
              <a:t>Återsänd </a:t>
            </a:r>
            <a:r>
              <a:rPr lang="sv-FI" sz="2200" b="1" smtClean="0"/>
              <a:t>alla</a:t>
            </a:r>
            <a:r>
              <a:rPr lang="sv-FI" sz="2200" smtClean="0"/>
              <a:t> ifyllda och ej ifyllda enkät och </a:t>
            </a:r>
            <a:r>
              <a:rPr lang="sv-FI" sz="2200" i="1" smtClean="0"/>
              <a:t>Lärarnas informationsblankett </a:t>
            </a:r>
            <a:r>
              <a:rPr lang="sv-FI" sz="2200" smtClean="0"/>
              <a:t>till Pedagogiska forskningsinstitutet i början av den vecka som följer på din skolas enkätvecka. </a:t>
            </a:r>
            <a:endParaRPr lang="fi-FI" sz="2200" smtClean="0"/>
          </a:p>
          <a:p>
            <a:pPr eaLnBrk="1" hangingPunct="1"/>
            <a:endParaRPr lang="fi-FI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484438" y="6237288"/>
            <a:ext cx="4679950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>
          <a:xfrm>
            <a:off x="900113" y="333375"/>
            <a:ext cx="7858125" cy="1143000"/>
          </a:xfrm>
        </p:spPr>
        <p:txBody>
          <a:bodyPr/>
          <a:lstStyle/>
          <a:p>
            <a:pPr eaLnBrk="1" hangingPunct="1"/>
            <a:r>
              <a:rPr lang="fi-FI" sz="3200" smtClean="0"/>
              <a:t>3. Förberedelser för urvalet och definiering</a:t>
            </a:r>
            <a:br>
              <a:rPr lang="fi-FI" sz="3200" smtClean="0"/>
            </a:br>
            <a:r>
              <a:rPr lang="fi-FI" sz="3200" smtClean="0"/>
              <a:t>	av deltagande lärare på skolan</a:t>
            </a:r>
            <a:endParaRPr lang="fi-FI" sz="3200" b="1" smtClean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00113" y="1773238"/>
            <a:ext cx="7858125" cy="4162425"/>
          </a:xfrm>
        </p:spPr>
        <p:txBody>
          <a:bodyPr/>
          <a:lstStyle/>
          <a:p>
            <a:pPr eaLnBrk="1" hangingPunct="1">
              <a:defRPr/>
            </a:pPr>
            <a:r>
              <a:rPr lang="fi-FI" dirty="0" err="1"/>
              <a:t>Görs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fi-FI" dirty="0" err="1" smtClean="0"/>
              <a:t>enligt</a:t>
            </a:r>
            <a:r>
              <a:rPr lang="fi-FI" dirty="0" smtClean="0"/>
              <a:t> </a:t>
            </a:r>
            <a:r>
              <a:rPr lang="fi-FI" dirty="0"/>
              <a:t>de </a:t>
            </a:r>
            <a:r>
              <a:rPr lang="fi-FI" dirty="0" err="1"/>
              <a:t>uppgifter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finns</a:t>
            </a:r>
            <a:r>
              <a:rPr lang="fi-FI" dirty="0"/>
              <a:t> </a:t>
            </a:r>
            <a:r>
              <a:rPr lang="fi-FI" dirty="0" err="1" smtClean="0"/>
              <a:t>på</a:t>
            </a:r>
            <a:r>
              <a:rPr lang="fi-FI" dirty="0" smtClean="0"/>
              <a:t> </a:t>
            </a:r>
            <a:r>
              <a:rPr lang="fi-FI" i="1" dirty="0" err="1"/>
              <a:t>Lärarlistan</a:t>
            </a:r>
            <a:r>
              <a:rPr lang="fi-FI" dirty="0"/>
              <a:t> </a:t>
            </a:r>
          </a:p>
          <a:p>
            <a:pPr eaLnBrk="1" hangingPunct="1">
              <a:defRPr/>
            </a:pPr>
            <a:r>
              <a:rPr lang="fi-FI" i="1" dirty="0" err="1"/>
              <a:t>Lärarlistan</a:t>
            </a:r>
            <a:r>
              <a:rPr lang="fi-FI" i="1" dirty="0"/>
              <a:t> </a:t>
            </a:r>
            <a:r>
              <a:rPr lang="fi-FI" dirty="0" err="1"/>
              <a:t>skickas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 smtClean="0"/>
              <a:t>Excel-fil</a:t>
            </a:r>
            <a:r>
              <a:rPr lang="fi-FI" dirty="0" smtClean="0"/>
              <a:t> </a:t>
            </a:r>
            <a:r>
              <a:rPr lang="fi-FI" dirty="0" err="1"/>
              <a:t>till</a:t>
            </a:r>
            <a:r>
              <a:rPr lang="fi-FI" dirty="0"/>
              <a:t> </a:t>
            </a:r>
            <a:r>
              <a:rPr lang="fi-FI" dirty="0" err="1"/>
              <a:t>din</a:t>
            </a:r>
            <a:r>
              <a:rPr lang="fi-FI" dirty="0"/>
              <a:t> </a:t>
            </a:r>
            <a:r>
              <a:rPr lang="fi-FI" dirty="0" err="1"/>
              <a:t>e-post</a:t>
            </a:r>
            <a:r>
              <a:rPr lang="fi-FI" dirty="0"/>
              <a:t> </a:t>
            </a:r>
          </a:p>
          <a:p>
            <a:pPr marL="914400" lvl="1" indent="-457200" eaLnBrk="1" hangingPunct="1">
              <a:buFont typeface="+mj-lt"/>
              <a:buAutoNum type="arabicParenR"/>
              <a:defRPr/>
            </a:pPr>
            <a:r>
              <a:rPr lang="fi-FI" dirty="0" err="1" smtClean="0"/>
              <a:t>Fyll</a:t>
            </a:r>
            <a:r>
              <a:rPr lang="fi-FI" dirty="0"/>
              <a:t> </a:t>
            </a:r>
            <a:r>
              <a:rPr lang="fi-FI" dirty="0" err="1"/>
              <a:t>noggrant</a:t>
            </a:r>
            <a:r>
              <a:rPr lang="fi-FI" dirty="0"/>
              <a:t> i </a:t>
            </a:r>
            <a:r>
              <a:rPr lang="fi-FI" dirty="0" err="1"/>
              <a:t>uppgifterna</a:t>
            </a:r>
            <a:r>
              <a:rPr lang="fi-FI" dirty="0"/>
              <a:t> </a:t>
            </a:r>
            <a:r>
              <a:rPr lang="fi-FI" dirty="0" smtClean="0"/>
              <a:t>för </a:t>
            </a:r>
            <a:r>
              <a:rPr lang="fi-FI" b="1" dirty="0" smtClean="0"/>
              <a:t>alla </a:t>
            </a:r>
            <a:r>
              <a:rPr lang="fi-FI" b="1" dirty="0" err="1" smtClean="0"/>
              <a:t>lärare</a:t>
            </a:r>
            <a:r>
              <a:rPr lang="fi-FI" b="1" dirty="0" smtClean="0"/>
              <a:t> </a:t>
            </a:r>
            <a:r>
              <a:rPr lang="fi-FI" b="1" dirty="0" err="1" smtClean="0"/>
              <a:t>enligt</a:t>
            </a:r>
            <a:r>
              <a:rPr lang="fi-FI" b="1" dirty="0" smtClean="0"/>
              <a:t> de </a:t>
            </a:r>
            <a:r>
              <a:rPr lang="fi-FI" b="1" dirty="0" err="1" smtClean="0"/>
              <a:t>givna</a:t>
            </a:r>
            <a:r>
              <a:rPr lang="fi-FI" b="1" dirty="0" smtClean="0"/>
              <a:t> </a:t>
            </a:r>
            <a:r>
              <a:rPr lang="fi-FI" b="1" dirty="0" err="1" smtClean="0"/>
              <a:t>instruktionerna</a:t>
            </a:r>
            <a:r>
              <a:rPr lang="fi-FI" b="1" dirty="0" smtClean="0"/>
              <a:t> </a:t>
            </a:r>
            <a:r>
              <a:rPr lang="fi-FI" dirty="0" smtClean="0"/>
              <a:t>(</a:t>
            </a:r>
            <a:r>
              <a:rPr lang="fi-FI" dirty="0" err="1" smtClean="0"/>
              <a:t>lågstadiet/högstadiet/andra</a:t>
            </a:r>
            <a:r>
              <a:rPr lang="fi-FI" dirty="0" smtClean="0"/>
              <a:t> </a:t>
            </a:r>
            <a:r>
              <a:rPr lang="fi-FI" dirty="0" err="1" smtClean="0"/>
              <a:t>stadiet/PISA-skolor</a:t>
            </a:r>
            <a:r>
              <a:rPr lang="fi-FI" dirty="0" smtClean="0"/>
              <a:t>)</a:t>
            </a:r>
          </a:p>
          <a:p>
            <a:pPr marL="914400" lvl="1" indent="-457200" eaLnBrk="1" hangingPunct="1">
              <a:buFont typeface="+mj-lt"/>
              <a:buAutoNum type="arabicParenR"/>
              <a:defRPr/>
            </a:pPr>
            <a:r>
              <a:rPr lang="fi-FI" dirty="0" err="1" smtClean="0"/>
              <a:t>Återsänd</a:t>
            </a:r>
            <a:r>
              <a:rPr lang="fi-FI" dirty="0" smtClean="0"/>
              <a:t> </a:t>
            </a:r>
            <a:r>
              <a:rPr lang="fi-FI" i="1" dirty="0" err="1" smtClean="0"/>
              <a:t>Lärarlistan</a:t>
            </a:r>
            <a:r>
              <a:rPr lang="fi-FI" i="1" dirty="0" smtClean="0"/>
              <a:t> </a:t>
            </a:r>
            <a:r>
              <a:rPr lang="fi-FI" b="1" dirty="0" err="1" smtClean="0"/>
              <a:t>så</a:t>
            </a:r>
            <a:r>
              <a:rPr lang="fi-FI" b="1" dirty="0" smtClean="0"/>
              <a:t> </a:t>
            </a:r>
            <a:r>
              <a:rPr lang="fi-FI" b="1" dirty="0" err="1" smtClean="0"/>
              <a:t>fort</a:t>
            </a:r>
            <a:r>
              <a:rPr lang="fi-FI" b="1" dirty="0" smtClean="0"/>
              <a:t> </a:t>
            </a:r>
            <a:r>
              <a:rPr lang="fi-FI" b="1" dirty="0" err="1" smtClean="0"/>
              <a:t>som</a:t>
            </a:r>
            <a:r>
              <a:rPr lang="fi-FI" b="1" dirty="0" smtClean="0"/>
              <a:t> </a:t>
            </a:r>
            <a:r>
              <a:rPr lang="fi-FI" b="1" dirty="0" err="1" smtClean="0"/>
              <a:t>möjligt</a:t>
            </a:r>
            <a:r>
              <a:rPr lang="fi-FI" i="1" dirty="0"/>
              <a:t>,</a:t>
            </a:r>
            <a:r>
              <a:rPr lang="fi-FI" dirty="0" smtClean="0"/>
              <a:t> </a:t>
            </a:r>
            <a:r>
              <a:rPr lang="fi-FI" dirty="0" err="1" smtClean="0"/>
              <a:t>senast</a:t>
            </a:r>
            <a:r>
              <a:rPr lang="fi-FI" dirty="0" smtClean="0"/>
              <a:t> </a:t>
            </a:r>
            <a:r>
              <a:rPr lang="fi-FI" dirty="0" err="1" smtClean="0"/>
              <a:t>den</a:t>
            </a:r>
            <a:r>
              <a:rPr lang="fi-FI" dirty="0" smtClean="0"/>
              <a:t> 11 </a:t>
            </a:r>
            <a:r>
              <a:rPr lang="fi-FI" dirty="0" err="1" smtClean="0"/>
              <a:t>januari</a:t>
            </a:r>
            <a:r>
              <a:rPr lang="fi-FI" dirty="0" smtClean="0"/>
              <a:t> 2013 -&gt; </a:t>
            </a:r>
            <a:r>
              <a:rPr lang="fi-FI" dirty="0" smtClean="0">
                <a:hlinkClick r:id="rId3"/>
              </a:rPr>
              <a:t>talis2013@jyu.fi</a:t>
            </a:r>
            <a:endParaRPr lang="fi-FI" dirty="0" smtClean="0"/>
          </a:p>
          <a:p>
            <a:pPr marL="457200" lvl="1" indent="0" eaLnBrk="1" hangingPunct="1">
              <a:buFontTx/>
              <a:buNone/>
              <a:defRPr/>
            </a:pPr>
            <a:endParaRPr lang="fi-FI" b="1" dirty="0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268538" y="6237288"/>
            <a:ext cx="4895850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Definiering av lärare 1/6</a:t>
            </a:r>
          </a:p>
        </p:txBody>
      </p:sp>
      <p:sp>
        <p:nvSpPr>
          <p:cNvPr id="17411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b="1" u="sng" smtClean="0"/>
              <a:t>Lågstadiet </a:t>
            </a:r>
            <a:r>
              <a:rPr lang="fi-FI" b="1" smtClean="0"/>
              <a:t>(SkolID: 1001–2199)</a:t>
            </a:r>
            <a:endParaRPr lang="fi-FI" smtClean="0"/>
          </a:p>
          <a:p>
            <a:pPr marL="457200" lvl="1" indent="0" eaLnBrk="1" hangingPunct="1">
              <a:buFontTx/>
              <a:buNone/>
            </a:pPr>
            <a:endParaRPr lang="fi-FI" smtClean="0"/>
          </a:p>
          <a:p>
            <a:pPr marL="457200" lvl="1" indent="0" eaLnBrk="1" hangingPunct="1">
              <a:buFontTx/>
              <a:buNone/>
            </a:pPr>
            <a:r>
              <a:rPr lang="sv-FI" smtClean="0"/>
              <a:t>Med lågstadielärare avses en person som </a:t>
            </a:r>
            <a:r>
              <a:rPr lang="fi-FI" smtClean="0"/>
              <a:t>undervisar elev/elever på detta skolstadium (årsklasserna 1–6) under detta skolår som en del av sin normala verksamhet </a:t>
            </a:r>
            <a:r>
              <a:rPr lang="sv-FI" smtClean="0"/>
              <a:t>på </a:t>
            </a:r>
            <a:r>
              <a:rPr lang="sv-FI" u="sng" smtClean="0"/>
              <a:t>denna skola.</a:t>
            </a:r>
            <a:r>
              <a:rPr lang="sv-FI" smtClean="0"/>
              <a:t> Det finns ingen minimigräns för antalet undervisningstimmar och man inkluderar också undervisning av enstaka elever</a:t>
            </a:r>
            <a:r>
              <a:rPr lang="fi-FI" smtClean="0"/>
              <a:t>.</a:t>
            </a:r>
          </a:p>
          <a:p>
            <a:pPr eaLnBrk="1" hangingPunct="1"/>
            <a:endParaRPr lang="fi-FI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484438" y="6237288"/>
            <a:ext cx="4679950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Definiering av lärare 2/6</a:t>
            </a:r>
          </a:p>
        </p:txBody>
      </p:sp>
      <p:sp>
        <p:nvSpPr>
          <p:cNvPr id="18435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b="1" u="sng" smtClean="0"/>
              <a:t>Högstadiet </a:t>
            </a:r>
            <a:r>
              <a:rPr lang="fi-FI" b="1" smtClean="0"/>
              <a:t>(SkolID: 3001–4141)</a:t>
            </a:r>
            <a:endParaRPr lang="fi-FI" smtClean="0"/>
          </a:p>
          <a:p>
            <a:pPr marL="457200" lvl="1" indent="0" eaLnBrk="1" hangingPunct="1">
              <a:buFontTx/>
              <a:buNone/>
            </a:pPr>
            <a:endParaRPr lang="fi-FI" smtClean="0"/>
          </a:p>
          <a:p>
            <a:pPr marL="457200" lvl="1" indent="0" eaLnBrk="1" hangingPunct="1">
              <a:buFontTx/>
              <a:buNone/>
            </a:pPr>
            <a:r>
              <a:rPr lang="sv-FI" smtClean="0"/>
              <a:t>Med högstadielärare avses en person som </a:t>
            </a:r>
            <a:r>
              <a:rPr lang="fi-FI" smtClean="0"/>
              <a:t>undervisar elev/elever på detta skolstadium (årsklasserna 7–9 (10)) under detta skolår som en del av sin normala verksamhet </a:t>
            </a:r>
            <a:r>
              <a:rPr lang="sv-FI" smtClean="0"/>
              <a:t>på </a:t>
            </a:r>
            <a:r>
              <a:rPr lang="sv-FI" u="sng" smtClean="0"/>
              <a:t>denna skola.</a:t>
            </a:r>
            <a:r>
              <a:rPr lang="sv-FI" smtClean="0"/>
              <a:t> Det finns ingen minimigräns för antalet undervisningstimmar och man inkluderar också undervisning av enstaka elever</a:t>
            </a:r>
            <a:r>
              <a:rPr lang="fi-FI" smtClean="0"/>
              <a:t>.</a:t>
            </a:r>
          </a:p>
          <a:p>
            <a:pPr marL="457200" lvl="1" indent="0" eaLnBrk="1" hangingPunct="1">
              <a:buFontTx/>
              <a:buNone/>
            </a:pPr>
            <a:endParaRPr lang="fi-FI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411413" y="6237288"/>
            <a:ext cx="4752975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Definiering av lärare 3/6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b="1" u="sng" dirty="0" err="1" smtClean="0"/>
              <a:t>Läroanstalter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på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andra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stadiet</a:t>
            </a:r>
            <a:endParaRPr lang="fi-FI" b="1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i-FI" b="1" dirty="0"/>
              <a:t> </a:t>
            </a:r>
            <a:r>
              <a:rPr lang="fi-FI" b="1" dirty="0" smtClean="0"/>
              <a:t>  </a:t>
            </a:r>
            <a:r>
              <a:rPr lang="fi-FI" b="1" dirty="0"/>
              <a:t>(</a:t>
            </a:r>
            <a:r>
              <a:rPr lang="fi-FI" b="1" dirty="0" err="1"/>
              <a:t>SkolID</a:t>
            </a:r>
            <a:r>
              <a:rPr lang="fi-FI" b="1" dirty="0"/>
              <a:t>: 5001–6145)</a:t>
            </a:r>
            <a:endParaRPr lang="fi-FI" dirty="0"/>
          </a:p>
          <a:p>
            <a:pPr marL="457200" lvl="1" indent="0" eaLnBrk="1" hangingPunct="1">
              <a:buFontTx/>
              <a:buNone/>
              <a:defRPr/>
            </a:pPr>
            <a:endParaRPr lang="fi-FI" dirty="0"/>
          </a:p>
          <a:p>
            <a:pPr marL="457200" lvl="1" indent="0" eaLnBrk="1" hangingPunct="1">
              <a:buFontTx/>
              <a:buNone/>
              <a:defRPr/>
            </a:pPr>
            <a:r>
              <a:rPr lang="sv-FI" dirty="0"/>
              <a:t>Med lärare på andra stadiet avses en person som </a:t>
            </a:r>
            <a:r>
              <a:rPr lang="fi-FI" dirty="0" err="1"/>
              <a:t>undervisar</a:t>
            </a:r>
            <a:r>
              <a:rPr lang="fi-FI" dirty="0"/>
              <a:t> </a:t>
            </a:r>
            <a:r>
              <a:rPr lang="fi-FI" dirty="0" err="1"/>
              <a:t>elev/elever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detta</a:t>
            </a:r>
            <a:r>
              <a:rPr lang="fi-FI" dirty="0"/>
              <a:t> </a:t>
            </a:r>
            <a:r>
              <a:rPr lang="fi-FI" dirty="0" err="1"/>
              <a:t>skolstadium</a:t>
            </a:r>
            <a:r>
              <a:rPr lang="fi-FI" dirty="0"/>
              <a:t> </a:t>
            </a:r>
            <a:r>
              <a:rPr lang="fi-FI" dirty="0" err="1"/>
              <a:t>under</a:t>
            </a:r>
            <a:r>
              <a:rPr lang="fi-FI" dirty="0"/>
              <a:t> </a:t>
            </a:r>
            <a:r>
              <a:rPr lang="fi-FI" dirty="0" err="1"/>
              <a:t>detta</a:t>
            </a:r>
            <a:r>
              <a:rPr lang="fi-FI" dirty="0"/>
              <a:t> </a:t>
            </a:r>
            <a:r>
              <a:rPr lang="fi-FI" dirty="0" err="1"/>
              <a:t>skolår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en del av </a:t>
            </a:r>
            <a:r>
              <a:rPr lang="fi-FI" dirty="0" err="1"/>
              <a:t>sin</a:t>
            </a:r>
            <a:r>
              <a:rPr lang="fi-FI" dirty="0"/>
              <a:t> </a:t>
            </a:r>
            <a:r>
              <a:rPr lang="fi-FI" dirty="0" err="1"/>
              <a:t>normala</a:t>
            </a:r>
            <a:r>
              <a:rPr lang="fi-FI" dirty="0"/>
              <a:t> </a:t>
            </a:r>
            <a:r>
              <a:rPr lang="fi-FI" dirty="0" err="1"/>
              <a:t>verksamhet</a:t>
            </a:r>
            <a:r>
              <a:rPr lang="fi-FI" dirty="0"/>
              <a:t> </a:t>
            </a:r>
            <a:r>
              <a:rPr lang="sv-FI" dirty="0"/>
              <a:t>på </a:t>
            </a:r>
            <a:r>
              <a:rPr lang="sv-FI" u="sng" dirty="0"/>
              <a:t>denna läroanstalt.</a:t>
            </a:r>
            <a:r>
              <a:rPr lang="sv-FI" dirty="0"/>
              <a:t> Det finns ingen minimigräns för antalet undervisningstimmar och man inkluderar också undervisning av enstaka elever</a:t>
            </a:r>
            <a:r>
              <a:rPr lang="fi-FI" dirty="0" smtClean="0"/>
              <a:t>.</a:t>
            </a:r>
            <a:endParaRPr lang="fi-FI" dirty="0"/>
          </a:p>
          <a:p>
            <a:pPr lvl="1" eaLnBrk="1" hangingPunct="1">
              <a:defRPr/>
            </a:pP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195513" y="6237288"/>
            <a:ext cx="4968875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Definiering av lärare 4/6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b="1" u="sng" dirty="0" err="1" smtClean="0"/>
              <a:t>PISA-skolor</a:t>
            </a:r>
            <a:r>
              <a:rPr lang="fi-FI" b="1" dirty="0"/>
              <a:t> (</a:t>
            </a:r>
            <a:r>
              <a:rPr lang="fi-FI" b="1" dirty="0" err="1"/>
              <a:t>SkolID</a:t>
            </a:r>
            <a:r>
              <a:rPr lang="fi-FI" b="1" dirty="0"/>
              <a:t>: 7001–8150)</a:t>
            </a:r>
            <a:endParaRPr lang="fi-FI" dirty="0"/>
          </a:p>
          <a:p>
            <a:pPr marL="457200" lvl="1" indent="0" eaLnBrk="1" hangingPunct="1">
              <a:buFontTx/>
              <a:buNone/>
              <a:defRPr/>
            </a:pPr>
            <a:endParaRPr lang="fi-FI" dirty="0" smtClean="0"/>
          </a:p>
          <a:p>
            <a:pPr marL="457200" lvl="1" indent="0" eaLnBrk="1" hangingPunct="1">
              <a:buFontTx/>
              <a:buNone/>
              <a:defRPr/>
            </a:pPr>
            <a:r>
              <a:rPr lang="sv-FI" dirty="0"/>
              <a:t>Med lärare för 15-åringar avses en person som </a:t>
            </a:r>
            <a:r>
              <a:rPr lang="fi-FI" dirty="0" err="1"/>
              <a:t>undervisar</a:t>
            </a:r>
            <a:r>
              <a:rPr lang="fi-FI" dirty="0"/>
              <a:t> 15-åriga </a:t>
            </a:r>
            <a:r>
              <a:rPr lang="fi-FI" dirty="0" err="1"/>
              <a:t>elev/elever</a:t>
            </a:r>
            <a:r>
              <a:rPr lang="fi-FI" dirty="0"/>
              <a:t> </a:t>
            </a:r>
            <a:r>
              <a:rPr lang="fi-FI" dirty="0" err="1"/>
              <a:t>under</a:t>
            </a:r>
            <a:r>
              <a:rPr lang="fi-FI" dirty="0"/>
              <a:t> </a:t>
            </a:r>
            <a:r>
              <a:rPr lang="fi-FI" dirty="0" err="1"/>
              <a:t>detta</a:t>
            </a:r>
            <a:r>
              <a:rPr lang="fi-FI" dirty="0"/>
              <a:t> </a:t>
            </a:r>
            <a:r>
              <a:rPr lang="fi-FI" dirty="0" err="1"/>
              <a:t>skolår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en del av </a:t>
            </a:r>
            <a:r>
              <a:rPr lang="fi-FI" dirty="0" err="1"/>
              <a:t>sin</a:t>
            </a:r>
            <a:r>
              <a:rPr lang="fi-FI" dirty="0"/>
              <a:t> </a:t>
            </a:r>
            <a:r>
              <a:rPr lang="fi-FI" dirty="0" err="1"/>
              <a:t>normala</a:t>
            </a:r>
            <a:r>
              <a:rPr lang="fi-FI" dirty="0"/>
              <a:t> </a:t>
            </a:r>
            <a:r>
              <a:rPr lang="fi-FI" dirty="0" err="1"/>
              <a:t>verksamhet</a:t>
            </a:r>
            <a:r>
              <a:rPr lang="fi-FI" dirty="0"/>
              <a:t> </a:t>
            </a:r>
            <a:r>
              <a:rPr lang="sv-FI" dirty="0"/>
              <a:t>på </a:t>
            </a:r>
            <a:r>
              <a:rPr lang="sv-FI" u="sng" dirty="0"/>
              <a:t>denna skola.</a:t>
            </a:r>
            <a:r>
              <a:rPr lang="sv-FI" dirty="0"/>
              <a:t>  Det finns ingen minimigräns för antalet undervisningstimmar och man inkluderar också undervisning av enstaka elever</a:t>
            </a:r>
            <a:r>
              <a:rPr lang="fi-FI" dirty="0" smtClean="0"/>
              <a:t>.</a:t>
            </a:r>
            <a:endParaRPr lang="fi-FI" dirty="0"/>
          </a:p>
          <a:p>
            <a:pPr lvl="1" eaLnBrk="1" hangingPunct="1">
              <a:defRPr/>
            </a:pP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339975" y="6237288"/>
            <a:ext cx="4824413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Definiering av lärare 5/6</a:t>
            </a:r>
          </a:p>
        </p:txBody>
      </p:sp>
      <p:sp>
        <p:nvSpPr>
          <p:cNvPr id="2150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Specialfall </a:t>
            </a:r>
            <a:r>
              <a:rPr lang="sv-FI" smtClean="0"/>
              <a:t>då lärare </a:t>
            </a:r>
            <a:r>
              <a:rPr lang="sv-FI" u="sng" smtClean="0"/>
              <a:t>skall listas</a:t>
            </a:r>
            <a:r>
              <a:rPr lang="sv-FI" smtClean="0"/>
              <a:t> trots att hon/han inte kommer att fylla i </a:t>
            </a:r>
            <a:r>
              <a:rPr lang="sv-FI" i="1" smtClean="0"/>
              <a:t>Lärarenkäten</a:t>
            </a:r>
            <a:r>
              <a:rPr lang="sv-FI" smtClean="0"/>
              <a:t> </a:t>
            </a:r>
            <a:endParaRPr lang="fi-FI" i="1" smtClean="0"/>
          </a:p>
          <a:p>
            <a:pPr marL="914400" lvl="1" indent="-457200" eaLnBrk="1" hangingPunct="1">
              <a:buFont typeface="Helvetica" pitchFamily="34" charset="0"/>
              <a:buAutoNum type="arabicParenR"/>
            </a:pPr>
            <a:endParaRPr lang="fi-FI" i="1" smtClean="0"/>
          </a:p>
          <a:p>
            <a:pPr marL="914400" lvl="1" indent="-457200" eaLnBrk="1" hangingPunct="1">
              <a:buFont typeface="Helvetica" pitchFamily="34" charset="0"/>
              <a:buAutoNum type="arabicParenR"/>
            </a:pPr>
            <a:r>
              <a:rPr lang="sv-FI" i="1" smtClean="0"/>
              <a:t>Lärare som tjänstgör också som rektor på skolan </a:t>
            </a:r>
          </a:p>
          <a:p>
            <a:pPr marL="914400" lvl="1" indent="-457200" eaLnBrk="1" hangingPunct="1">
              <a:buFont typeface="Helvetica" pitchFamily="34" charset="0"/>
              <a:buAutoNum type="arabicParenR"/>
            </a:pPr>
            <a:r>
              <a:rPr lang="sv-FI" i="1" smtClean="0"/>
              <a:t>Lärare som medverkade i TALIS 2013 -pilotstudie under våren 2012</a:t>
            </a:r>
            <a:endParaRPr lang="fi-FI" i="1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124075" y="6237288"/>
            <a:ext cx="5040313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Definiering av lärare 6/6</a:t>
            </a:r>
          </a:p>
        </p:txBody>
      </p:sp>
      <p:sp>
        <p:nvSpPr>
          <p:cNvPr id="22531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FI" smtClean="0"/>
              <a:t>Personer som </a:t>
            </a:r>
            <a:r>
              <a:rPr lang="sv-FI" u="sng" smtClean="0"/>
              <a:t>inte skall</a:t>
            </a:r>
            <a:r>
              <a:rPr lang="sv-FI" smtClean="0"/>
              <a:t> listas i </a:t>
            </a:r>
            <a:r>
              <a:rPr lang="sv-FI" i="1" smtClean="0"/>
              <a:t>Lärarlistan</a:t>
            </a:r>
            <a:r>
              <a:rPr lang="fi-FI" smtClean="0"/>
              <a:t> </a:t>
            </a:r>
            <a:endParaRPr lang="fi-FI" i="1" u="sng" smtClean="0"/>
          </a:p>
          <a:p>
            <a:pPr marL="914400" lvl="1" indent="-457200" eaLnBrk="1" hangingPunct="1">
              <a:buFont typeface="Helvetica" pitchFamily="34" charset="0"/>
              <a:buAutoNum type="arabicParenR"/>
            </a:pPr>
            <a:r>
              <a:rPr lang="sv-FI" i="1" smtClean="0"/>
              <a:t>Vikarier eller tillfälliga lärare </a:t>
            </a:r>
          </a:p>
          <a:p>
            <a:pPr marL="914400" lvl="1" indent="-457200" eaLnBrk="1" hangingPunct="1">
              <a:buFont typeface="Helvetica" pitchFamily="34" charset="0"/>
              <a:buAutoNum type="arabicParenR"/>
            </a:pPr>
            <a:r>
              <a:rPr lang="sv-FI" i="1" smtClean="0"/>
              <a:t>Lärare som enbart undervisar elever i förskolan </a:t>
            </a:r>
          </a:p>
          <a:p>
            <a:pPr marL="914400" lvl="1" indent="-457200" eaLnBrk="1" hangingPunct="1">
              <a:buFont typeface="Helvetica" pitchFamily="34" charset="0"/>
              <a:buAutoNum type="arabicParenR"/>
            </a:pPr>
            <a:r>
              <a:rPr lang="sv-FI" i="1" smtClean="0"/>
              <a:t>Lärare på tjänstledighet </a:t>
            </a:r>
          </a:p>
          <a:p>
            <a:pPr marL="914400" lvl="1" indent="-457200" eaLnBrk="1" hangingPunct="1">
              <a:buFont typeface="Helvetica" pitchFamily="34" charset="0"/>
              <a:buAutoNum type="arabicParenR"/>
            </a:pPr>
            <a:r>
              <a:rPr lang="fi-FI" i="1" smtClean="0"/>
              <a:t>Skolgångsbiträden</a:t>
            </a:r>
          </a:p>
          <a:p>
            <a:pPr marL="914400" lvl="1" indent="-457200" eaLnBrk="1" hangingPunct="1">
              <a:buFont typeface="Helvetica" pitchFamily="34" charset="0"/>
              <a:buAutoNum type="arabicParenR"/>
            </a:pPr>
            <a:r>
              <a:rPr lang="fi-FI" i="1" smtClean="0"/>
              <a:t>Pedagogisk stödpersonal</a:t>
            </a:r>
          </a:p>
          <a:p>
            <a:pPr marL="914400" lvl="1" indent="-457200" eaLnBrk="1" hangingPunct="1">
              <a:buFont typeface="Helvetica" pitchFamily="34" charset="0"/>
              <a:buAutoNum type="arabicParenR"/>
            </a:pPr>
            <a:r>
              <a:rPr lang="sv-FI" i="1" smtClean="0"/>
              <a:t>Stödpersonal för hälso- och socialvård </a:t>
            </a:r>
          </a:p>
          <a:p>
            <a:pPr marL="914400" lvl="1" indent="-457200" eaLnBrk="1" hangingPunct="1">
              <a:buFont typeface="Helvetica" pitchFamily="34" charset="0"/>
              <a:buAutoNum type="arabicParenR"/>
            </a:pPr>
            <a:r>
              <a:rPr lang="sv-FI" i="1" smtClean="0"/>
              <a:t>Lärare som inte alls undervisar elever på den ifrågavarande skolnivån</a:t>
            </a:r>
            <a:endParaRPr lang="fi-FI" i="1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339975" y="6237288"/>
            <a:ext cx="4824413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Dagens program</a:t>
            </a:r>
          </a:p>
        </p:txBody>
      </p:sp>
      <p:sp>
        <p:nvSpPr>
          <p:cNvPr id="5123" name="Sisällön paikkamerkki 2"/>
          <p:cNvSpPr>
            <a:spLocks noGrp="1"/>
          </p:cNvSpPr>
          <p:nvPr>
            <p:ph idx="1"/>
          </p:nvPr>
        </p:nvSpPr>
        <p:spPr>
          <a:xfrm>
            <a:off x="890588" y="1341438"/>
            <a:ext cx="7858125" cy="446405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fi-FI" smtClean="0"/>
              <a:t>•	TALIS 2013 -studiens bakgrund </a:t>
            </a:r>
            <a:br>
              <a:rPr lang="fi-FI" smtClean="0"/>
            </a:br>
            <a:r>
              <a:rPr lang="fi-FI" smtClean="0"/>
              <a:t>	och allmän presentation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fi-FI" smtClean="0"/>
              <a:t>•	Skolansvariges uppgifter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fi-FI" smtClean="0"/>
              <a:t>•	Förberedelser för urvalet och definiering</a:t>
            </a:r>
            <a:br>
              <a:rPr lang="fi-FI" smtClean="0"/>
            </a:br>
            <a:r>
              <a:rPr lang="fi-FI" smtClean="0"/>
              <a:t>	av deltagande lärare på skolan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fi-FI" smtClean="0"/>
              <a:t>•	Studiens genomförande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fi-FI" smtClean="0"/>
              <a:t>•	Kvalitetskontroll och sekretess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fi-FI" smtClean="0"/>
              <a:t>•	Frågor och avslutningskaffe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fi-FI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339975" y="6237288"/>
            <a:ext cx="4824413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 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Att fylla i </a:t>
            </a:r>
            <a:r>
              <a:rPr lang="fi-FI" i="1" smtClean="0"/>
              <a:t>Lärarlistan</a:t>
            </a:r>
          </a:p>
        </p:txBody>
      </p:sp>
      <p:sp>
        <p:nvSpPr>
          <p:cNvPr id="23555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Skriv in uppgifterna för skolans lärare som hör till målgruppen för TALIS -studien i den Excel-fil som du får med e-post. Skriv lärarnas namn gärna i alfabetisk ordning med början på första raden. </a:t>
            </a:r>
          </a:p>
          <a:p>
            <a:pPr eaLnBrk="1" hangingPunct="1"/>
            <a:r>
              <a:rPr lang="fi-FI" smtClean="0"/>
              <a:t>Exempel på </a:t>
            </a:r>
            <a:r>
              <a:rPr lang="fi-FI" i="1" smtClean="0"/>
              <a:t>Lärarlista</a:t>
            </a:r>
            <a:r>
              <a:rPr lang="fi-FI" smtClean="0"/>
              <a:t> finns som bilaga A 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195513" y="6237288"/>
            <a:ext cx="4968875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Kolumnerna i </a:t>
            </a:r>
            <a:r>
              <a:rPr lang="fi-FI" i="1" smtClean="0"/>
              <a:t>Lärarlistan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00113" y="1628775"/>
            <a:ext cx="7858125" cy="416242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i-FI" dirty="0"/>
              <a:t>(</a:t>
            </a:r>
            <a:r>
              <a:rPr lang="fi-FI" dirty="0" smtClean="0"/>
              <a:t>1</a:t>
            </a:r>
            <a:r>
              <a:rPr lang="fi-FI" dirty="0"/>
              <a:t>)</a:t>
            </a:r>
            <a:r>
              <a:rPr lang="fi-FI" dirty="0" smtClean="0"/>
              <a:t> </a:t>
            </a:r>
            <a:r>
              <a:rPr lang="fi-FI" dirty="0" err="1" smtClean="0"/>
              <a:t>Lärarens</a:t>
            </a:r>
            <a:r>
              <a:rPr lang="fi-FI" dirty="0" smtClean="0"/>
              <a:t> </a:t>
            </a:r>
            <a:r>
              <a:rPr lang="fi-FI" dirty="0" err="1" smtClean="0"/>
              <a:t>namn</a:t>
            </a:r>
            <a:endParaRPr lang="fi-FI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i-FI" dirty="0"/>
              <a:t>(</a:t>
            </a:r>
            <a:r>
              <a:rPr lang="fi-FI" dirty="0" smtClean="0"/>
              <a:t>3) </a:t>
            </a:r>
            <a:r>
              <a:rPr lang="fi-FI" dirty="0" err="1" smtClean="0"/>
              <a:t>Exkludering</a:t>
            </a:r>
            <a:r>
              <a:rPr lang="fi-FI" dirty="0" smtClean="0"/>
              <a:t> (1 </a:t>
            </a:r>
            <a:r>
              <a:rPr lang="fi-FI" dirty="0" err="1" smtClean="0"/>
              <a:t>eller</a:t>
            </a:r>
            <a:r>
              <a:rPr lang="fi-FI" dirty="0" smtClean="0"/>
              <a:t> 2)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i-FI" dirty="0" smtClean="0"/>
              <a:t>(4) </a:t>
            </a:r>
            <a:r>
              <a:rPr lang="fi-FI" dirty="0" err="1" smtClean="0"/>
              <a:t>Födelseår</a:t>
            </a:r>
            <a:endParaRPr lang="fi-FI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i-FI" dirty="0" smtClean="0"/>
              <a:t>(5) </a:t>
            </a:r>
            <a:r>
              <a:rPr lang="fi-FI" dirty="0" err="1" smtClean="0"/>
              <a:t>Kön</a:t>
            </a:r>
            <a:endParaRPr lang="fi-FI" dirty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i-FI" dirty="0" smtClean="0"/>
              <a:t>(6) </a:t>
            </a:r>
            <a:r>
              <a:rPr lang="fi-FI" dirty="0" err="1" smtClean="0"/>
              <a:t>Huvudsaklig</a:t>
            </a:r>
            <a:r>
              <a:rPr lang="fi-FI" dirty="0" smtClean="0"/>
              <a:t> </a:t>
            </a:r>
            <a:r>
              <a:rPr lang="fi-FI" dirty="0" err="1"/>
              <a:t>undervisningsområde</a:t>
            </a:r>
            <a:r>
              <a:rPr lang="fi-FI" dirty="0"/>
              <a:t> </a:t>
            </a:r>
            <a:r>
              <a:rPr lang="fi-FI" dirty="0" smtClean="0"/>
              <a:t>  </a:t>
            </a:r>
            <a:br>
              <a:rPr lang="fi-FI" dirty="0" smtClean="0"/>
            </a:br>
            <a:r>
              <a:rPr lang="fi-FI" dirty="0" smtClean="0"/>
              <a:t>	(</a:t>
            </a:r>
            <a:r>
              <a:rPr lang="fi-FI" dirty="0" err="1"/>
              <a:t>undervisningsämne</a:t>
            </a:r>
            <a:r>
              <a:rPr lang="fi-FI" dirty="0"/>
              <a:t>)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i-FI" i="1" dirty="0" smtClean="0"/>
              <a:t>(7) </a:t>
            </a:r>
            <a:r>
              <a:rPr lang="fi-FI" i="1" dirty="0" err="1" smtClean="0"/>
              <a:t>Matematiklärare</a:t>
            </a:r>
            <a:r>
              <a:rPr lang="fi-FI" i="1" dirty="0" smtClean="0"/>
              <a:t> (</a:t>
            </a:r>
            <a:r>
              <a:rPr lang="fi-FI" i="1" dirty="0" err="1" smtClean="0"/>
              <a:t>PISA-skolor</a:t>
            </a:r>
            <a:r>
              <a:rPr lang="fi-FI" i="1" dirty="0" smtClean="0"/>
              <a:t>)</a:t>
            </a:r>
          </a:p>
          <a:p>
            <a:pPr marL="514350" indent="-514350" eaLnBrk="1" hangingPunct="1">
              <a:buFont typeface="+mj-lt"/>
              <a:buAutoNum type="arabicParenR"/>
              <a:defRPr/>
            </a:pP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339975" y="6237288"/>
            <a:ext cx="4824413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Återsändning av lärarlistan</a:t>
            </a:r>
          </a:p>
        </p:txBody>
      </p:sp>
      <p:sp>
        <p:nvSpPr>
          <p:cNvPr id="2560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Så fort som möjligt, </a:t>
            </a:r>
            <a:br>
              <a:rPr lang="fi-FI" smtClean="0"/>
            </a:br>
            <a:r>
              <a:rPr lang="fi-FI" smtClean="0"/>
              <a:t>senast den 11 januari 2013</a:t>
            </a:r>
          </a:p>
          <a:p>
            <a:pPr eaLnBrk="1" hangingPunct="1"/>
            <a:r>
              <a:rPr lang="fi-FI" smtClean="0"/>
              <a:t>Excel-fil med e-post </a:t>
            </a:r>
            <a:r>
              <a:rPr lang="fi-FI" u="sng" smtClean="0"/>
              <a:t>talis2013@jyu.fi</a:t>
            </a:r>
          </a:p>
          <a:p>
            <a:pPr eaLnBrk="1" hangingPunct="1"/>
            <a:r>
              <a:rPr lang="fi-FI" smtClean="0"/>
              <a:t>Pedagogiska forskningsinstitutet gör ett slumpmässigt urval bland lärarna på er skola</a:t>
            </a:r>
          </a:p>
          <a:p>
            <a:pPr eaLnBrk="1" hangingPunct="1"/>
            <a:endParaRPr lang="fi-FI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555875" y="6237288"/>
            <a:ext cx="4608513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tsikko 1"/>
          <p:cNvSpPr>
            <a:spLocks noGrp="1"/>
          </p:cNvSpPr>
          <p:nvPr>
            <p:ph type="title"/>
          </p:nvPr>
        </p:nvSpPr>
        <p:spPr>
          <a:xfrm>
            <a:off x="827088" y="476250"/>
            <a:ext cx="7858125" cy="1439863"/>
          </a:xfrm>
        </p:spPr>
        <p:txBody>
          <a:bodyPr/>
          <a:lstStyle/>
          <a:p>
            <a:pPr eaLnBrk="1" hangingPunct="1"/>
            <a:r>
              <a:rPr lang="fi-FI" sz="2800" b="1" dirty="0" err="1" smtClean="0"/>
              <a:t>Kontroll</a:t>
            </a:r>
            <a:r>
              <a:rPr lang="fi-FI" sz="2800" b="1" dirty="0" smtClean="0"/>
              <a:t> av </a:t>
            </a:r>
            <a:r>
              <a:rPr lang="fi-FI" sz="2800" b="1" i="1" dirty="0" err="1" smtClean="0"/>
              <a:t>Lärarnas</a:t>
            </a:r>
            <a:r>
              <a:rPr lang="fi-FI" sz="2800" b="1" i="1" dirty="0" smtClean="0"/>
              <a:t> </a:t>
            </a:r>
            <a:r>
              <a:rPr lang="fi-FI" sz="2800" b="1" i="1" dirty="0" err="1" smtClean="0"/>
              <a:t>informationsblankett</a:t>
            </a:r>
            <a:r>
              <a:rPr lang="fi-FI" sz="2800" b="1" i="1" dirty="0" smtClean="0"/>
              <a:t> </a:t>
            </a:r>
            <a:r>
              <a:rPr lang="fi-FI" sz="2800" b="1" dirty="0" err="1" smtClean="0"/>
              <a:t>och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ändring</a:t>
            </a:r>
            <a:r>
              <a:rPr lang="fi-FI" sz="2800" b="1" dirty="0" smtClean="0"/>
              <a:t> av </a:t>
            </a:r>
            <a:r>
              <a:rPr lang="fi-FI" sz="2800" b="1" dirty="0" err="1" smtClean="0"/>
              <a:t>svarssättet</a:t>
            </a:r>
            <a:r>
              <a:rPr lang="fi-FI" sz="2800" b="1" dirty="0" smtClean="0"/>
              <a:t>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00113" y="2276475"/>
            <a:ext cx="7858125" cy="3889375"/>
          </a:xfrm>
        </p:spPr>
        <p:txBody>
          <a:bodyPr/>
          <a:lstStyle/>
          <a:p>
            <a:pPr eaLnBrk="1" hangingPunct="1">
              <a:defRPr/>
            </a:pPr>
            <a:r>
              <a:rPr lang="fi-FI" dirty="0" err="1" smtClean="0"/>
              <a:t>Pedagogiska</a:t>
            </a:r>
            <a:r>
              <a:rPr lang="fi-FI" dirty="0" smtClean="0"/>
              <a:t> </a:t>
            </a:r>
            <a:r>
              <a:rPr lang="fi-FI" dirty="0" err="1" smtClean="0"/>
              <a:t>forskningsinstitutet</a:t>
            </a:r>
            <a:r>
              <a:rPr lang="fi-FI" dirty="0" smtClean="0"/>
              <a:t> </a:t>
            </a:r>
            <a:r>
              <a:rPr lang="fi-FI" dirty="0" err="1" smtClean="0"/>
              <a:t>gör</a:t>
            </a:r>
            <a:r>
              <a:rPr lang="fi-FI" dirty="0" smtClean="0"/>
              <a:t> ett </a:t>
            </a:r>
            <a:r>
              <a:rPr lang="fi-FI" dirty="0" err="1" smtClean="0"/>
              <a:t>urval</a:t>
            </a:r>
            <a:r>
              <a:rPr lang="fi-FI" dirty="0" smtClean="0"/>
              <a:t> </a:t>
            </a:r>
            <a:r>
              <a:rPr lang="fi-FI" dirty="0" err="1" smtClean="0"/>
              <a:t>bland</a:t>
            </a:r>
            <a:r>
              <a:rPr lang="fi-FI" dirty="0" smtClean="0"/>
              <a:t> </a:t>
            </a:r>
            <a:r>
              <a:rPr lang="fi-FI" dirty="0" err="1" smtClean="0"/>
              <a:t>lärarna</a:t>
            </a:r>
            <a:r>
              <a:rPr lang="fi-FI" dirty="0" smtClean="0"/>
              <a:t> </a:t>
            </a:r>
            <a:r>
              <a:rPr lang="fi-FI" dirty="0" err="1" smtClean="0"/>
              <a:t>enligt</a:t>
            </a:r>
            <a:r>
              <a:rPr lang="fi-FI" dirty="0" smtClean="0"/>
              <a:t> </a:t>
            </a:r>
            <a:r>
              <a:rPr lang="fi-FI" dirty="0" err="1" smtClean="0"/>
              <a:t>uppgifterna</a:t>
            </a:r>
            <a:r>
              <a:rPr lang="fi-FI" dirty="0" smtClean="0"/>
              <a:t> i </a:t>
            </a:r>
            <a:r>
              <a:rPr lang="fi-FI" i="1" dirty="0" err="1" smtClean="0"/>
              <a:t>Lärarlistan</a:t>
            </a:r>
            <a:endParaRPr lang="fi-FI" i="1" dirty="0"/>
          </a:p>
          <a:p>
            <a:pPr eaLnBrk="1" hangingPunct="1">
              <a:defRPr/>
            </a:pPr>
            <a:r>
              <a:rPr lang="fi-FI" dirty="0" smtClean="0"/>
              <a:t>Vi </a:t>
            </a:r>
            <a:r>
              <a:rPr lang="fi-FI" dirty="0" err="1" smtClean="0"/>
              <a:t>skickar</a:t>
            </a:r>
            <a:r>
              <a:rPr lang="fi-FI" dirty="0" smtClean="0"/>
              <a:t> </a:t>
            </a:r>
            <a:r>
              <a:rPr lang="fi-FI" i="1" dirty="0" err="1" smtClean="0"/>
              <a:t>Lärarnas</a:t>
            </a:r>
            <a:r>
              <a:rPr lang="fi-FI" i="1" dirty="0" smtClean="0"/>
              <a:t> </a:t>
            </a:r>
            <a:r>
              <a:rPr lang="fi-FI" i="1" dirty="0" err="1" smtClean="0"/>
              <a:t>informationsblankett</a:t>
            </a:r>
            <a:r>
              <a:rPr lang="fi-FI" dirty="0" smtClean="0"/>
              <a:t>  </a:t>
            </a:r>
            <a:br>
              <a:rPr lang="fi-FI" dirty="0" smtClean="0"/>
            </a:br>
            <a:r>
              <a:rPr lang="fi-FI" dirty="0" err="1" smtClean="0"/>
              <a:t>som</a:t>
            </a:r>
            <a:r>
              <a:rPr lang="fi-FI" dirty="0" smtClean="0"/>
              <a:t> </a:t>
            </a:r>
            <a:r>
              <a:rPr lang="fi-FI" u="sng" dirty="0" err="1" smtClean="0"/>
              <a:t>Excel-fil</a:t>
            </a:r>
            <a:r>
              <a:rPr lang="fi-FI" dirty="0" smtClean="0"/>
              <a:t> </a:t>
            </a:r>
            <a:r>
              <a:rPr lang="fi-FI" dirty="0" err="1" smtClean="0"/>
              <a:t>till</a:t>
            </a:r>
            <a:r>
              <a:rPr lang="fi-FI" dirty="0" smtClean="0"/>
              <a:t> </a:t>
            </a:r>
            <a:r>
              <a:rPr lang="fi-FI" dirty="0" err="1" smtClean="0"/>
              <a:t>din</a:t>
            </a:r>
            <a:r>
              <a:rPr lang="fi-FI" dirty="0" smtClean="0"/>
              <a:t> </a:t>
            </a:r>
            <a:r>
              <a:rPr lang="fi-FI" dirty="0" err="1" smtClean="0"/>
              <a:t>e-post</a:t>
            </a:r>
            <a:r>
              <a:rPr lang="fi-FI" dirty="0" smtClean="0"/>
              <a:t> </a:t>
            </a:r>
          </a:p>
          <a:p>
            <a:pPr eaLnBrk="1" hangingPunct="1">
              <a:defRPr/>
            </a:pPr>
            <a:r>
              <a:rPr lang="fi-FI" dirty="0" err="1" smtClean="0"/>
              <a:t>Fråga</a:t>
            </a:r>
            <a:r>
              <a:rPr lang="fi-FI" dirty="0" smtClean="0"/>
              <a:t> </a:t>
            </a:r>
            <a:r>
              <a:rPr lang="fi-FI" dirty="0" err="1" smtClean="0"/>
              <a:t>rektorn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lärarna</a:t>
            </a:r>
            <a:r>
              <a:rPr lang="fi-FI" dirty="0" smtClean="0"/>
              <a:t> </a:t>
            </a:r>
            <a:r>
              <a:rPr lang="fi-FI" dirty="0" err="1" smtClean="0"/>
              <a:t>som</a:t>
            </a:r>
            <a:r>
              <a:rPr lang="fi-FI" dirty="0" smtClean="0"/>
              <a:t> </a:t>
            </a:r>
            <a:r>
              <a:rPr lang="fi-FI" dirty="0" err="1" smtClean="0"/>
              <a:t>blivit</a:t>
            </a:r>
            <a:r>
              <a:rPr lang="fi-FI" dirty="0" smtClean="0"/>
              <a:t> </a:t>
            </a:r>
            <a:r>
              <a:rPr lang="fi-FI" dirty="0" err="1" smtClean="0"/>
              <a:t>utvalda</a:t>
            </a:r>
            <a:r>
              <a:rPr lang="fi-FI" dirty="0" smtClean="0"/>
              <a:t> </a:t>
            </a:r>
            <a:r>
              <a:rPr lang="fi-FI" dirty="0" err="1" smtClean="0"/>
              <a:t>hur</a:t>
            </a:r>
            <a:r>
              <a:rPr lang="fi-FI" dirty="0" smtClean="0"/>
              <a:t> de </a:t>
            </a:r>
            <a:r>
              <a:rPr lang="fi-FI" dirty="0" err="1" smtClean="0"/>
              <a:t>vill</a:t>
            </a:r>
            <a:r>
              <a:rPr lang="fi-FI" dirty="0" smtClean="0"/>
              <a:t> </a:t>
            </a:r>
            <a:r>
              <a:rPr lang="fi-FI" dirty="0" err="1" smtClean="0"/>
              <a:t>svara</a:t>
            </a:r>
            <a:r>
              <a:rPr lang="fi-FI" dirty="0" smtClean="0"/>
              <a:t> (</a:t>
            </a:r>
            <a:r>
              <a:rPr lang="fi-FI" dirty="0" err="1" smtClean="0"/>
              <a:t>på</a:t>
            </a:r>
            <a:r>
              <a:rPr lang="fi-FI" dirty="0" smtClean="0"/>
              <a:t> </a:t>
            </a:r>
            <a:r>
              <a:rPr lang="fi-FI" dirty="0" err="1" smtClean="0"/>
              <a:t>papper</a:t>
            </a:r>
            <a:r>
              <a:rPr lang="fi-FI" dirty="0" smtClean="0"/>
              <a:t> </a:t>
            </a:r>
            <a:r>
              <a:rPr lang="fi-FI" dirty="0" err="1" smtClean="0"/>
              <a:t>eller</a:t>
            </a:r>
            <a:r>
              <a:rPr lang="fi-FI" dirty="0" smtClean="0"/>
              <a:t> </a:t>
            </a:r>
            <a:r>
              <a:rPr lang="fi-FI" b="1" dirty="0" err="1" smtClean="0"/>
              <a:t>Online</a:t>
            </a:r>
            <a:r>
              <a:rPr lang="fi-FI" dirty="0" smtClean="0"/>
              <a:t>)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fi-FI" dirty="0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484438" y="6237288"/>
            <a:ext cx="4679950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isällön paikkamerkki 2"/>
          <p:cNvSpPr>
            <a:spLocks noGrp="1"/>
          </p:cNvSpPr>
          <p:nvPr>
            <p:ph idx="1"/>
          </p:nvPr>
        </p:nvSpPr>
        <p:spPr>
          <a:xfrm>
            <a:off x="890588" y="908050"/>
            <a:ext cx="7858125" cy="5400675"/>
          </a:xfrm>
        </p:spPr>
        <p:txBody>
          <a:bodyPr/>
          <a:lstStyle/>
          <a:p>
            <a:pPr eaLnBrk="1" hangingPunct="1"/>
            <a:r>
              <a:rPr lang="fi-FI" smtClean="0"/>
              <a:t>Ändring av svarssättet; vi rekommenderar att enkäterna besvaras Online </a:t>
            </a:r>
          </a:p>
          <a:p>
            <a:pPr eaLnBrk="1" hangingPunct="1"/>
            <a:r>
              <a:rPr lang="fi-FI" smtClean="0"/>
              <a:t>Efter att du kontrollerat uppgifterna i </a:t>
            </a:r>
            <a:r>
              <a:rPr lang="fi-FI" i="1" smtClean="0"/>
              <a:t>Lärarnas informationsblankett</a:t>
            </a:r>
            <a:r>
              <a:rPr lang="fi-FI" smtClean="0"/>
              <a:t> och eventuellt ändrat svarssättet skickar du blanketten med e-post till </a:t>
            </a:r>
            <a:r>
              <a:rPr lang="fi-FI" smtClean="0">
                <a:hlinkClick r:id="rId3"/>
              </a:rPr>
              <a:t>talis2013@jyu.fi</a:t>
            </a:r>
            <a:r>
              <a:rPr lang="fi-FI" smtClean="0"/>
              <a:t>. </a:t>
            </a:r>
            <a:br>
              <a:rPr lang="fi-FI" smtClean="0"/>
            </a:br>
            <a:r>
              <a:rPr lang="fi-FI" smtClean="0"/>
              <a:t>Anmäl också i samma mejl följande: </a:t>
            </a:r>
          </a:p>
          <a:p>
            <a:pPr lvl="1" eaLnBrk="1" hangingPunct="1"/>
            <a:r>
              <a:rPr lang="fi-FI" smtClean="0"/>
              <a:t>Om rektorn vill ändra svarssättet </a:t>
            </a:r>
          </a:p>
          <a:p>
            <a:pPr lvl="1" eaLnBrk="1" hangingPunct="1"/>
            <a:r>
              <a:rPr lang="fi-FI" smtClean="0"/>
              <a:t>Om någon av lärarna behöver enkäten på det andra språket (finska eller svenska)  </a:t>
            </a:r>
          </a:p>
          <a:p>
            <a:pPr lvl="1" eaLnBrk="1" hangingPunct="1"/>
            <a:endParaRPr lang="fi-FI" smtClean="0"/>
          </a:p>
          <a:p>
            <a:pPr eaLnBrk="1" hangingPunct="1"/>
            <a:endParaRPr lang="fi-FI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195513" y="6237288"/>
            <a:ext cx="4968875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4. Genomförande av studien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 err="1" smtClean="0"/>
              <a:t>Kontroll</a:t>
            </a:r>
            <a:r>
              <a:rPr lang="fi-FI" dirty="0" smtClean="0"/>
              <a:t> av </a:t>
            </a:r>
            <a:r>
              <a:rPr lang="fi-FI" dirty="0" err="1" smtClean="0"/>
              <a:t>materialet</a:t>
            </a:r>
            <a:r>
              <a:rPr lang="fi-FI" dirty="0" smtClean="0"/>
              <a:t> </a:t>
            </a:r>
            <a:r>
              <a:rPr lang="fi-FI" dirty="0" err="1" smtClean="0"/>
              <a:t>när</a:t>
            </a:r>
            <a:r>
              <a:rPr lang="fi-FI" dirty="0" smtClean="0"/>
              <a:t> det </a:t>
            </a:r>
            <a:r>
              <a:rPr lang="fi-FI" dirty="0" err="1" smtClean="0"/>
              <a:t>kommer</a:t>
            </a:r>
            <a:r>
              <a:rPr lang="fi-FI" dirty="0" smtClean="0"/>
              <a:t> </a:t>
            </a:r>
            <a:r>
              <a:rPr lang="fi-FI" dirty="0" err="1" smtClean="0"/>
              <a:t>till</a:t>
            </a:r>
            <a:r>
              <a:rPr lang="fi-FI" dirty="0" smtClean="0"/>
              <a:t> </a:t>
            </a:r>
            <a:r>
              <a:rPr lang="fi-FI" dirty="0" err="1" smtClean="0"/>
              <a:t>skolan</a:t>
            </a:r>
            <a:r>
              <a:rPr lang="fi-FI" dirty="0" smtClean="0"/>
              <a:t>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fi-FI" dirty="0" smtClean="0"/>
          </a:p>
          <a:p>
            <a:pPr lvl="1" eaLnBrk="1" hangingPunct="1">
              <a:defRPr/>
            </a:pPr>
            <a:r>
              <a:rPr lang="fi-FI" dirty="0" smtClean="0"/>
              <a:t>Du </a:t>
            </a:r>
            <a:r>
              <a:rPr lang="fi-FI" dirty="0" err="1" smtClean="0"/>
              <a:t>får</a:t>
            </a:r>
            <a:r>
              <a:rPr lang="fi-FI" dirty="0" smtClean="0"/>
              <a:t> </a:t>
            </a:r>
            <a:r>
              <a:rPr lang="fi-FI" dirty="0" err="1" smtClean="0"/>
              <a:t>materialet</a:t>
            </a:r>
            <a:r>
              <a:rPr lang="fi-FI" dirty="0" smtClean="0"/>
              <a:t> </a:t>
            </a:r>
            <a:r>
              <a:rPr lang="fi-FI" dirty="0" err="1" smtClean="0"/>
              <a:t>ca</a:t>
            </a:r>
            <a:r>
              <a:rPr lang="fi-FI" dirty="0" smtClean="0"/>
              <a:t> 1–2 </a:t>
            </a:r>
            <a:r>
              <a:rPr lang="fi-FI" dirty="0" err="1"/>
              <a:t>v</a:t>
            </a:r>
            <a:r>
              <a:rPr lang="fi-FI" dirty="0" err="1" smtClean="0"/>
              <a:t>eckor</a:t>
            </a:r>
            <a:r>
              <a:rPr lang="fi-FI" dirty="0" smtClean="0"/>
              <a:t> </a:t>
            </a:r>
            <a:r>
              <a:rPr lang="fi-FI" dirty="0" err="1" smtClean="0"/>
              <a:t>före</a:t>
            </a:r>
            <a:r>
              <a:rPr lang="fi-FI" dirty="0" smtClean="0"/>
              <a:t> </a:t>
            </a:r>
            <a:r>
              <a:rPr lang="fi-FI" dirty="0" err="1" smtClean="0"/>
              <a:t>enkätveckan</a:t>
            </a:r>
            <a:r>
              <a:rPr lang="fi-FI" dirty="0" smtClean="0"/>
              <a:t> för </a:t>
            </a:r>
            <a:r>
              <a:rPr lang="fi-FI" dirty="0" err="1" smtClean="0"/>
              <a:t>er</a:t>
            </a:r>
            <a:r>
              <a:rPr lang="fi-FI" dirty="0" smtClean="0"/>
              <a:t> </a:t>
            </a:r>
            <a:r>
              <a:rPr lang="fi-FI" dirty="0" err="1" smtClean="0"/>
              <a:t>skola</a:t>
            </a:r>
            <a:r>
              <a:rPr lang="fi-FI" dirty="0" smtClean="0"/>
              <a:t> </a:t>
            </a:r>
          </a:p>
          <a:p>
            <a:pPr lvl="1" eaLnBrk="1" hangingPunct="1">
              <a:defRPr/>
            </a:pPr>
            <a:r>
              <a:rPr lang="fi-FI" dirty="0" err="1" smtClean="0"/>
              <a:t>Kontrollera</a:t>
            </a:r>
            <a:r>
              <a:rPr lang="fi-FI" dirty="0" smtClean="0"/>
              <a:t> </a:t>
            </a:r>
            <a:r>
              <a:rPr lang="fi-FI" dirty="0" err="1" smtClean="0"/>
              <a:t>att</a:t>
            </a:r>
            <a:r>
              <a:rPr lang="fi-FI" dirty="0" smtClean="0"/>
              <a:t> </a:t>
            </a:r>
            <a:r>
              <a:rPr lang="fi-FI" dirty="0" err="1" smtClean="0"/>
              <a:t>allt</a:t>
            </a:r>
            <a:r>
              <a:rPr lang="fi-FI" dirty="0" smtClean="0"/>
              <a:t> </a:t>
            </a:r>
            <a:r>
              <a:rPr lang="fi-FI" dirty="0" err="1" smtClean="0"/>
              <a:t>finns</a:t>
            </a:r>
            <a:r>
              <a:rPr lang="fi-FI" dirty="0" smtClean="0"/>
              <a:t> </a:t>
            </a:r>
            <a:r>
              <a:rPr lang="fi-FI" dirty="0" err="1" smtClean="0"/>
              <a:t>med</a:t>
            </a:r>
            <a:r>
              <a:rPr lang="fi-FI" dirty="0" smtClean="0"/>
              <a:t> (</a:t>
            </a:r>
            <a:r>
              <a:rPr lang="fi-FI" dirty="0" err="1" smtClean="0"/>
              <a:t>sändningslista</a:t>
            </a:r>
            <a:r>
              <a:rPr lang="fi-FI" dirty="0" smtClean="0"/>
              <a:t>) 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051050" y="6237288"/>
            <a:ext cx="5113338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Enkäterna</a:t>
            </a:r>
          </a:p>
        </p:txBody>
      </p:sp>
      <p:sp>
        <p:nvSpPr>
          <p:cNvPr id="29699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Utdelning av Rektors- och Lärarenkäterna sker med hjälp av </a:t>
            </a:r>
            <a:br>
              <a:rPr lang="fi-FI" smtClean="0"/>
            </a:br>
            <a:r>
              <a:rPr lang="fi-FI" i="1" smtClean="0"/>
              <a:t>Lärarnas informationsblankett </a:t>
            </a:r>
          </a:p>
          <a:p>
            <a:pPr lvl="1" eaLnBrk="1" hangingPunct="1"/>
            <a:r>
              <a:rPr lang="sv-FI" smtClean="0"/>
              <a:t>Ge Rektorsenkäten på papper eller informationsbrevet om Onlineenkäten till skolans rektor. </a:t>
            </a:r>
          </a:p>
          <a:p>
            <a:pPr lvl="1" eaLnBrk="1" hangingPunct="1"/>
            <a:r>
              <a:rPr lang="sv-FI" smtClean="0"/>
              <a:t>På</a:t>
            </a:r>
            <a:r>
              <a:rPr lang="sv-FI" i="1" smtClean="0"/>
              <a:t> Lärarnas informationsblankett </a:t>
            </a:r>
            <a:r>
              <a:rPr lang="sv-FI" smtClean="0"/>
              <a:t>står vilka lärare som har blivit utvalda att delta från er skola.</a:t>
            </a:r>
            <a:endParaRPr lang="fi-FI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051050" y="6237288"/>
            <a:ext cx="5113338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00113" y="1052513"/>
            <a:ext cx="7858125" cy="452278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i-FI" sz="2400" dirty="0" err="1" smtClean="0"/>
              <a:t>Följ</a:t>
            </a:r>
            <a:r>
              <a:rPr lang="fi-FI" sz="2400" dirty="0" smtClean="0"/>
              <a:t> </a:t>
            </a:r>
            <a:r>
              <a:rPr lang="fi-FI" sz="2400" dirty="0" err="1" smtClean="0"/>
              <a:t>Lärarnas</a:t>
            </a:r>
            <a:r>
              <a:rPr lang="fi-FI" sz="2400" dirty="0" smtClean="0"/>
              <a:t> </a:t>
            </a:r>
            <a:r>
              <a:rPr lang="fi-FI" sz="2400" dirty="0" err="1" smtClean="0"/>
              <a:t>informationsblankett</a:t>
            </a:r>
            <a:r>
              <a:rPr lang="fi-FI" sz="2400" dirty="0" smtClean="0"/>
              <a:t> </a:t>
            </a:r>
            <a:r>
              <a:rPr lang="fi-FI" sz="2400" dirty="0" err="1" smtClean="0"/>
              <a:t>enligt</a:t>
            </a:r>
            <a:r>
              <a:rPr lang="fi-FI" sz="2400" dirty="0" smtClean="0"/>
              <a:t> </a:t>
            </a:r>
            <a:r>
              <a:rPr lang="fi-FI" sz="2400" dirty="0" err="1" smtClean="0"/>
              <a:t>följande</a:t>
            </a:r>
            <a:r>
              <a:rPr lang="fi-FI" dirty="0" smtClean="0"/>
              <a:t>: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i-FI" dirty="0" smtClean="0"/>
              <a:t>• </a:t>
            </a:r>
            <a:r>
              <a:rPr lang="sv-FI" sz="2000" dirty="0"/>
              <a:t>Dela ut lärarnas enkäter och/eller informationsbrev om Onlineenkäter enligt </a:t>
            </a:r>
            <a:r>
              <a:rPr lang="sv-FI" sz="2000" i="1" dirty="0"/>
              <a:t>Lärarnas informationsblankett</a:t>
            </a:r>
            <a:r>
              <a:rPr lang="sv-FI" sz="2000" dirty="0"/>
              <a:t>. Försäkra dig om att uppgifterna på </a:t>
            </a:r>
            <a:r>
              <a:rPr lang="sv-FI" sz="2000" i="1" dirty="0"/>
              <a:t>Lärarnas informationsblankett</a:t>
            </a:r>
            <a:r>
              <a:rPr lang="sv-FI" sz="2000" dirty="0"/>
              <a:t> och </a:t>
            </a:r>
            <a:r>
              <a:rPr lang="sv-FI" sz="2000" dirty="0" smtClean="0"/>
              <a:t>pappersenkäten/informationsbrevet </a:t>
            </a:r>
            <a:r>
              <a:rPr lang="sv-FI" sz="2000" dirty="0"/>
              <a:t>stämmer: </a:t>
            </a:r>
            <a:r>
              <a:rPr lang="sv-FI" sz="2000" dirty="0" smtClean="0"/>
              <a:t/>
            </a:r>
            <a:br>
              <a:rPr lang="sv-FI" sz="2000" dirty="0" smtClean="0"/>
            </a:br>
            <a:r>
              <a:rPr lang="sv-FI" sz="2000" b="1" dirty="0" smtClean="0"/>
              <a:t>båda </a:t>
            </a:r>
            <a:r>
              <a:rPr lang="sv-FI" sz="2000" b="1" dirty="0"/>
              <a:t>har samma kontrollkod (</a:t>
            </a:r>
            <a:r>
              <a:rPr lang="sv-FI" sz="2000" b="1" dirty="0" err="1"/>
              <a:t>LärarID</a:t>
            </a:r>
            <a:r>
              <a:rPr lang="sv-FI" sz="2000" b="1" dirty="0"/>
              <a:t>)</a:t>
            </a:r>
            <a:r>
              <a:rPr lang="sv-FI" sz="2000" dirty="0"/>
              <a:t> för läraren ifråga.</a:t>
            </a:r>
            <a:endParaRPr lang="fi-FI" sz="1600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i-FI" sz="2000" dirty="0" smtClean="0"/>
              <a:t>• </a:t>
            </a:r>
            <a:r>
              <a:rPr lang="fi-FI" sz="2000" i="1" dirty="0" err="1" smtClean="0"/>
              <a:t>PISA-skolor</a:t>
            </a:r>
            <a:r>
              <a:rPr lang="fi-FI" sz="2000" i="1" dirty="0" smtClean="0"/>
              <a:t>: </a:t>
            </a:r>
            <a:r>
              <a:rPr lang="sv-FI" sz="2000" i="1" dirty="0"/>
              <a:t>Be 15-åringarnas matematiklärare som finns listade på Lärarnas informationsblankett att också besvara Matematiklärarens modul. Instruera lärarna att </a:t>
            </a:r>
            <a:r>
              <a:rPr lang="sv-FI" sz="2000" i="1" u="sng" dirty="0"/>
              <a:t>först</a:t>
            </a:r>
            <a:r>
              <a:rPr lang="sv-FI" sz="2000" i="1" dirty="0"/>
              <a:t> besvara Lärarenkäten och först </a:t>
            </a:r>
            <a:r>
              <a:rPr lang="sv-FI" sz="2000" i="1" u="sng" dirty="0"/>
              <a:t>därefter</a:t>
            </a:r>
            <a:r>
              <a:rPr lang="sv-FI" sz="2000" i="1" dirty="0"/>
              <a:t> Matematiklärarens modul</a:t>
            </a:r>
            <a:r>
              <a:rPr lang="fi-FI" sz="2000" i="1" dirty="0" smtClean="0"/>
              <a:t>. </a:t>
            </a:r>
            <a:endParaRPr lang="fi-FI" sz="2000" i="1" dirty="0"/>
          </a:p>
          <a:p>
            <a:pPr eaLnBrk="1" hangingPunct="1">
              <a:defRPr/>
            </a:pP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051050" y="6237288"/>
            <a:ext cx="5761038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isällön paikkamerkki 2"/>
          <p:cNvSpPr>
            <a:spLocks noGrp="1"/>
          </p:cNvSpPr>
          <p:nvPr>
            <p:ph idx="1"/>
          </p:nvPr>
        </p:nvSpPr>
        <p:spPr>
          <a:xfrm>
            <a:off x="890588" y="908050"/>
            <a:ext cx="7858125" cy="5113338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fi-FI" b="1" dirty="0" err="1" smtClean="0"/>
              <a:t>Onlineenkäten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sv-FI" sz="2400" dirty="0" smtClean="0"/>
              <a:t>Informationsbreven om Onlineenkäterna innehåller följande uppgifter</a:t>
            </a:r>
            <a:r>
              <a:rPr lang="fi-FI" sz="2400" dirty="0" smtClean="0"/>
              <a:t>:</a:t>
            </a:r>
          </a:p>
          <a:p>
            <a:pPr lvl="2" eaLnBrk="1" hangingPunct="1"/>
            <a:r>
              <a:rPr lang="fi-FI" dirty="0" err="1" smtClean="0"/>
              <a:t>Internet-adress</a:t>
            </a:r>
            <a:endParaRPr lang="fi-FI" dirty="0" smtClean="0"/>
          </a:p>
          <a:p>
            <a:pPr lvl="2" eaLnBrk="1" hangingPunct="1"/>
            <a:r>
              <a:rPr lang="sv-FI" dirty="0" smtClean="0"/>
              <a:t>Till rektorerna: användarnamn, </a:t>
            </a:r>
            <a:r>
              <a:rPr lang="sv-FI" dirty="0" smtClean="0"/>
              <a:t>fyrsiffrigt </a:t>
            </a:r>
            <a:r>
              <a:rPr lang="sv-FI" dirty="0" smtClean="0"/>
              <a:t>(</a:t>
            </a:r>
            <a:r>
              <a:rPr lang="sv-FI" dirty="0" err="1" smtClean="0"/>
              <a:t>RektorsID</a:t>
            </a:r>
            <a:r>
              <a:rPr lang="sv-FI" dirty="0" smtClean="0"/>
              <a:t>)</a:t>
            </a:r>
            <a:endParaRPr lang="fi-FI" dirty="0" smtClean="0"/>
          </a:p>
          <a:p>
            <a:pPr lvl="2" eaLnBrk="1" hangingPunct="1"/>
            <a:r>
              <a:rPr lang="sv-FI" dirty="0" smtClean="0"/>
              <a:t>Till lärarna: användarnamn, </a:t>
            </a:r>
            <a:r>
              <a:rPr lang="sv-FI" dirty="0" smtClean="0"/>
              <a:t>sexsiffrigt </a:t>
            </a:r>
            <a:r>
              <a:rPr lang="sv-FI" dirty="0" smtClean="0"/>
              <a:t>(</a:t>
            </a:r>
            <a:r>
              <a:rPr lang="sv-FI" dirty="0" err="1" smtClean="0"/>
              <a:t>LärarID</a:t>
            </a:r>
            <a:r>
              <a:rPr lang="sv-FI" dirty="0" smtClean="0"/>
              <a:t>) </a:t>
            </a:r>
          </a:p>
          <a:p>
            <a:pPr lvl="2" eaLnBrk="1" hangingPunct="1"/>
            <a:r>
              <a:rPr lang="sv-FI" dirty="0" smtClean="0"/>
              <a:t>1–3 siffror </a:t>
            </a:r>
            <a:r>
              <a:rPr lang="sv-FI" dirty="0" smtClean="0"/>
              <a:t>som lösenord (Kontrollsumma)</a:t>
            </a:r>
          </a:p>
          <a:p>
            <a:pPr lvl="2" eaLnBrk="1" hangingPunct="1"/>
            <a:r>
              <a:rPr lang="sv-FI" i="1" dirty="0" smtClean="0"/>
              <a:t>PISA-skolornas matematiklärare får dessutom informationsuppgifter om hur inloggning sker för att besvara Matematiklärarens modul.</a:t>
            </a:r>
            <a:endParaRPr lang="fi-FI" i="1" dirty="0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339975" y="6237288"/>
            <a:ext cx="4824413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FI" smtClean="0"/>
              <a:t>Att fylla i </a:t>
            </a:r>
            <a:r>
              <a:rPr lang="sv-FI" i="1" smtClean="0"/>
              <a:t>Lärarnas informationsblankett </a:t>
            </a:r>
            <a:endParaRPr lang="fi-FI" smtClean="0"/>
          </a:p>
          <a:p>
            <a:pPr lvl="1" eaLnBrk="1" hangingPunct="1"/>
            <a:r>
              <a:rPr lang="sv-FI" smtClean="0"/>
              <a:t>Samla in pappersenkäterna och  fråga om Onlineenkäterna </a:t>
            </a:r>
            <a:endParaRPr lang="fi-FI" smtClean="0"/>
          </a:p>
          <a:p>
            <a:pPr eaLnBrk="1" hangingPunct="1"/>
            <a:r>
              <a:rPr lang="sv-FI" smtClean="0"/>
              <a:t>Ifyllandet av Lärarenkäten Online följs av Pedagogiska forskningsinstitutet </a:t>
            </a:r>
            <a:r>
              <a:rPr lang="fi-FI" smtClean="0"/>
              <a:t>-&gt; </a:t>
            </a:r>
            <a:br>
              <a:rPr lang="fi-FI" smtClean="0"/>
            </a:br>
            <a:r>
              <a:rPr lang="fi-FI" smtClean="0"/>
              <a:t>Vi strävar efter 100 %</a:t>
            </a:r>
            <a:br>
              <a:rPr lang="fi-FI" smtClean="0"/>
            </a:br>
            <a:r>
              <a:rPr lang="fi-FI" smtClean="0"/>
              <a:t>(minimi 80 % för enskild skola)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1979613" y="6237288"/>
            <a:ext cx="5184775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1. Inledning</a:t>
            </a:r>
          </a:p>
        </p:txBody>
      </p:sp>
      <p:sp>
        <p:nvSpPr>
          <p:cNvPr id="614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dirty="0" err="1" smtClean="0"/>
              <a:t>Internationell</a:t>
            </a:r>
            <a:r>
              <a:rPr lang="fi-FI" dirty="0" smtClean="0"/>
              <a:t> </a:t>
            </a:r>
            <a:r>
              <a:rPr lang="fi-FI" dirty="0" err="1" smtClean="0"/>
              <a:t>studie</a:t>
            </a:r>
            <a:r>
              <a:rPr lang="fi-FI" dirty="0" smtClean="0"/>
              <a:t> </a:t>
            </a:r>
            <a:r>
              <a:rPr lang="fi-FI" dirty="0" err="1" smtClean="0"/>
              <a:t>om</a:t>
            </a:r>
            <a:r>
              <a:rPr lang="fi-FI" dirty="0" smtClean="0"/>
              <a:t> </a:t>
            </a:r>
            <a:r>
              <a:rPr lang="fi-FI" dirty="0" err="1" smtClean="0"/>
              <a:t>undervisning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lärande</a:t>
            </a:r>
            <a:r>
              <a:rPr lang="fi-FI" dirty="0" smtClean="0"/>
              <a:t> – </a:t>
            </a:r>
            <a:r>
              <a:rPr lang="fi-FI" dirty="0" err="1" smtClean="0"/>
              <a:t>Teaching</a:t>
            </a:r>
            <a:r>
              <a:rPr lang="fi-FI" dirty="0" smtClean="0"/>
              <a:t> and Learning International </a:t>
            </a:r>
            <a:r>
              <a:rPr lang="fi-FI" dirty="0" err="1" smtClean="0"/>
              <a:t>Survey</a:t>
            </a:r>
            <a:r>
              <a:rPr lang="fi-FI" dirty="0" smtClean="0"/>
              <a:t> 2013 (TALIS)</a:t>
            </a:r>
          </a:p>
          <a:p>
            <a:pPr eaLnBrk="1" hangingPunct="1"/>
            <a:r>
              <a:rPr lang="fi-FI" dirty="0" err="1" smtClean="0"/>
              <a:t>Studien</a:t>
            </a:r>
            <a:r>
              <a:rPr lang="fi-FI" dirty="0" smtClean="0"/>
              <a:t> </a:t>
            </a:r>
            <a:r>
              <a:rPr lang="fi-FI" dirty="0" err="1" smtClean="0"/>
              <a:t>koordineras</a:t>
            </a:r>
            <a:r>
              <a:rPr lang="fi-FI" dirty="0" smtClean="0"/>
              <a:t> av OECD </a:t>
            </a:r>
          </a:p>
          <a:p>
            <a:pPr eaLnBrk="1" hangingPunct="1"/>
            <a:r>
              <a:rPr lang="fi-FI" dirty="0" err="1" smtClean="0"/>
              <a:t>Studien</a:t>
            </a:r>
            <a:r>
              <a:rPr lang="fi-FI" dirty="0" smtClean="0"/>
              <a:t> </a:t>
            </a:r>
            <a:r>
              <a:rPr lang="fi-FI" dirty="0" err="1" smtClean="0"/>
              <a:t>genomförs</a:t>
            </a:r>
            <a:r>
              <a:rPr lang="fi-FI" dirty="0" smtClean="0"/>
              <a:t> i Finland av </a:t>
            </a:r>
            <a:r>
              <a:rPr lang="fi-FI" dirty="0" err="1" smtClean="0"/>
              <a:t>Pedagogiska</a:t>
            </a:r>
            <a:r>
              <a:rPr lang="fi-FI" dirty="0" smtClean="0"/>
              <a:t> </a:t>
            </a:r>
            <a:r>
              <a:rPr lang="fi-FI" dirty="0" err="1" smtClean="0"/>
              <a:t>forskningsinstitutet</a:t>
            </a:r>
            <a:r>
              <a:rPr lang="fi-FI" dirty="0" smtClean="0"/>
              <a:t> </a:t>
            </a:r>
            <a:r>
              <a:rPr lang="fi-FI" dirty="0" err="1" smtClean="0"/>
              <a:t>vid</a:t>
            </a:r>
            <a:r>
              <a:rPr lang="fi-FI" dirty="0" smtClean="0"/>
              <a:t> Jyväskylä </a:t>
            </a:r>
            <a:r>
              <a:rPr lang="fi-FI" dirty="0" err="1" smtClean="0"/>
              <a:t>universitet</a:t>
            </a:r>
            <a:endParaRPr lang="fi-FI" dirty="0" smtClean="0"/>
          </a:p>
          <a:p>
            <a:pPr eaLnBrk="1" hangingPunct="1"/>
            <a:r>
              <a:rPr lang="fi-FI" dirty="0" err="1" smtClean="0"/>
              <a:t>Nationell</a:t>
            </a:r>
            <a:r>
              <a:rPr lang="fi-FI" dirty="0" smtClean="0"/>
              <a:t> </a:t>
            </a:r>
            <a:r>
              <a:rPr lang="fi-FI" dirty="0" err="1" smtClean="0"/>
              <a:t>koordinator</a:t>
            </a:r>
            <a:r>
              <a:rPr lang="fi-FI" dirty="0" smtClean="0"/>
              <a:t> </a:t>
            </a:r>
            <a:r>
              <a:rPr lang="fi-FI" dirty="0" err="1" smtClean="0"/>
              <a:t>Undervisnings-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kulturministeriet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 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484438" y="6237288"/>
            <a:ext cx="4679950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 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Återsändningen av materialet </a:t>
            </a:r>
          </a:p>
        </p:txBody>
      </p:sp>
      <p:sp>
        <p:nvSpPr>
          <p:cNvPr id="33795" name="Sisällön paikkamerkki 2"/>
          <p:cNvSpPr>
            <a:spLocks noGrp="1"/>
          </p:cNvSpPr>
          <p:nvPr>
            <p:ph idx="1"/>
          </p:nvPr>
        </p:nvSpPr>
        <p:spPr>
          <a:xfrm>
            <a:off x="827088" y="1412875"/>
            <a:ext cx="7858125" cy="4449763"/>
          </a:xfrm>
        </p:spPr>
        <p:txBody>
          <a:bodyPr/>
          <a:lstStyle/>
          <a:p>
            <a:pPr eaLnBrk="1" hangingPunct="1"/>
            <a:r>
              <a:rPr lang="sv-FI" dirty="0" smtClean="0"/>
              <a:t>Återsänd </a:t>
            </a:r>
            <a:r>
              <a:rPr lang="sv-FI" b="1" u="sng" dirty="0" smtClean="0"/>
              <a:t>allt</a:t>
            </a:r>
            <a:r>
              <a:rPr lang="sv-FI" dirty="0" smtClean="0"/>
              <a:t> material (också ej ifyllda enkäter) till Pedagogiska forskningsinstitutet</a:t>
            </a:r>
            <a:r>
              <a:rPr lang="fi-FI" dirty="0" smtClean="0"/>
              <a:t> </a:t>
            </a:r>
          </a:p>
          <a:p>
            <a:pPr eaLnBrk="1" hangingPunct="1"/>
            <a:r>
              <a:rPr lang="sv-FI" dirty="0" smtClean="0"/>
              <a:t>Informationsbreven om Onlineenkäterna behöver du inte skicka tillbaka</a:t>
            </a:r>
            <a:endParaRPr lang="fi-FI" dirty="0" smtClean="0"/>
          </a:p>
          <a:p>
            <a:pPr eaLnBrk="1" hangingPunct="1"/>
            <a:r>
              <a:rPr lang="sv-FI" dirty="0" smtClean="0"/>
              <a:t>Du kan sända tillbaka materialet </a:t>
            </a:r>
            <a:r>
              <a:rPr lang="sv-FI" b="1" dirty="0" smtClean="0"/>
              <a:t>utan kostnad</a:t>
            </a:r>
            <a:r>
              <a:rPr lang="sv-FI" dirty="0" smtClean="0"/>
              <a:t> genom att använda det förhandsbetalda kuvertet och/eller paketkortet där </a:t>
            </a:r>
            <a:r>
              <a:rPr lang="sv-FI" b="1" dirty="0" smtClean="0"/>
              <a:t>portot är betalt</a:t>
            </a:r>
            <a:endParaRPr lang="fi-FI" b="1" dirty="0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195513" y="6237288"/>
            <a:ext cx="4968875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FI" smtClean="0"/>
              <a:t>Återsändningen skall innehålla</a:t>
            </a:r>
            <a:endParaRPr lang="fi-FI" smtClean="0"/>
          </a:p>
        </p:txBody>
      </p:sp>
      <p:sp>
        <p:nvSpPr>
          <p:cNvPr id="34819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FI" smtClean="0"/>
              <a:t>ifylld Rektorsenkät (ifall pappersversionen har används)</a:t>
            </a:r>
            <a:r>
              <a:rPr lang="fi-FI" i="1" smtClean="0"/>
              <a:t>;</a:t>
            </a:r>
            <a:endParaRPr lang="fi-FI" smtClean="0"/>
          </a:p>
          <a:p>
            <a:pPr eaLnBrk="1" hangingPunct="1"/>
            <a:r>
              <a:rPr lang="sv-FI" smtClean="0"/>
              <a:t>alla ifyllda och ej ifyllda Lärarenkäter</a:t>
            </a:r>
            <a:r>
              <a:rPr lang="fi-FI" smtClean="0"/>
              <a:t>;</a:t>
            </a:r>
          </a:p>
          <a:p>
            <a:pPr eaLnBrk="1" hangingPunct="1"/>
            <a:r>
              <a:rPr lang="sv-FI" i="1" smtClean="0"/>
              <a:t>alla ifyllda och ej ifyllda pappersversioner av Matematiklärarens moduler (PISA-skolor)</a:t>
            </a:r>
            <a:endParaRPr lang="fi-FI" i="1" smtClean="0"/>
          </a:p>
          <a:p>
            <a:pPr eaLnBrk="1" hangingPunct="1"/>
            <a:r>
              <a:rPr lang="sv-FI" smtClean="0"/>
              <a:t>ifylld </a:t>
            </a:r>
            <a:r>
              <a:rPr lang="sv-FI" i="1" smtClean="0"/>
              <a:t>Lärarnas informationsblankett</a:t>
            </a:r>
          </a:p>
          <a:p>
            <a:pPr eaLnBrk="1" hangingPunct="1"/>
            <a:r>
              <a:rPr lang="sv-FI" smtClean="0"/>
              <a:t>extra pappersenkäter</a:t>
            </a:r>
            <a:endParaRPr lang="fi-FI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124075" y="6237288"/>
            <a:ext cx="5040313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5. Kvalitetskontroll och sekretess</a:t>
            </a:r>
          </a:p>
        </p:txBody>
      </p:sp>
      <p:sp>
        <p:nvSpPr>
          <p:cNvPr id="3584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FI" sz="2400" dirty="0" smtClean="0"/>
              <a:t>Kvalitetskontroll genomförs på ett flertal nivåer under s</a:t>
            </a:r>
            <a:r>
              <a:rPr lang="fi-FI" sz="2400" dirty="0" err="1" smtClean="0"/>
              <a:t>tudien</a:t>
            </a:r>
            <a:r>
              <a:rPr lang="fi-FI" sz="2400" dirty="0" smtClean="0"/>
              <a:t> </a:t>
            </a:r>
          </a:p>
          <a:p>
            <a:pPr eaLnBrk="1" hangingPunct="1"/>
            <a:r>
              <a:rPr lang="fi-FI" sz="2400" dirty="0" err="1" smtClean="0"/>
              <a:t>All</a:t>
            </a:r>
            <a:r>
              <a:rPr lang="fi-FI" sz="2400" dirty="0" smtClean="0"/>
              <a:t> </a:t>
            </a:r>
            <a:r>
              <a:rPr lang="fi-FI" sz="2400" dirty="0" err="1" smtClean="0"/>
              <a:t>information</a:t>
            </a:r>
            <a:r>
              <a:rPr lang="fi-FI" sz="2400" dirty="0" smtClean="0"/>
              <a:t> </a:t>
            </a:r>
            <a:r>
              <a:rPr lang="fi-FI" sz="2400" dirty="0" err="1" smtClean="0"/>
              <a:t>och</a:t>
            </a:r>
            <a:r>
              <a:rPr lang="fi-FI" sz="2400" dirty="0" smtClean="0"/>
              <a:t> </a:t>
            </a:r>
            <a:r>
              <a:rPr lang="fi-FI" sz="2400" dirty="0" err="1" smtClean="0"/>
              <a:t>material</a:t>
            </a:r>
            <a:r>
              <a:rPr lang="fi-FI" sz="2400" dirty="0" smtClean="0"/>
              <a:t> </a:t>
            </a:r>
            <a:r>
              <a:rPr lang="fi-FI" sz="2400" dirty="0" err="1" smtClean="0"/>
              <a:t>behandlas</a:t>
            </a:r>
            <a:r>
              <a:rPr lang="fi-FI" sz="2400" dirty="0" smtClean="0"/>
              <a:t> </a:t>
            </a:r>
            <a:r>
              <a:rPr lang="fi-FI" sz="2400" dirty="0" err="1" smtClean="0"/>
              <a:t>konfidentiellt</a:t>
            </a:r>
            <a:r>
              <a:rPr lang="fi-FI" sz="2400" dirty="0" smtClean="0"/>
              <a:t> </a:t>
            </a:r>
            <a:r>
              <a:rPr lang="fi-FI" sz="2400" dirty="0" err="1" smtClean="0"/>
              <a:t>och</a:t>
            </a:r>
            <a:r>
              <a:rPr lang="fi-FI" sz="2400" dirty="0" smtClean="0"/>
              <a:t> </a:t>
            </a:r>
            <a:r>
              <a:rPr lang="fi-FI" sz="2400" dirty="0" err="1" smtClean="0"/>
              <a:t>inga</a:t>
            </a:r>
            <a:r>
              <a:rPr lang="fi-FI" sz="2400" dirty="0" smtClean="0"/>
              <a:t> </a:t>
            </a:r>
            <a:r>
              <a:rPr lang="fi-FI" sz="2400" dirty="0" err="1" smtClean="0"/>
              <a:t>uppgifter</a:t>
            </a:r>
            <a:r>
              <a:rPr lang="fi-FI" sz="2400" dirty="0" smtClean="0"/>
              <a:t> ges </a:t>
            </a:r>
            <a:r>
              <a:rPr lang="fi-FI" sz="2400" dirty="0" err="1" smtClean="0"/>
              <a:t>till</a:t>
            </a:r>
            <a:r>
              <a:rPr lang="fi-FI" sz="2400" dirty="0" smtClean="0"/>
              <a:t> </a:t>
            </a:r>
            <a:r>
              <a:rPr lang="fi-FI" sz="2400" dirty="0" err="1" smtClean="0"/>
              <a:t>utomstående</a:t>
            </a:r>
            <a:r>
              <a:rPr lang="fi-FI" sz="2400" dirty="0" smtClean="0"/>
              <a:t> </a:t>
            </a:r>
          </a:p>
          <a:p>
            <a:pPr eaLnBrk="1" hangingPunct="1"/>
            <a:r>
              <a:rPr lang="fi-FI" sz="2400" dirty="0" err="1" smtClean="0"/>
              <a:t>Enkätsvaren</a:t>
            </a:r>
            <a:r>
              <a:rPr lang="fi-FI" sz="2400" dirty="0" smtClean="0"/>
              <a:t> </a:t>
            </a:r>
            <a:r>
              <a:rPr lang="fi-FI" sz="2400" dirty="0" err="1" smtClean="0"/>
              <a:t>och</a:t>
            </a:r>
            <a:r>
              <a:rPr lang="fi-FI" sz="2400" dirty="0" smtClean="0"/>
              <a:t> </a:t>
            </a:r>
            <a:r>
              <a:rPr lang="fi-FI" sz="2400" dirty="0" err="1" smtClean="0"/>
              <a:t>personidentifiering</a:t>
            </a:r>
            <a:r>
              <a:rPr lang="fi-FI" sz="2400" dirty="0" smtClean="0"/>
              <a:t> </a:t>
            </a:r>
            <a:r>
              <a:rPr lang="fi-FI" sz="2400" dirty="0" err="1" smtClean="0"/>
              <a:t>samt</a:t>
            </a:r>
            <a:r>
              <a:rPr lang="fi-FI" sz="2400" dirty="0" smtClean="0"/>
              <a:t> </a:t>
            </a:r>
            <a:r>
              <a:rPr lang="fi-FI" sz="2400" dirty="0" err="1" smtClean="0"/>
              <a:t>allt</a:t>
            </a:r>
            <a:r>
              <a:rPr lang="fi-FI" sz="2400" dirty="0" smtClean="0"/>
              <a:t> annat </a:t>
            </a:r>
            <a:r>
              <a:rPr lang="fi-FI" sz="2400" dirty="0" err="1" smtClean="0"/>
              <a:t>TALIS-material</a:t>
            </a:r>
            <a:r>
              <a:rPr lang="fi-FI" sz="2400" dirty="0" smtClean="0"/>
              <a:t> </a:t>
            </a:r>
            <a:r>
              <a:rPr lang="fi-FI" sz="2400" dirty="0" err="1" smtClean="0"/>
              <a:t>skyddas</a:t>
            </a:r>
            <a:r>
              <a:rPr lang="fi-FI" sz="2400" dirty="0" smtClean="0"/>
              <a:t> för </a:t>
            </a:r>
            <a:r>
              <a:rPr lang="fi-FI" sz="2400" dirty="0" err="1" smtClean="0"/>
              <a:t>utomstående</a:t>
            </a:r>
            <a:endParaRPr lang="fi-FI" sz="2400" dirty="0" smtClean="0"/>
          </a:p>
          <a:p>
            <a:pPr eaLnBrk="1" hangingPunct="1"/>
            <a:r>
              <a:rPr lang="fi-FI" sz="2400" dirty="0" err="1" smtClean="0"/>
              <a:t>Enkäterna</a:t>
            </a:r>
            <a:r>
              <a:rPr lang="fi-FI" sz="2400" dirty="0" smtClean="0"/>
              <a:t> </a:t>
            </a:r>
            <a:r>
              <a:rPr lang="fi-FI" sz="2400" dirty="0" err="1" smtClean="0"/>
              <a:t>får</a:t>
            </a:r>
            <a:r>
              <a:rPr lang="fi-FI" sz="2400" dirty="0" smtClean="0"/>
              <a:t> </a:t>
            </a:r>
            <a:r>
              <a:rPr lang="fi-FI" sz="2400" dirty="0" err="1" smtClean="0"/>
              <a:t>inte</a:t>
            </a:r>
            <a:r>
              <a:rPr lang="fi-FI" sz="2400" dirty="0" smtClean="0"/>
              <a:t> </a:t>
            </a:r>
            <a:r>
              <a:rPr lang="fi-FI" sz="2400" dirty="0" err="1" smtClean="0"/>
              <a:t>användas</a:t>
            </a:r>
            <a:r>
              <a:rPr lang="fi-FI" sz="2400" dirty="0" smtClean="0"/>
              <a:t> för </a:t>
            </a:r>
            <a:r>
              <a:rPr lang="fi-FI" sz="2400" dirty="0" err="1" smtClean="0"/>
              <a:t>något</a:t>
            </a:r>
            <a:r>
              <a:rPr lang="fi-FI" sz="2400" dirty="0" smtClean="0"/>
              <a:t> annat </a:t>
            </a:r>
            <a:r>
              <a:rPr lang="fi-FI" sz="2400" dirty="0" err="1" smtClean="0"/>
              <a:t>än</a:t>
            </a:r>
            <a:r>
              <a:rPr lang="fi-FI" sz="2400" dirty="0" smtClean="0"/>
              <a:t>  </a:t>
            </a:r>
            <a:r>
              <a:rPr lang="fi-FI" sz="2400" dirty="0" err="1" smtClean="0"/>
              <a:t>denna</a:t>
            </a:r>
            <a:r>
              <a:rPr lang="fi-FI" sz="2400" dirty="0" smtClean="0"/>
              <a:t> </a:t>
            </a:r>
            <a:r>
              <a:rPr lang="fi-FI" sz="2400" dirty="0" err="1" smtClean="0"/>
              <a:t>studie</a:t>
            </a:r>
            <a:r>
              <a:rPr lang="fi-FI" sz="2400" dirty="0" smtClean="0"/>
              <a:t>!</a:t>
            </a:r>
          </a:p>
          <a:p>
            <a:pPr eaLnBrk="1" hangingPunct="1"/>
            <a:r>
              <a:rPr lang="fi-FI" sz="2400" dirty="0" smtClean="0"/>
              <a:t>Du </a:t>
            </a:r>
            <a:r>
              <a:rPr lang="fi-FI" sz="2400" dirty="0" err="1" smtClean="0"/>
              <a:t>kan</a:t>
            </a:r>
            <a:r>
              <a:rPr lang="fi-FI" sz="2400" dirty="0" smtClean="0"/>
              <a:t> </a:t>
            </a:r>
            <a:r>
              <a:rPr lang="fi-FI" sz="2400" dirty="0" err="1" smtClean="0"/>
              <a:t>bli</a:t>
            </a:r>
            <a:r>
              <a:rPr lang="fi-FI" sz="2400" dirty="0" smtClean="0"/>
              <a:t> </a:t>
            </a:r>
            <a:r>
              <a:rPr lang="fi-FI" sz="2400" dirty="0" err="1" smtClean="0"/>
              <a:t>kontaktad</a:t>
            </a:r>
            <a:r>
              <a:rPr lang="fi-FI" sz="2400" dirty="0" smtClean="0"/>
              <a:t> av en </a:t>
            </a:r>
            <a:r>
              <a:rPr lang="fi-FI" sz="2400" dirty="0" err="1" smtClean="0"/>
              <a:t>kvalitetskontrollant</a:t>
            </a:r>
            <a:r>
              <a:rPr lang="fi-FI" sz="2400" dirty="0" smtClean="0"/>
              <a:t> 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1908175" y="6237288"/>
            <a:ext cx="5256213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0588" y="549275"/>
            <a:ext cx="7858125" cy="5256213"/>
          </a:xfrm>
        </p:spPr>
        <p:txBody>
          <a:bodyPr/>
          <a:lstStyle/>
          <a:p>
            <a:pPr eaLnBrk="1" hangingPunct="1">
              <a:defRPr/>
            </a:pPr>
            <a:r>
              <a:rPr lang="fi-FI" dirty="0" err="1" smtClean="0"/>
              <a:t>Tack</a:t>
            </a:r>
            <a:r>
              <a:rPr lang="fi-FI" dirty="0" smtClean="0"/>
              <a:t> för </a:t>
            </a:r>
            <a:r>
              <a:rPr lang="fi-FI" dirty="0" err="1" smtClean="0"/>
              <a:t>att</a:t>
            </a:r>
            <a:r>
              <a:rPr lang="fi-FI" dirty="0" smtClean="0"/>
              <a:t> du </a:t>
            </a:r>
            <a:r>
              <a:rPr lang="fi-FI" dirty="0" err="1" smtClean="0"/>
              <a:t>ställer</a:t>
            </a:r>
            <a:r>
              <a:rPr lang="fi-FI" dirty="0" smtClean="0"/>
              <a:t> </a:t>
            </a:r>
            <a:r>
              <a:rPr lang="fi-FI" dirty="0" err="1" smtClean="0"/>
              <a:t>upp</a:t>
            </a:r>
            <a:r>
              <a:rPr lang="fi-FI" dirty="0" smtClean="0"/>
              <a:t> </a:t>
            </a:r>
            <a:r>
              <a:rPr lang="fi-FI" dirty="0" err="1" smtClean="0"/>
              <a:t>som</a:t>
            </a:r>
            <a:r>
              <a:rPr lang="fi-FI" dirty="0" smtClean="0"/>
              <a:t> </a:t>
            </a:r>
            <a:r>
              <a:rPr lang="fi-FI" dirty="0" err="1" smtClean="0"/>
              <a:t>skolansvarig</a:t>
            </a:r>
            <a:r>
              <a:rPr lang="fi-FI" dirty="0" smtClean="0"/>
              <a:t> för </a:t>
            </a:r>
            <a:r>
              <a:rPr lang="fi-FI" smtClean="0"/>
              <a:t>TALIS 2013-studien</a:t>
            </a:r>
            <a:r>
              <a:rPr lang="fi-FI" dirty="0" smtClean="0"/>
              <a:t>!</a:t>
            </a:r>
          </a:p>
          <a:p>
            <a:pPr eaLnBrk="1" hangingPunct="1">
              <a:defRPr/>
            </a:pPr>
            <a:r>
              <a:rPr lang="fi-FI" dirty="0" err="1" smtClean="0"/>
              <a:t>Din</a:t>
            </a:r>
            <a:r>
              <a:rPr lang="fi-FI" dirty="0" smtClean="0"/>
              <a:t> </a:t>
            </a:r>
            <a:r>
              <a:rPr lang="fi-FI" dirty="0" err="1" smtClean="0"/>
              <a:t>hjälp</a:t>
            </a:r>
            <a:r>
              <a:rPr lang="fi-FI" dirty="0" smtClean="0"/>
              <a:t> </a:t>
            </a:r>
            <a:r>
              <a:rPr lang="fi-FI" dirty="0" err="1" smtClean="0"/>
              <a:t>är</a:t>
            </a:r>
            <a:r>
              <a:rPr lang="fi-FI" dirty="0" smtClean="0"/>
              <a:t> </a:t>
            </a:r>
            <a:r>
              <a:rPr lang="fi-FI" dirty="0" err="1" smtClean="0"/>
              <a:t>viktig</a:t>
            </a:r>
            <a:r>
              <a:rPr lang="fi-FI" dirty="0" smtClean="0"/>
              <a:t> </a:t>
            </a:r>
            <a:r>
              <a:rPr lang="fi-FI" dirty="0" err="1" smtClean="0"/>
              <a:t>när</a:t>
            </a:r>
            <a:r>
              <a:rPr lang="fi-FI" dirty="0" smtClean="0"/>
              <a:t> vi </a:t>
            </a:r>
            <a:r>
              <a:rPr lang="fi-FI" dirty="0" err="1" smtClean="0"/>
              <a:t>samlar</a:t>
            </a:r>
            <a:r>
              <a:rPr lang="fi-FI" dirty="0" smtClean="0"/>
              <a:t> in </a:t>
            </a:r>
            <a:r>
              <a:rPr lang="fi-FI" dirty="0" err="1" smtClean="0"/>
              <a:t>information</a:t>
            </a:r>
            <a:r>
              <a:rPr lang="fi-FI" dirty="0" smtClean="0"/>
              <a:t> </a:t>
            </a:r>
            <a:r>
              <a:rPr lang="fi-FI" dirty="0" err="1" smtClean="0"/>
              <a:t>om</a:t>
            </a:r>
            <a:r>
              <a:rPr lang="fi-FI" dirty="0" smtClean="0"/>
              <a:t> </a:t>
            </a:r>
            <a:r>
              <a:rPr lang="fi-FI" dirty="0" err="1" smtClean="0"/>
              <a:t>skolorna</a:t>
            </a:r>
            <a:r>
              <a:rPr lang="fi-FI" dirty="0" smtClean="0"/>
              <a:t> i Finland för </a:t>
            </a:r>
            <a:r>
              <a:rPr lang="fi-FI" dirty="0" err="1" smtClean="0"/>
              <a:t>forskningen</a:t>
            </a:r>
            <a:r>
              <a:rPr lang="fi-FI" dirty="0" smtClean="0"/>
              <a:t>!</a:t>
            </a:r>
          </a:p>
          <a:p>
            <a:pPr eaLnBrk="1" hangingPunct="1">
              <a:defRPr/>
            </a:pPr>
            <a:r>
              <a:rPr lang="sv-FI" dirty="0" smtClean="0"/>
              <a:t>Pedagogiska forskningsinstitutet och TALIS-studiens internationella </a:t>
            </a:r>
            <a:r>
              <a:rPr lang="sv-FI" dirty="0"/>
              <a:t>projektgrupp tackar </a:t>
            </a:r>
            <a:br>
              <a:rPr lang="sv-FI" dirty="0"/>
            </a:br>
            <a:r>
              <a:rPr lang="sv-FI" dirty="0"/>
              <a:t>Dig för ditt värdefulla </a:t>
            </a:r>
            <a:r>
              <a:rPr lang="sv-FI" dirty="0" smtClean="0"/>
              <a:t>arbete</a:t>
            </a:r>
            <a:r>
              <a:rPr lang="fi-FI" dirty="0" smtClean="0"/>
              <a:t>!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fi-FI" dirty="0" smtClean="0"/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fi-FI" b="1" dirty="0" smtClean="0">
                <a:latin typeface="Maiandra GD" pitchFamily="34" charset="0"/>
              </a:rPr>
              <a:t>ETT VARMT TACK!</a:t>
            </a:r>
            <a:endParaRPr lang="fi-FI" b="1" dirty="0">
              <a:latin typeface="Maiandra GD" pitchFamily="34" charset="0"/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124075" y="6237288"/>
            <a:ext cx="5040313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Publikationer </a:t>
            </a:r>
          </a:p>
        </p:txBody>
      </p:sp>
      <p:sp>
        <p:nvSpPr>
          <p:cNvPr id="419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Creating Effective Teaching and Learning Environments</a:t>
            </a:r>
          </a:p>
          <a:p>
            <a:pPr eaLnBrk="1" hangingPunct="1"/>
            <a:r>
              <a:rPr lang="fi-FI" smtClean="0"/>
              <a:t>The Experience of New Teachers</a:t>
            </a:r>
          </a:p>
          <a:p>
            <a:pPr eaLnBrk="1" hangingPunct="1"/>
            <a:r>
              <a:rPr lang="fi-FI" smtClean="0"/>
              <a:t>Building a High-Quality Teaching Profession</a:t>
            </a:r>
          </a:p>
          <a:p>
            <a:pPr eaLnBrk="1" hangingPunct="1"/>
            <a:r>
              <a:rPr lang="en-US" smtClean="0"/>
              <a:t>Talis in Focus Brief No. 1 - Are Teachers Getting the Recognition They Deserve?</a:t>
            </a:r>
          </a:p>
          <a:p>
            <a:pPr eaLnBrk="1" hangingPunct="1"/>
            <a:r>
              <a:rPr lang="en-US" smtClean="0"/>
              <a:t>Talis in Focus Brief No. 2 - What Can Be Done to Support New Teachers? </a:t>
            </a:r>
            <a:endParaRPr lang="fi-FI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411760" y="6237288"/>
            <a:ext cx="4752628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 smtClean="0"/>
              <a:t>- </a:t>
            </a:r>
            <a:r>
              <a:rPr lang="en-US" dirty="0"/>
              <a:t>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FI" smtClean="0"/>
              <a:t>OECD:s första internationella kartläggning som koncentrerar sig på inlärningsmiljön på skolorna och på lärarnas arbetsförhållanden</a:t>
            </a:r>
          </a:p>
          <a:p>
            <a:pPr eaLnBrk="1" hangingPunct="1"/>
            <a:r>
              <a:rPr lang="sv-FI" smtClean="0"/>
              <a:t>Den första kartläggningen 2008, </a:t>
            </a:r>
            <a:br>
              <a:rPr lang="sv-FI" smtClean="0"/>
            </a:br>
            <a:r>
              <a:rPr lang="sv-FI" smtClean="0"/>
              <a:t>24 länder deltog</a:t>
            </a:r>
            <a:endParaRPr lang="fi-FI" smtClean="0"/>
          </a:p>
          <a:p>
            <a:pPr eaLnBrk="1" hangingPunct="1"/>
            <a:r>
              <a:rPr lang="sv-FI" smtClean="0"/>
              <a:t>Den andra kartläggningen 2013, </a:t>
            </a:r>
            <a:br>
              <a:rPr lang="sv-FI" smtClean="0"/>
            </a:br>
            <a:r>
              <a:rPr lang="sv-FI" smtClean="0"/>
              <a:t>över 30 länder deltar</a:t>
            </a:r>
          </a:p>
          <a:p>
            <a:pPr lvl="1" eaLnBrk="1" hangingPunct="1"/>
            <a:r>
              <a:rPr lang="sv-FI" smtClean="0"/>
              <a:t>Pilotstudie 2012</a:t>
            </a:r>
          </a:p>
          <a:p>
            <a:pPr lvl="1" eaLnBrk="1" hangingPunct="1"/>
            <a:r>
              <a:rPr lang="sv-FI" smtClean="0"/>
              <a:t>Huvudstudie2013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484438" y="6237288"/>
            <a:ext cx="4679950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Målgrupp</a:t>
            </a:r>
          </a:p>
        </p:txBody>
      </p:sp>
      <p:sp>
        <p:nvSpPr>
          <p:cNvPr id="8195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Enkät till rektorn/skolledningen och lärarna</a:t>
            </a:r>
          </a:p>
          <a:p>
            <a:pPr eaLnBrk="1" hangingPunct="1"/>
            <a:r>
              <a:rPr lang="fi-FI" smtClean="0"/>
              <a:t>Studien i Finland koncentreras till:</a:t>
            </a:r>
          </a:p>
          <a:p>
            <a:pPr lvl="1" eaLnBrk="1" hangingPunct="1"/>
            <a:r>
              <a:rPr lang="fi-FI" smtClean="0"/>
              <a:t>Lågstadieskolor</a:t>
            </a:r>
          </a:p>
          <a:p>
            <a:pPr lvl="1" eaLnBrk="1" hangingPunct="1"/>
            <a:r>
              <a:rPr lang="fi-FI" smtClean="0"/>
              <a:t>Högstadieskolor</a:t>
            </a:r>
          </a:p>
          <a:p>
            <a:pPr lvl="1" eaLnBrk="1" hangingPunct="1"/>
            <a:r>
              <a:rPr lang="fi-FI" smtClean="0"/>
              <a:t>Gymnasier och yrkesläroanstalter </a:t>
            </a:r>
          </a:p>
          <a:p>
            <a:pPr lvl="1" eaLnBrk="1" hangingPunct="1"/>
            <a:r>
              <a:rPr lang="fi-FI" smtClean="0"/>
              <a:t>Skolor som deltagit i PISA 2012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627313" y="6237288"/>
            <a:ext cx="4537075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Undersökningens mål</a:t>
            </a:r>
          </a:p>
        </p:txBody>
      </p:sp>
      <p:sp>
        <p:nvSpPr>
          <p:cNvPr id="9219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Ge mer information nationellt och internationellt om lärare, undervisning och om hur lärare påverkar elevernas inlärning</a:t>
            </a:r>
          </a:p>
          <a:p>
            <a:pPr eaLnBrk="1" hangingPunct="1"/>
            <a:r>
              <a:rPr lang="fi-FI" smtClean="0"/>
              <a:t>Studien ger lärarna och rektorerna möjlighet att ge sitt bidrag till utbildningsforskningen och vara med om att föra utbildningspolitiken framåt.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555875" y="6237288"/>
            <a:ext cx="4608513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 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Teman</a:t>
            </a:r>
          </a:p>
        </p:txBody>
      </p:sp>
      <p:sp>
        <p:nvSpPr>
          <p:cNvPr id="10243" name="Sisällön paikkamerkki 2"/>
          <p:cNvSpPr>
            <a:spLocks noGrp="1"/>
          </p:cNvSpPr>
          <p:nvPr>
            <p:ph idx="1"/>
          </p:nvPr>
        </p:nvSpPr>
        <p:spPr>
          <a:xfrm>
            <a:off x="890588" y="1484313"/>
            <a:ext cx="7858125" cy="4321175"/>
          </a:xfrm>
        </p:spPr>
        <p:txBody>
          <a:bodyPr/>
          <a:lstStyle/>
          <a:p>
            <a:pPr eaLnBrk="1" hangingPunct="1"/>
            <a:r>
              <a:rPr lang="sv-FI" sz="2400" smtClean="0"/>
              <a:t>På vilket sätt påverkas undervisningen av den bedömning och den feedback som en lärare erhåller och hur stöder dessa lärarnas behov av professionell utveckling</a:t>
            </a:r>
            <a:r>
              <a:rPr lang="fi-FI" sz="2400" smtClean="0"/>
              <a:t>?</a:t>
            </a:r>
          </a:p>
          <a:p>
            <a:pPr eaLnBrk="1" hangingPunct="1"/>
            <a:r>
              <a:rPr lang="sv-FI" sz="2400" smtClean="0"/>
              <a:t>Hur stöds utvecklingen av lärarnas professionella kunnande</a:t>
            </a:r>
            <a:r>
              <a:rPr lang="fi-FI" sz="2400" smtClean="0"/>
              <a:t>?</a:t>
            </a:r>
          </a:p>
          <a:p>
            <a:pPr eaLnBrk="1" hangingPunct="1"/>
            <a:r>
              <a:rPr lang="sv-FI" sz="2400" smtClean="0"/>
              <a:t>Hur påverkas inlärningsmiljöerna och lärarnas arbete av sättet att leda skolan</a:t>
            </a:r>
            <a:r>
              <a:rPr lang="fi-FI" sz="2400" smtClean="0"/>
              <a:t>?</a:t>
            </a:r>
          </a:p>
          <a:p>
            <a:pPr eaLnBrk="1" hangingPunct="1"/>
            <a:r>
              <a:rPr lang="sv-FI" sz="2400" smtClean="0"/>
              <a:t>Vilken typ av landsprofiler bildas det när det gäller undervisningspraxis, behov av professionell utveckling, attityder och föreställningar</a:t>
            </a:r>
            <a:r>
              <a:rPr lang="fi-FI" sz="2400" smtClean="0"/>
              <a:t>?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124075" y="6237288"/>
            <a:ext cx="5040313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3600" smtClean="0"/>
              <a:t>Studien erbjuder deltagarländerna internationell jämförelsematerial</a:t>
            </a:r>
          </a:p>
        </p:txBody>
      </p:sp>
      <p:sp>
        <p:nvSpPr>
          <p:cNvPr id="1126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Om lärarnas och rektorernas  arbetsförhållanden, -villkor och undervisningsmiljö </a:t>
            </a:r>
          </a:p>
          <a:p>
            <a:pPr eaLnBrk="1" hangingPunct="1"/>
            <a:r>
              <a:rPr lang="fi-FI" smtClean="0"/>
              <a:t>Multinationella analyser ger möjlighet för alla länder att känna igen utmaningar som andra deltagare haft </a:t>
            </a:r>
          </a:p>
          <a:p>
            <a:pPr eaLnBrk="1" hangingPunct="1"/>
            <a:r>
              <a:rPr lang="fi-FI" smtClean="0"/>
              <a:t>Lärdom om andra länders linjedragningar och</a:t>
            </a:r>
            <a:br>
              <a:rPr lang="fi-FI" smtClean="0"/>
            </a:br>
            <a:r>
              <a:rPr lang="fi-FI" smtClean="0"/>
              <a:t>betraktelsesätt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268538" y="6237288"/>
            <a:ext cx="4895850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 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Resultat</a:t>
            </a:r>
            <a:endParaRPr lang="fi-FI" smtClean="0">
              <a:solidFill>
                <a:srgbClr val="FFC000"/>
              </a:solidFill>
            </a:endParaRPr>
          </a:p>
        </p:txBody>
      </p:sp>
      <p:sp>
        <p:nvSpPr>
          <p:cNvPr id="12291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Enskilda skolor, lärare eller rektorer utvärderas inte i studien </a:t>
            </a:r>
          </a:p>
          <a:p>
            <a:pPr eaLnBrk="1" hangingPunct="1"/>
            <a:r>
              <a:rPr lang="fi-FI" smtClean="0"/>
              <a:t>Resultaten för huvudstudien kommer att presenteras som sammanfattningar där enskilda skolor eller individer inte kan identifieras 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484438" y="6237288"/>
            <a:ext cx="4679950" cy="331787"/>
          </a:xfrm>
        </p:spPr>
        <p:txBody>
          <a:bodyPr/>
          <a:lstStyle/>
          <a:p>
            <a:pPr>
              <a:defRPr/>
            </a:pPr>
            <a:r>
              <a:rPr lang="fi-FI" dirty="0" err="1"/>
              <a:t>Pedagogiska</a:t>
            </a:r>
            <a:r>
              <a:rPr lang="fi-FI" dirty="0"/>
              <a:t> </a:t>
            </a:r>
            <a:r>
              <a:rPr lang="fi-FI" dirty="0" err="1"/>
              <a:t>forskningsintitutet</a:t>
            </a:r>
            <a:r>
              <a:rPr lang="fi-FI" dirty="0"/>
              <a:t> </a:t>
            </a:r>
            <a:r>
              <a:rPr lang="en-US" dirty="0"/>
              <a:t> - Finnish Institute for Educational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stuuhenkilön_koulutus_TALIS2013_EK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Helvetica"/>
        <a:ea typeface=""/>
        <a:cs typeface="Arial"/>
      </a:majorFont>
      <a:minorFont>
        <a:latin typeface="Helvetic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Vastuuhenkilön_koulutus_TALIS2013_EK</Template>
  <TotalTime>4405</TotalTime>
  <Words>1500</Words>
  <Application>Microsoft Office PowerPoint</Application>
  <PresentationFormat>Näytössä katseltava diaesitys (4:3)</PresentationFormat>
  <Paragraphs>235</Paragraphs>
  <Slides>34</Slides>
  <Notes>34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34</vt:i4>
      </vt:variant>
    </vt:vector>
  </HeadingPairs>
  <TitlesOfParts>
    <vt:vector size="35" baseType="lpstr">
      <vt:lpstr>Vastuuhenkilön_koulutus_TALIS2013_EK</vt:lpstr>
      <vt:lpstr>Utbildning för de skolansvariga</vt:lpstr>
      <vt:lpstr>Dagens program</vt:lpstr>
      <vt:lpstr>1. Inledning</vt:lpstr>
      <vt:lpstr>PowerPoint-esitys</vt:lpstr>
      <vt:lpstr>Målgrupp</vt:lpstr>
      <vt:lpstr>Undersökningens mål</vt:lpstr>
      <vt:lpstr>Teman</vt:lpstr>
      <vt:lpstr>Studien erbjuder deltagarländerna internationell jämförelsematerial</vt:lpstr>
      <vt:lpstr>Resultat</vt:lpstr>
      <vt:lpstr>2. Din roll som skolansvarig</vt:lpstr>
      <vt:lpstr>Vi behöver din hjälp med följande :</vt:lpstr>
      <vt:lpstr>PowerPoint-esitys</vt:lpstr>
      <vt:lpstr>3. Förberedelser för urvalet och definiering  av deltagande lärare på skolan</vt:lpstr>
      <vt:lpstr>Definiering av lärare 1/6</vt:lpstr>
      <vt:lpstr>Definiering av lärare 2/6</vt:lpstr>
      <vt:lpstr>Definiering av lärare 3/6</vt:lpstr>
      <vt:lpstr>Definiering av lärare 4/6</vt:lpstr>
      <vt:lpstr>Definiering av lärare 5/6</vt:lpstr>
      <vt:lpstr>Definiering av lärare 6/6</vt:lpstr>
      <vt:lpstr>Att fylla i Lärarlistan</vt:lpstr>
      <vt:lpstr>Kolumnerna i Lärarlistan </vt:lpstr>
      <vt:lpstr>Återsändning av lärarlistan</vt:lpstr>
      <vt:lpstr>Kontroll av Lärarnas informationsblankett och ändring av svarssättet </vt:lpstr>
      <vt:lpstr>PowerPoint-esitys</vt:lpstr>
      <vt:lpstr>4. Genomförande av studien</vt:lpstr>
      <vt:lpstr>Enkäterna</vt:lpstr>
      <vt:lpstr>PowerPoint-esitys</vt:lpstr>
      <vt:lpstr>PowerPoint-esitys</vt:lpstr>
      <vt:lpstr>PowerPoint-esitys</vt:lpstr>
      <vt:lpstr>Återsändningen av materialet </vt:lpstr>
      <vt:lpstr>Återsändningen skall innehålla</vt:lpstr>
      <vt:lpstr>5. Kvalitetskontroll och sekretess</vt:lpstr>
      <vt:lpstr>PowerPoint-esitys</vt:lpstr>
      <vt:lpstr>Publikationer </vt:lpstr>
    </vt:vector>
  </TitlesOfParts>
  <Company>University of Jyväskylä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Koulun vastuuhenkilöiden koulutus</dc:title>
  <dc:creator>Taajamo Matti</dc:creator>
  <cp:lastModifiedBy>Nissinen Virva</cp:lastModifiedBy>
  <cp:revision>180</cp:revision>
  <cp:lastPrinted>2012-12-04T11:36:44Z</cp:lastPrinted>
  <dcterms:created xsi:type="dcterms:W3CDTF">2012-02-07T10:48:10Z</dcterms:created>
  <dcterms:modified xsi:type="dcterms:W3CDTF">2012-12-18T07:22:59Z</dcterms:modified>
</cp:coreProperties>
</file>